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1"/>
  </p:notesMasterIdLst>
  <p:handoutMasterIdLst>
    <p:handoutMasterId r:id="rId12"/>
  </p:handoutMasterIdLst>
  <p:sldIdLst>
    <p:sldId id="263" r:id="rId5"/>
    <p:sldId id="257" r:id="rId6"/>
    <p:sldId id="264" r:id="rId7"/>
    <p:sldId id="261" r:id="rId8"/>
    <p:sldId id="265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F6B"/>
    <a:srgbClr val="CC3300"/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96BF6EE4-0DA8-4E14-B013-40BAF22E661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C2AFCE74-1AA1-4509-9381-B1A3E171FEF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8E3170-D4C8-4716-BCFD-100ACFC51285}" type="slidenum">
              <a:rPr lang="en-US"/>
              <a:pPr/>
              <a:t>1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2675C-4F23-4888-A2C0-D5CD4763E199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AB0C6D-FB2E-48A8-ABE8-99C2AB16B1D9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083D7A-4B5A-43E1-AFCC-21C6703D9116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03ECCA-D368-4721-80D7-A26F8800A485}" type="slidenum">
              <a:rPr lang="en-US"/>
              <a:pPr/>
              <a:t>5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179031-EB6C-47EE-A4DF-20F889296B50}" type="slidenum">
              <a:rPr lang="en-US"/>
              <a:pPr/>
              <a:t>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979AB9A-5AF3-423A-BBD6-79D6B78A752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87E44-1812-4999-8B8C-A0B1BBBCF9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EBDDB-5D8B-44FE-BFC2-F29C87B6D7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AA402E2-CB49-4637-9540-78F00BFA54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87D3E-4FAB-4CC4-9287-4C63A356C7F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375838-6997-448D-A484-7503630C96B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0FF6D-BC8A-4B4E-BAE7-E5055105DFD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C02BD-61C4-4BE3-9F44-301F8ED91D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C4D7A-6781-4CCD-8B1C-7DAF44560DE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BAD190-1A58-4D48-8E2B-7F6FC8E6D0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B693F-28D8-4CE5-A849-241F3340D8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7D28F-CAD9-447F-ACD6-64ABFD07F7B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rgbClr val="FFFF66"/>
          </a:fgClr>
          <a:bgClr>
            <a:srgbClr val="F8F9C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2AD86650-4FB8-41C5-96B6-6617233AD6A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endParaRPr lang="en-US">
              <a:solidFill>
                <a:srgbClr val="000000"/>
              </a:solidFill>
            </a:endParaRPr>
          </a:p>
          <a:p>
            <a:pPr algn="l"/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pPr algn="l"/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200" b="1">
                <a:solidFill>
                  <a:srgbClr val="FF0000"/>
                </a:solidFill>
              </a:rPr>
              <a:t>AHS 36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81927" name="WordArt 7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72390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Learning to Teach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00"/>
                </a:solidFill>
              </a:rPr>
              <a:t>Learning to Teach Others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Teaching occurs anywhere there is a student willing to learn and a teacher ready to teach.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rgbClr val="FF0000"/>
                </a:solidFill>
              </a:rPr>
              <a:t>Effective teaching</a:t>
            </a:r>
            <a:r>
              <a:rPr lang="en-US" sz="2600">
                <a:solidFill>
                  <a:srgbClr val="FFFF00"/>
                </a:solidFill>
              </a:rPr>
              <a:t> </a:t>
            </a:r>
            <a:r>
              <a:rPr lang="en-US" sz="2600">
                <a:solidFill>
                  <a:schemeClr val="bg1"/>
                </a:solidFill>
              </a:rPr>
              <a:t>- Enables and Empowers students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696200" y="6324600"/>
            <a:ext cx="137477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000" b="1">
                <a:solidFill>
                  <a:srgbClr val="FF0000"/>
                </a:solidFill>
              </a:rPr>
              <a:t>Interest Approach</a:t>
            </a:r>
          </a:p>
          <a:p>
            <a:pPr algn="l"/>
            <a:r>
              <a:rPr lang="en-US" sz="1000" b="1">
                <a:solidFill>
                  <a:srgbClr val="FF0000"/>
                </a:solidFill>
              </a:rPr>
              <a:t>AHS 36 TM A1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66"/>
                </a:solidFill>
              </a:rPr>
              <a:t>Learning to Teach Others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 lvl="1">
              <a:spcBef>
                <a:spcPct val="50000"/>
              </a:spcBef>
              <a:buFont typeface="Wingdings" pitchFamily="2" charset="2"/>
              <a:buNone/>
            </a:pPr>
            <a:r>
              <a:rPr lang="en-US" b="1" i="1">
                <a:solidFill>
                  <a:srgbClr val="FFFF00"/>
                </a:solidFill>
              </a:rPr>
              <a:t>	</a:t>
            </a:r>
            <a:r>
              <a:rPr lang="en-US" b="1" i="1">
                <a:solidFill>
                  <a:srgbClr val="FF0000"/>
                </a:solidFill>
              </a:rPr>
              <a:t>Empower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- Provide the motivation and confidence to apply knowledge</a:t>
            </a:r>
          </a:p>
          <a:p>
            <a:pPr lvl="1">
              <a:spcBef>
                <a:spcPct val="50000"/>
              </a:spcBef>
            </a:pPr>
            <a:endParaRPr lang="en-US"/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endParaRPr lang="en-US"/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r>
              <a:rPr lang="en-US" b="1">
                <a:solidFill>
                  <a:schemeClr val="tx2"/>
                </a:solidFill>
              </a:rPr>
              <a:t>	</a:t>
            </a:r>
            <a:r>
              <a:rPr lang="en-US" b="1" i="1">
                <a:solidFill>
                  <a:srgbClr val="FF0000"/>
                </a:solidFill>
              </a:rPr>
              <a:t>Enable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- Provide with the knowledge needed to succeed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96200" y="6324600"/>
            <a:ext cx="137477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000" b="1">
                <a:solidFill>
                  <a:srgbClr val="FF0000"/>
                </a:solidFill>
              </a:rPr>
              <a:t>Interest Approach</a:t>
            </a:r>
          </a:p>
          <a:p>
            <a:pPr algn="l"/>
            <a:r>
              <a:rPr lang="en-US" sz="1000" b="1">
                <a:solidFill>
                  <a:srgbClr val="FF0000"/>
                </a:solidFill>
              </a:rPr>
              <a:t>AHS 36 TM A1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00"/>
                </a:solidFill>
              </a:rPr>
              <a:t>The Enable and Empower Teaching Model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200" b="1">
                <a:solidFill>
                  <a:srgbClr val="FF0000"/>
                </a:solidFill>
              </a:rPr>
              <a:t>Encourage</a:t>
            </a:r>
            <a:r>
              <a:rPr lang="en-US" sz="2200">
                <a:solidFill>
                  <a:schemeClr val="bg1"/>
                </a:solidFill>
              </a:rPr>
              <a:t> -Provide value to the learning and confidence to the learner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Examples: Help learner see benefits through a list, or discover them through a puzzle</a:t>
            </a:r>
          </a:p>
          <a:p>
            <a:pPr lvl="1"/>
            <a:endParaRPr lang="en-US" sz="200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sz="2200" b="1">
                <a:solidFill>
                  <a:srgbClr val="FF0000"/>
                </a:solidFill>
              </a:rPr>
              <a:t>Instruct</a:t>
            </a:r>
            <a:r>
              <a:rPr lang="en-US" sz="2200">
                <a:solidFill>
                  <a:schemeClr val="bg1"/>
                </a:solidFill>
              </a:rPr>
              <a:t> -Provide knowledge for success in an engaging way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Examples: Involve learner in the process by asking questions and having them draw the process.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000" b="1">
                <a:solidFill>
                  <a:srgbClr val="FF0000"/>
                </a:solidFill>
              </a:rPr>
              <a:t>Objective 1</a:t>
            </a:r>
          </a:p>
          <a:p>
            <a:pPr algn="l"/>
            <a:r>
              <a:rPr lang="en-US" sz="1000" b="1">
                <a:solidFill>
                  <a:srgbClr val="FF0000"/>
                </a:solidFill>
              </a:rPr>
              <a:t>AHS 36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00"/>
                </a:solidFill>
              </a:rPr>
              <a:t>The Enable and Empower Teaching Model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752600"/>
            <a:ext cx="7848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itchFamily="2" charset="2"/>
              <a:buNone/>
            </a:pPr>
            <a:endParaRPr lang="en-US" sz="2200" b="1">
              <a:solidFill>
                <a:srgbClr val="FF0000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endParaRPr lang="en-US" sz="2200" b="1">
              <a:solidFill>
                <a:srgbClr val="FF0000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</a:rPr>
              <a:t>Provide Experience</a:t>
            </a:r>
            <a:r>
              <a:rPr lang="en-US">
                <a:solidFill>
                  <a:schemeClr val="bg1"/>
                </a:solidFill>
              </a:rPr>
              <a:t> -Let learner test knowledge or skill in a safe environment</a:t>
            </a: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  <a:p>
            <a:pPr lvl="1"/>
            <a:r>
              <a:rPr lang="en-US" sz="2000">
                <a:solidFill>
                  <a:schemeClr val="bg1"/>
                </a:solidFill>
              </a:rPr>
              <a:t>Examples: Give them a quiz on the lesson, or ask them to recreate the process or perform the skill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000" b="1">
                <a:solidFill>
                  <a:srgbClr val="FF0000"/>
                </a:solidFill>
              </a:rPr>
              <a:t>Objective 1</a:t>
            </a:r>
          </a:p>
          <a:p>
            <a:pPr algn="l"/>
            <a:r>
              <a:rPr lang="en-US" sz="1000" b="1">
                <a:solidFill>
                  <a:srgbClr val="FF0000"/>
                </a:solidFill>
              </a:rPr>
              <a:t>AHS 36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00"/>
                </a:solidFill>
              </a:rPr>
              <a:t>The Enable and Empower Teaching Model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05000"/>
            <a:ext cx="74676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 b="1">
                <a:solidFill>
                  <a:srgbClr val="FF0000"/>
                </a:solidFill>
              </a:rPr>
              <a:t>Provide Guidance/Feedback</a:t>
            </a:r>
            <a:r>
              <a:rPr lang="en-US" sz="2600">
                <a:solidFill>
                  <a:schemeClr val="bg1"/>
                </a:solidFill>
              </a:rPr>
              <a:t> -Recognize success and suggest improvement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Example: Think about how to congratulate them and support needed improvement.</a:t>
            </a:r>
          </a:p>
          <a:p>
            <a:pPr lvl="1">
              <a:buFont typeface="Wingdings" pitchFamily="2" charset="2"/>
              <a:buNone/>
            </a:pPr>
            <a:endParaRPr 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sz="2600" b="1">
                <a:solidFill>
                  <a:srgbClr val="FF0000"/>
                </a:solidFill>
              </a:rPr>
              <a:t>Suggest application opportunities</a:t>
            </a:r>
            <a:r>
              <a:rPr lang="en-US" sz="2600">
                <a:solidFill>
                  <a:schemeClr val="bg1"/>
                </a:solidFill>
              </a:rPr>
              <a:t> for learner to apply knowledge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Example:  List at least two ways that they can use the knowledge in the next day or week.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000" b="1">
                <a:solidFill>
                  <a:srgbClr val="FF0000"/>
                </a:solidFill>
              </a:rPr>
              <a:t>Objective 1</a:t>
            </a:r>
          </a:p>
          <a:p>
            <a:pPr algn="l"/>
            <a:r>
              <a:rPr lang="en-US" sz="1000" b="1">
                <a:solidFill>
                  <a:srgbClr val="FF0000"/>
                </a:solidFill>
              </a:rPr>
              <a:t>AHS 36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5D4A49-C366-4024-88E6-0C46EA7934C0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8B406152-8FC4-4769-B4EC-06686D8B7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1E889D-AA8E-4FDA-A2E5-202EB50279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66</TotalTime>
  <Words>244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Times New Roman</vt:lpstr>
      <vt:lpstr>Wingdings</vt:lpstr>
      <vt:lpstr>AHS template</vt:lpstr>
      <vt:lpstr>PowerPoint Presentation</vt:lpstr>
      <vt:lpstr>Learning to Teach Others</vt:lpstr>
      <vt:lpstr>Learning to Teach Others</vt:lpstr>
      <vt:lpstr>The Enable and Empower Teaching Model</vt:lpstr>
      <vt:lpstr>The Enable and Empower Teaching Model</vt:lpstr>
      <vt:lpstr>The Enable and Empower Teaching Model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2004-01-22T23:10:12Z</dcterms:created>
  <dcterms:modified xsi:type="dcterms:W3CDTF">2018-07-09T17:41:44Z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