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8"/>
  </p:notesMasterIdLst>
  <p:handoutMasterIdLst>
    <p:handoutMasterId r:id="rId9"/>
  </p:handoutMasterIdLst>
  <p:sldIdLst>
    <p:sldId id="263" r:id="rId2"/>
    <p:sldId id="264" r:id="rId3"/>
    <p:sldId id="257" r:id="rId4"/>
    <p:sldId id="261" r:id="rId5"/>
    <p:sldId id="259" r:id="rId6"/>
    <p:sldId id="262" r:id="rId7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9" d="100"/>
          <a:sy n="99" d="100"/>
        </p:scale>
        <p:origin x="555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F18A9839-6CAD-4C94-BF4F-FFAE037CC66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F23E608E-A466-4173-9386-1FB3BDC2D62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E2994C-9A00-4853-BBF1-FF13077D9328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4EFBE0-9032-4ED7-AAA6-5CE25C04A7E5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849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A2A030-EBAA-4232-A539-06C0C3912712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3415E2-BCE5-4872-AFEE-0FE95F8E6404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D92E7C-F244-4F37-B6C0-0A48E0BF5E32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A22D9C-798F-48EF-92D9-17573695B8D6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CBBA94C-6680-4CAC-949B-DE2494A53D2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43452E-E35A-4EEE-80CC-726654826A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7700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CAF723-67B2-4B7B-860B-54DA38E6C6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8977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2A9D9E5-5417-4102-958D-85D8859506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7329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3F011E-ECDF-49AC-93B4-820C55CD57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744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BF7BAD-9F56-425D-AE2C-DDDACC2376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5913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C7E3B8-CDFE-4A19-A24C-B5969ACC3C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710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05F3F7-4543-48F1-ABE5-F537E2F006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8012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FC8F36-2122-4A4B-8249-0791213769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2224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0A768A-8D07-4B5E-9B64-EDC9F450C5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372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3E2F99-A482-4067-82FC-0A927D4783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8143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DFAC4C-DE8F-461A-8404-E8F49F72CF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4961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306A1BE9-5F6A-4C48-B9CC-F3BBF4621C34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74676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Stage One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ME 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7467600" y="5715000"/>
            <a:ext cx="6318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AHS</a:t>
            </a:r>
            <a:r>
              <a:rPr lang="en-US" altLang="en-US" sz="1200">
                <a:solidFill>
                  <a:srgbClr val="FF3300"/>
                </a:solidFill>
              </a:rPr>
              <a:t> </a:t>
            </a:r>
            <a:r>
              <a:rPr lang="en-US" altLang="en-US" sz="1200" b="1">
                <a:solidFill>
                  <a:srgbClr val="FF3300"/>
                </a:solidFill>
              </a:rPr>
              <a:t>4</a:t>
            </a: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2133600" y="2514600"/>
            <a:ext cx="480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 dirty="0">
                <a:solidFill>
                  <a:schemeClr val="bg1"/>
                </a:solidFill>
              </a:rPr>
              <a:t>Who am I in light of serving others?</a:t>
            </a:r>
          </a:p>
        </p:txBody>
      </p:sp>
      <p:sp>
        <p:nvSpPr>
          <p:cNvPr id="81926" name="WordArt 6"/>
          <p:cNvSpPr>
            <a:spLocks noChangeArrowheads="1" noChangeShapeType="1" noTextEdit="1"/>
          </p:cNvSpPr>
          <p:nvPr/>
        </p:nvSpPr>
        <p:spPr bwMode="auto">
          <a:xfrm>
            <a:off x="685800" y="304800"/>
            <a:ext cx="7010400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Defining Personal Mission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solidFill>
                  <a:srgbClr val="FF0000"/>
                </a:solidFill>
              </a:rPr>
              <a:t>Earth, Wind, Fire &amp; Water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229600" cy="4411663"/>
          </a:xfrm>
        </p:spPr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Which element are you most like?</a:t>
            </a:r>
          </a:p>
          <a:p>
            <a:pPr algn="ctr"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Write Five Characteristics of that element.</a:t>
            </a:r>
          </a:p>
          <a:p>
            <a:pPr algn="ctr"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List five action words that describe what that element does.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7772400" y="6553200"/>
            <a:ext cx="1371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000">
                <a:solidFill>
                  <a:schemeClr val="bg1"/>
                </a:solidFill>
              </a:rPr>
              <a:t>Interest Approach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A Personal Mission is…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1752600"/>
            <a:ext cx="6858000" cy="4800600"/>
          </a:xfrm>
          <a:noFill/>
          <a:ln/>
        </p:spPr>
        <p:txBody>
          <a:bodyPr lIns="92075" tIns="46038" rIns="92075" bIns="46038"/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 b="1">
                <a:solidFill>
                  <a:schemeClr val="bg1"/>
                </a:solidFill>
              </a:rPr>
              <a:t>Personal mission</a:t>
            </a:r>
            <a:endParaRPr lang="en-US" altLang="en-US" sz="260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None/>
            </a:pPr>
            <a:r>
              <a:rPr lang="en-US" altLang="en-US" sz="2200" i="1">
                <a:solidFill>
                  <a:schemeClr val="bg1"/>
                </a:solidFill>
              </a:rPr>
              <a:t>	a written statement of one’s dream and impact on others to accomplish during their lifetime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 b="1">
                <a:solidFill>
                  <a:schemeClr val="bg1"/>
                </a:solidFill>
              </a:rPr>
              <a:t>Dreams or desires</a:t>
            </a:r>
            <a:endParaRPr lang="en-US" altLang="en-US" sz="260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None/>
            </a:pPr>
            <a:r>
              <a:rPr lang="en-US" altLang="en-US" sz="2200" i="1">
                <a:solidFill>
                  <a:schemeClr val="bg1"/>
                </a:solidFill>
              </a:rPr>
              <a:t>	the activities, tasks, or occupations that give the greatest joy when you think about yourself doing or accomplishing them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600" b="1">
                <a:solidFill>
                  <a:schemeClr val="bg1"/>
                </a:solidFill>
              </a:rPr>
              <a:t>Gifts or talents</a:t>
            </a:r>
            <a:endParaRPr lang="en-US" altLang="en-US" sz="260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None/>
            </a:pPr>
            <a:r>
              <a:rPr lang="en-US" altLang="en-US" sz="2200" i="1">
                <a:solidFill>
                  <a:schemeClr val="bg1"/>
                </a:solidFill>
              </a:rPr>
              <a:t>	the activities, tasks, and exercises that come easily or are enjoyable to complete by an</a:t>
            </a:r>
            <a:r>
              <a:rPr lang="en-US" altLang="en-US" sz="2200" i="1"/>
              <a:t> individual</a:t>
            </a:r>
            <a:r>
              <a:rPr lang="en-US" altLang="en-US" sz="2200"/>
              <a:t>	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324600"/>
            <a:ext cx="115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4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 sz="5100">
                <a:solidFill>
                  <a:srgbClr val="FF0000"/>
                </a:solidFill>
              </a:rPr>
              <a:t>Areas to Explore</a:t>
            </a:r>
          </a:p>
        </p:txBody>
      </p:sp>
      <p:sp>
        <p:nvSpPr>
          <p:cNvPr id="737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2286000"/>
            <a:ext cx="63246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Likes or dislikes</a:t>
            </a:r>
          </a:p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	Personal dreams</a:t>
            </a:r>
          </a:p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		Personal gifts or talents</a:t>
            </a:r>
          </a:p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			What others see as 			your gifts, talents, and 			dreams.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7985125" y="6426200"/>
            <a:ext cx="10001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4 TM A2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Components of a Personal Mission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1752600"/>
            <a:ext cx="6705600" cy="48006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The Elements are:</a:t>
            </a:r>
          </a:p>
          <a:p>
            <a:pPr marL="495300" indent="-495300"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 marL="495300" indent="-495300"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rgbClr val="FF0000"/>
                </a:solidFill>
              </a:rPr>
              <a:t>1.</a:t>
            </a:r>
            <a:r>
              <a:rPr lang="en-US" altLang="en-US" sz="2600">
                <a:solidFill>
                  <a:schemeClr val="bg1"/>
                </a:solidFill>
              </a:rPr>
              <a:t> One complete </a:t>
            </a:r>
            <a:r>
              <a:rPr lang="en-US" altLang="en-US" sz="2600" b="1">
                <a:solidFill>
                  <a:schemeClr val="bg1"/>
                </a:solidFill>
              </a:rPr>
              <a:t>sentence</a:t>
            </a:r>
          </a:p>
          <a:p>
            <a:pPr marL="495300" indent="-495300"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rgbClr val="FF0000"/>
                </a:solidFill>
              </a:rPr>
              <a:t>2.</a:t>
            </a:r>
            <a:r>
              <a:rPr lang="en-US" altLang="en-US" sz="2600">
                <a:solidFill>
                  <a:schemeClr val="bg1"/>
                </a:solidFill>
              </a:rPr>
              <a:t> Easily </a:t>
            </a:r>
            <a:r>
              <a:rPr lang="en-US" altLang="en-US" sz="2600" b="1">
                <a:solidFill>
                  <a:schemeClr val="bg1"/>
                </a:solidFill>
              </a:rPr>
              <a:t>understood</a:t>
            </a:r>
            <a:r>
              <a:rPr lang="en-US" altLang="en-US" sz="2600">
                <a:solidFill>
                  <a:schemeClr val="bg1"/>
                </a:solidFill>
              </a:rPr>
              <a:t> by any reader</a:t>
            </a:r>
          </a:p>
          <a:p>
            <a:pPr marL="495300" indent="-495300"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rgbClr val="FF0000"/>
                </a:solidFill>
              </a:rPr>
              <a:t>3.</a:t>
            </a:r>
            <a:r>
              <a:rPr lang="en-US" altLang="en-US" sz="2600">
                <a:solidFill>
                  <a:schemeClr val="bg1"/>
                </a:solidFill>
              </a:rPr>
              <a:t> Easily </a:t>
            </a:r>
            <a:r>
              <a:rPr lang="en-US" altLang="en-US" sz="2600" b="1">
                <a:solidFill>
                  <a:schemeClr val="bg1"/>
                </a:solidFill>
              </a:rPr>
              <a:t>recited</a:t>
            </a:r>
            <a:r>
              <a:rPr lang="en-US" altLang="en-US" sz="2600">
                <a:solidFill>
                  <a:schemeClr val="bg1"/>
                </a:solidFill>
              </a:rPr>
              <a:t> to others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772400" y="6324600"/>
            <a:ext cx="1158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4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500">
                <a:solidFill>
                  <a:srgbClr val="FF0000"/>
                </a:solidFill>
              </a:rPr>
              <a:t>Written Parts of a Personal Mission</a:t>
            </a:r>
          </a:p>
        </p:txBody>
      </p:sp>
      <p:sp>
        <p:nvSpPr>
          <p:cNvPr id="7475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1752600"/>
            <a:ext cx="6705600" cy="4800600"/>
          </a:xfrm>
          <a:ln/>
        </p:spPr>
        <p:txBody>
          <a:bodyPr lIns="92075" tIns="46038" rIns="92075" bIns="46038"/>
          <a:lstStyle/>
          <a:p>
            <a:pPr marL="495300" indent="-495300">
              <a:buFont typeface="Wingdings" panose="05000000000000000000" pitchFamily="2" charset="2"/>
              <a:buNone/>
            </a:pPr>
            <a:endParaRPr lang="en-US" altLang="en-US" sz="2600"/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24800" y="6477000"/>
            <a:ext cx="9445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solidFill>
                  <a:schemeClr val="bg1"/>
                </a:solidFill>
              </a:rPr>
              <a:t>Objective 2</a:t>
            </a:r>
          </a:p>
        </p:txBody>
      </p:sp>
      <p:pic>
        <p:nvPicPr>
          <p:cNvPr id="74757" name="Picture 5" descr="h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323975"/>
            <a:ext cx="6553200" cy="553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6858000" y="2743200"/>
            <a:ext cx="609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FF0000"/>
                </a:solidFill>
              </a:rPr>
              <a:t>Verb</a:t>
            </a:r>
          </a:p>
        </p:txBody>
      </p:sp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4267200" y="1676400"/>
            <a:ext cx="685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FF0000"/>
                </a:solidFill>
              </a:rPr>
              <a:t>Verb</a:t>
            </a:r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5867400" y="1981200"/>
            <a:ext cx="685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FF0000"/>
                </a:solidFill>
              </a:rPr>
              <a:t>Verb</a:t>
            </a:r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1371600" y="3505200"/>
            <a:ext cx="83820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 b="1">
                <a:solidFill>
                  <a:srgbClr val="FF0000"/>
                </a:solidFill>
              </a:rPr>
              <a:t>Group</a:t>
            </a:r>
            <a:r>
              <a:rPr lang="en-US" altLang="en-US" sz="1400">
                <a:solidFill>
                  <a:srgbClr val="FF0000"/>
                </a:solidFill>
              </a:rPr>
              <a:t>         </a:t>
            </a:r>
            <a:r>
              <a:rPr lang="en-US" altLang="en-US" sz="1400" b="1">
                <a:solidFill>
                  <a:srgbClr val="FF0000"/>
                </a:solidFill>
              </a:rPr>
              <a:t>or           Cause</a:t>
            </a:r>
          </a:p>
        </p:txBody>
      </p:sp>
      <p:sp>
        <p:nvSpPr>
          <p:cNvPr id="74762" name="Text Box 10"/>
          <p:cNvSpPr txBox="1">
            <a:spLocks noChangeArrowheads="1"/>
          </p:cNvSpPr>
          <p:nvPr/>
        </p:nvSpPr>
        <p:spPr bwMode="auto">
          <a:xfrm>
            <a:off x="2743200" y="1828800"/>
            <a:ext cx="9144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400" b="1">
                <a:solidFill>
                  <a:srgbClr val="FF0000"/>
                </a:solidFill>
              </a:rPr>
              <a:t>Core  Values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71</TotalTime>
  <Words>132</Words>
  <Application>Microsoft Office PowerPoint</Application>
  <PresentationFormat>On-screen Show (4:3)</PresentationFormat>
  <Paragraphs>48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Times New Roman</vt:lpstr>
      <vt:lpstr>Arial</vt:lpstr>
      <vt:lpstr>Wingdings</vt:lpstr>
      <vt:lpstr>AHS template</vt:lpstr>
      <vt:lpstr>PowerPoint Presentation</vt:lpstr>
      <vt:lpstr>Earth, Wind, Fire &amp; Water</vt:lpstr>
      <vt:lpstr>A Personal Mission is…</vt:lpstr>
      <vt:lpstr>Areas to Explore</vt:lpstr>
      <vt:lpstr>Components of a Personal Mission</vt:lpstr>
      <vt:lpstr>Written Parts of a Personal Mission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12</cp:revision>
  <cp:lastPrinted>1601-01-01T00:00:00Z</cp:lastPrinted>
  <dcterms:created xsi:type="dcterms:W3CDTF">2003-12-23T16:12:16Z</dcterms:created>
  <dcterms:modified xsi:type="dcterms:W3CDTF">2018-07-09T12:52:54Z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