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3"/>
  </p:notesMasterIdLst>
  <p:handoutMasterIdLst>
    <p:handoutMasterId r:id="rId14"/>
  </p:handoutMasterIdLst>
  <p:sldIdLst>
    <p:sldId id="264" r:id="rId5"/>
    <p:sldId id="257" r:id="rId6"/>
    <p:sldId id="259" r:id="rId7"/>
    <p:sldId id="265" r:id="rId8"/>
    <p:sldId id="260" r:id="rId9"/>
    <p:sldId id="261" r:id="rId10"/>
    <p:sldId id="263" r:id="rId11"/>
    <p:sldId id="262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9E5F0DF8-FC81-4440-A5BC-A8C43696B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350089D-0F12-4058-B5B6-F5C0440C5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089534-4C09-4EE5-89D0-8141374FFD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82A2034-6817-4174-B4EC-0F8C4BAF4694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B2E9F8A-40B9-4B47-A85D-0CECE0A8D13E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8CC5C0-AC99-4B69-8E06-122210F420D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F3936F-AB6F-45E8-BBFA-E2D6EA6FF6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D97A729F-6B30-4BB7-96D5-B3612A01FAB2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629E4-B4E2-43CD-8D6E-8650196F33F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CB8299-8C31-46F8-965C-106D192E325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E6A784-4D8B-4FB5-802B-B80D59DE6DB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DAD63B-FD49-4589-A8EC-C5CC923CE5A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18FD9-9567-40DF-97AD-322A439B21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4A17D-5BC4-48A2-8897-C01A095C3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38CA0-2E58-4081-A515-4B95A46CD9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03755-7EF3-47F1-B73A-D182F37AF9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7AD53-0B65-4FCD-9546-03B3E0A172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8FC2E-F17F-48D8-ADFB-04A8E19DA0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0103F-7566-409F-A84E-153F9CE473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8689-A510-4B13-85B3-3271566944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925AF-DA27-4312-A801-C86405CFBA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6F9B0-FC79-4399-A673-044465FD35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31250-86E4-4326-92FE-DA3388E9A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F2C97-A30C-478C-9124-6F30154FE0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0CFF8C43-4F02-4E06-AF87-AA54CE1349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42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05000" y="29718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1639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Responsible Citizenship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7848600" cy="8382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What do these quotes mean to you?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981200"/>
            <a:ext cx="6858000" cy="45720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“No man is good enough to govern another man without that other's consent.”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–Abraham Lincoln</a:t>
            </a:r>
          </a:p>
          <a:p>
            <a:pPr eaLnBrk="1" hangingPunct="1">
              <a:spcBef>
                <a:spcPct val="100000"/>
              </a:spcBef>
              <a:buFont typeface="Wingdings" pitchFamily="2" charset="2"/>
              <a:buNone/>
            </a:pPr>
            <a:r>
              <a:rPr lang="en-US" sz="2600" smtClean="0">
                <a:solidFill>
                  <a:schemeClr val="bg1"/>
                </a:solidFill>
              </a:rPr>
              <a:t>“The very key to our success has been our ability, foremost among nations, to preserve our lasting values by making change work for us rather than against us.” 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–Ronald Regan</a:t>
            </a:r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7696200" y="6400800"/>
            <a:ext cx="1304925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Interest Approach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1295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How to contact your representative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057400"/>
            <a:ext cx="6705600" cy="4495800"/>
          </a:xfrm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bg1"/>
                </a:solidFill>
              </a:rPr>
              <a:t>So what do you call your Representative?</a:t>
            </a:r>
          </a:p>
          <a:p>
            <a:pPr eaLnBrk="1" hangingPunct="1">
              <a:buFont typeface="Wingdings" pitchFamily="2" charset="2"/>
              <a:buNone/>
            </a:pPr>
            <a:endParaRPr lang="en-US" sz="2400" u="sng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solidFill>
                  <a:schemeClr val="bg1"/>
                </a:solidFill>
              </a:rPr>
              <a:t>Let’s say for a moment that you are contacting John Doe in the Senate</a:t>
            </a:r>
            <a:endParaRPr lang="en-US" sz="2400" smtClean="0">
              <a:solidFill>
                <a:schemeClr val="bg1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The Honorable John Doe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Room 1203, Hart Senate Office Building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United States Senate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Washington, DC 20510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Dear Senator:</a:t>
            </a:r>
            <a:endParaRPr lang="en-US" sz="2000" u="sng" smtClean="0">
              <a:solidFill>
                <a:schemeClr val="bg1"/>
              </a:solidFill>
            </a:endParaRP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543800" cy="1295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How to contact your representative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95400" y="2133600"/>
            <a:ext cx="6705600" cy="44196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400" i="1" smtClean="0">
                <a:solidFill>
                  <a:schemeClr val="bg1"/>
                </a:solidFill>
              </a:rPr>
              <a:t>Now what if John Doe was a member of the House of Representatives?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sz="2400" i="1" smtClean="0">
              <a:solidFill>
                <a:schemeClr val="bg1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The Honorable John Doe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Room 305, Rayburn House Office Building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United States House of Representatives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Washington, DC 20515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	Dear Representative:</a:t>
            </a:r>
          </a:p>
        </p:txBody>
      </p:sp>
      <p:sp>
        <p:nvSpPr>
          <p:cNvPr id="31748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600" b="1" smtClean="0">
                <a:solidFill>
                  <a:schemeClr val="bg1"/>
                </a:solidFill>
              </a:rPr>
              <a:t>Letters</a:t>
            </a:r>
            <a:r>
              <a:rPr lang="en-US" sz="2600" smtClean="0">
                <a:solidFill>
                  <a:schemeClr val="bg1"/>
                </a:solidFill>
              </a:rPr>
              <a:t> are the most common form of communication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Letters should include your reason for writing in first paragraph</a:t>
            </a:r>
          </a:p>
          <a:p>
            <a:pPr marL="1093788" lvl="2" indent="-400050" eaLnBrk="1" hangingPunct="1"/>
            <a:r>
              <a:rPr lang="en-US" sz="2100" smtClean="0">
                <a:solidFill>
                  <a:schemeClr val="bg1"/>
                </a:solidFill>
              </a:rPr>
              <a:t>Include the name of Bill or pending legislation if it applies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Never go over one page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200" smtClean="0">
                <a:solidFill>
                  <a:schemeClr val="bg1"/>
                </a:solidFill>
              </a:rPr>
              <a:t>Pick one issue per letter</a:t>
            </a:r>
          </a:p>
          <a:p>
            <a:pPr marL="1093788" lvl="2" indent="-400050" eaLnBrk="1" hangingPunct="1"/>
            <a:r>
              <a:rPr lang="en-US" sz="2100" smtClean="0">
                <a:solidFill>
                  <a:schemeClr val="bg1"/>
                </a:solidFill>
              </a:rPr>
              <a:t>Don’t try to save the world in 500 words, </a:t>
            </a:r>
            <a:br>
              <a:rPr lang="en-US" sz="2100" smtClean="0">
                <a:solidFill>
                  <a:schemeClr val="bg1"/>
                </a:solidFill>
              </a:rPr>
            </a:br>
            <a:r>
              <a:rPr lang="en-US" sz="2100" smtClean="0">
                <a:solidFill>
                  <a:schemeClr val="bg1"/>
                </a:solidFill>
              </a:rPr>
              <a:t>be specific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6200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600" i="1" smtClean="0">
                <a:solidFill>
                  <a:schemeClr val="bg1"/>
                </a:solidFill>
              </a:rPr>
              <a:t>How to write the letter</a:t>
            </a:r>
          </a:p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Try to type the letter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If you must, print it neatly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Write to your own Representative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Some offices don’t accept letters form out of their district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To find your district, go to the Senate or House Web sites and type in your address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Don’t use a form letter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Make your letter personal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620000" cy="5181600"/>
          </a:xfrm>
        </p:spPr>
        <p:txBody>
          <a:bodyPr lIns="92075" tIns="46038" rIns="92075" bIns="46038"/>
          <a:lstStyle/>
          <a:p>
            <a:pPr marL="495300" indent="-495300" eaLnBrk="1" hangingPunct="1"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Keep it light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Fell free to share personal stories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Don’t criticize or get belligerent 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Support your argument with examples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Find facts to support what you are saying</a:t>
            </a:r>
          </a:p>
          <a:p>
            <a:pPr marL="495300" indent="-495300" eaLnBrk="1" hangingPunct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smtClean="0">
                <a:solidFill>
                  <a:schemeClr val="bg1"/>
                </a:solidFill>
              </a:rPr>
              <a:t>Ask for a response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If you want your letter addressed, always ask for a written response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Include your phone number and mailing address</a:t>
            </a:r>
          </a:p>
          <a:p>
            <a:pPr marL="763588" lvl="1" indent="-419100" eaLnBrk="1" hangingPunct="1"/>
            <a:r>
              <a:rPr lang="en-US" sz="2200" smtClean="0">
                <a:solidFill>
                  <a:schemeClr val="bg1"/>
                </a:solidFill>
              </a:rPr>
              <a:t>A staff response is ok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C3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Tips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7696200" cy="4953000"/>
          </a:xfrm>
        </p:spPr>
        <p:txBody>
          <a:bodyPr lIns="92075" tIns="46038" rIns="92075" bIns="46038"/>
          <a:lstStyle/>
          <a:p>
            <a:pPr marL="495300" indent="-495300" eaLnBrk="1" hangingPunct="1">
              <a:buFont typeface="Wingdings" pitchFamily="2" charset="2"/>
              <a:buNone/>
            </a:pPr>
            <a:r>
              <a:rPr lang="en-US" sz="2200" b="1" smtClean="0">
                <a:solidFill>
                  <a:schemeClr val="bg1"/>
                </a:solidFill>
              </a:rPr>
              <a:t>E-mail, Calls, Personal Contacts</a:t>
            </a: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You can call a representative’s office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web site (go to House or Senate site first)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legislative assistant</a:t>
            </a:r>
          </a:p>
          <a:p>
            <a:pPr marL="763588" lvl="1" indent="-419100" eaLnBrk="1" hangingPunct="1">
              <a:spcBef>
                <a:spcPct val="50000"/>
              </a:spcBef>
            </a:pPr>
            <a:r>
              <a:rPr lang="en-US" sz="2000" smtClean="0">
                <a:solidFill>
                  <a:schemeClr val="bg1"/>
                </a:solidFill>
              </a:rPr>
              <a:t>ask for a written response</a:t>
            </a:r>
          </a:p>
          <a:p>
            <a:pPr marL="1093788" lvl="2" indent="-400050" eaLnBrk="1" hangingPunct="1"/>
            <a:r>
              <a:rPr lang="en-US" sz="1900" smtClean="0">
                <a:solidFill>
                  <a:schemeClr val="bg1"/>
                </a:solidFill>
              </a:rPr>
              <a:t>give your name, number, and address</a:t>
            </a: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smtClean="0">
                <a:solidFill>
                  <a:schemeClr val="bg1"/>
                </a:solidFill>
              </a:rPr>
              <a:t>You can e-mail your representative</a:t>
            </a:r>
          </a:p>
          <a:p>
            <a:pPr marL="763588" lvl="1" indent="-419100" eaLnBrk="1" hangingPunct="1"/>
            <a:r>
              <a:rPr lang="en-US" sz="2000" smtClean="0">
                <a:solidFill>
                  <a:schemeClr val="bg1"/>
                </a:solidFill>
              </a:rPr>
              <a:t>Go to web page by finding name at www.house.gov and www.senate.gov</a:t>
            </a:r>
          </a:p>
          <a:p>
            <a:pPr marL="763588" lvl="1" indent="-419100" eaLnBrk="1" hangingPunct="1"/>
            <a:r>
              <a:rPr lang="en-US" sz="2000" smtClean="0">
                <a:solidFill>
                  <a:schemeClr val="bg1"/>
                </a:solidFill>
              </a:rPr>
              <a:t>Follow same format as letter</a:t>
            </a:r>
            <a:endParaRPr lang="en-US" sz="2000" b="1" smtClean="0">
              <a:solidFill>
                <a:schemeClr val="bg1"/>
              </a:solidFill>
            </a:endParaRPr>
          </a:p>
          <a:p>
            <a:pPr marL="495300" indent="-49530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200" b="1" smtClean="0">
                <a:solidFill>
                  <a:schemeClr val="bg1"/>
                </a:solidFill>
              </a:rPr>
              <a:t>And remember, be patient for a response!</a:t>
            </a:r>
            <a:r>
              <a:rPr lang="en-US" sz="220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42 TM C4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5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5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67A612-0EC2-4166-AB13-66FBE51FA2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B32A68-BEBD-4473-9C6D-534226E5F6D8}">
  <ds:schemaRefs>
    <ds:schemaRef ds:uri="http://purl.org/dc/elements/1.1/"/>
    <ds:schemaRef ds:uri="http://schemas.microsoft.com/office/infopath/2007/PartnerControls"/>
    <ds:schemaRef ds:uri="7d75d6f9-8bd4-4602-97a0-53722360a9f2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352CFCA-9DA1-4095-AD7D-CA8C27321F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24</TotalTime>
  <Words>413</Words>
  <Application>Microsoft Office PowerPoint</Application>
  <PresentationFormat>On-screen Show (4:3)</PresentationFormat>
  <Paragraphs>88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Times New Roman</vt:lpstr>
      <vt:lpstr>Wingdings</vt:lpstr>
      <vt:lpstr>AHS template</vt:lpstr>
      <vt:lpstr>PowerPoint Presentation</vt:lpstr>
      <vt:lpstr>What do these quotes mean to you?</vt:lpstr>
      <vt:lpstr>How to contact your representative</vt:lpstr>
      <vt:lpstr>How to contact your representative</vt:lpstr>
      <vt:lpstr>Tips</vt:lpstr>
      <vt:lpstr>Tips</vt:lpstr>
      <vt:lpstr>Tips</vt:lpstr>
      <vt:lpstr>Tips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2004-01-23T00:03:05Z</dcterms:created>
  <dcterms:modified xsi:type="dcterms:W3CDTF">2018-07-09T17:43:45Z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