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4"/>
  </p:sldMasterIdLst>
  <p:notesMasterIdLst>
    <p:notesMasterId r:id="rId11"/>
  </p:notesMasterIdLst>
  <p:handoutMasterIdLst>
    <p:handoutMasterId r:id="rId12"/>
  </p:handoutMasterIdLst>
  <p:sldIdLst>
    <p:sldId id="262" r:id="rId5"/>
    <p:sldId id="257" r:id="rId6"/>
    <p:sldId id="259" r:id="rId7"/>
    <p:sldId id="261" r:id="rId8"/>
    <p:sldId id="260" r:id="rId9"/>
    <p:sldId id="263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66"/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8" autoAdjust="0"/>
    <p:restoredTop sz="94645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gs" Target="tags/tag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fld id="{34763B73-8CC8-48F3-BB4F-A5D9EC44CFF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fld id="{D19ED87E-AB40-4DD9-B6F0-E7CF1E0A9C2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1A6B57-F7D3-44F5-9229-0DE3C7616D84}" type="slidenum">
              <a:rPr lang="en-US"/>
              <a:pPr/>
              <a:t>1</a:t>
            </a:fld>
            <a:endParaRPr lang="en-US"/>
          </a:p>
        </p:txBody>
      </p:sp>
      <p:sp>
        <p:nvSpPr>
          <p:cNvPr id="8499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18DFE298-1318-498F-9B13-4CB7119C422D}" type="slidenum">
              <a:rPr lang="en-US" sz="1200">
                <a:latin typeface="Times New Roman" pitchFamily="18" charset="0"/>
              </a:rPr>
              <a:pPr algn="r" eaLnBrk="0" hangingPunct="0"/>
              <a:t>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84995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F3A8BB20-554B-4B46-BFED-75AD6A8FB4F1}" type="slidenum">
              <a:rPr lang="en-US" sz="1200">
                <a:latin typeface="Times New Roman" pitchFamily="18" charset="0"/>
              </a:rPr>
              <a:pPr algn="r" eaLnBrk="0" hangingPunct="0"/>
              <a:t>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8499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2BB8CD90-CC46-4A6E-9236-BD5EF0E7667F}" type="slidenum">
              <a:rPr lang="en-US" sz="1200">
                <a:latin typeface="Times New Roman" pitchFamily="18" charset="0"/>
              </a:rPr>
              <a:pPr algn="r" eaLnBrk="0" hangingPunct="0"/>
              <a:t>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849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8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9790BC-096A-4D0B-94FA-3A4CAFFD3CAF}" type="slidenum">
              <a:rPr lang="en-US"/>
              <a:pPr/>
              <a:t>2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09E494-8BE5-493E-B918-1B0C3C177242}" type="slidenum">
              <a:rPr lang="en-US"/>
              <a:pPr/>
              <a:t>3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F73A53-DB68-4D8B-883D-2B0CD9C49AC3}" type="slidenum">
              <a:rPr lang="en-US"/>
              <a:pPr/>
              <a:t>4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29D6AF3-6551-4590-AB8C-92A6DA2431A3}" type="slidenum">
              <a:rPr lang="en-US"/>
              <a:pPr/>
              <a:t>5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85FA3E-B47F-4C26-B268-69CB7ABC536B}" type="slidenum">
              <a:rPr lang="en-US"/>
              <a:pPr/>
              <a:t>6</a:t>
            </a:fld>
            <a:endParaRPr lang="en-US"/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8A55396-6152-4982-BA9D-3F4751E8ADC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7493000" y="2992438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7777163" y="2992438"/>
            <a:ext cx="201612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5" name="Oval 11"/>
          <p:cNvSpPr>
            <a:spLocks noChangeArrowheads="1"/>
          </p:cNvSpPr>
          <p:nvPr/>
        </p:nvSpPr>
        <p:spPr bwMode="auto">
          <a:xfrm>
            <a:off x="8061325" y="2992438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Oval 12"/>
          <p:cNvSpPr>
            <a:spLocks noChangeArrowheads="1"/>
          </p:cNvSpPr>
          <p:nvPr/>
        </p:nvSpPr>
        <p:spPr bwMode="auto">
          <a:xfrm>
            <a:off x="7493000" y="3276600"/>
            <a:ext cx="201613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7" name="Oval 13"/>
          <p:cNvSpPr>
            <a:spLocks noChangeArrowheads="1"/>
          </p:cNvSpPr>
          <p:nvPr/>
        </p:nvSpPr>
        <p:spPr bwMode="auto">
          <a:xfrm>
            <a:off x="7777163" y="3276600"/>
            <a:ext cx="201612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8" name="Oval 14"/>
          <p:cNvSpPr>
            <a:spLocks noChangeArrowheads="1"/>
          </p:cNvSpPr>
          <p:nvPr/>
        </p:nvSpPr>
        <p:spPr bwMode="auto">
          <a:xfrm>
            <a:off x="8061325" y="3276600"/>
            <a:ext cx="201613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9" name="Oval 15"/>
          <p:cNvSpPr>
            <a:spLocks noChangeArrowheads="1"/>
          </p:cNvSpPr>
          <p:nvPr/>
        </p:nvSpPr>
        <p:spPr bwMode="auto">
          <a:xfrm>
            <a:off x="8345488" y="3276600"/>
            <a:ext cx="201612" cy="201613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0" name="Oval 16"/>
          <p:cNvSpPr>
            <a:spLocks noChangeArrowheads="1"/>
          </p:cNvSpPr>
          <p:nvPr/>
        </p:nvSpPr>
        <p:spPr bwMode="auto">
          <a:xfrm>
            <a:off x="7493000" y="3560763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1" name="Oval 17"/>
          <p:cNvSpPr>
            <a:spLocks noChangeArrowheads="1"/>
          </p:cNvSpPr>
          <p:nvPr/>
        </p:nvSpPr>
        <p:spPr bwMode="auto">
          <a:xfrm>
            <a:off x="7777163" y="3560763"/>
            <a:ext cx="201612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2" name="Oval 18"/>
          <p:cNvSpPr>
            <a:spLocks noChangeArrowheads="1"/>
          </p:cNvSpPr>
          <p:nvPr/>
        </p:nvSpPr>
        <p:spPr bwMode="auto">
          <a:xfrm>
            <a:off x="8061325" y="3560763"/>
            <a:ext cx="201613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3" name="Oval 19"/>
          <p:cNvSpPr>
            <a:spLocks noChangeArrowheads="1"/>
          </p:cNvSpPr>
          <p:nvPr/>
        </p:nvSpPr>
        <p:spPr bwMode="auto">
          <a:xfrm>
            <a:off x="8345488" y="3560763"/>
            <a:ext cx="201612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4" name="Oval 20"/>
          <p:cNvSpPr>
            <a:spLocks noChangeArrowheads="1"/>
          </p:cNvSpPr>
          <p:nvPr/>
        </p:nvSpPr>
        <p:spPr bwMode="auto">
          <a:xfrm>
            <a:off x="8629650" y="3560763"/>
            <a:ext cx="201613" cy="201612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5" name="Oval 21"/>
          <p:cNvSpPr>
            <a:spLocks noChangeArrowheads="1"/>
          </p:cNvSpPr>
          <p:nvPr/>
        </p:nvSpPr>
        <p:spPr bwMode="auto">
          <a:xfrm>
            <a:off x="7493000" y="3843338"/>
            <a:ext cx="201613" cy="2032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6" name="Oval 22"/>
          <p:cNvSpPr>
            <a:spLocks noChangeArrowheads="1"/>
          </p:cNvSpPr>
          <p:nvPr/>
        </p:nvSpPr>
        <p:spPr bwMode="auto">
          <a:xfrm>
            <a:off x="7777163" y="3843338"/>
            <a:ext cx="201612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7" name="Oval 23"/>
          <p:cNvSpPr>
            <a:spLocks noChangeArrowheads="1"/>
          </p:cNvSpPr>
          <p:nvPr/>
        </p:nvSpPr>
        <p:spPr bwMode="auto">
          <a:xfrm>
            <a:off x="8061325" y="3843338"/>
            <a:ext cx="201613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8" name="Oval 24"/>
          <p:cNvSpPr>
            <a:spLocks noChangeArrowheads="1"/>
          </p:cNvSpPr>
          <p:nvPr/>
        </p:nvSpPr>
        <p:spPr bwMode="auto">
          <a:xfrm>
            <a:off x="8345488" y="3843338"/>
            <a:ext cx="201612" cy="203200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9" name="Oval 25"/>
          <p:cNvSpPr>
            <a:spLocks noChangeArrowheads="1"/>
          </p:cNvSpPr>
          <p:nvPr/>
        </p:nvSpPr>
        <p:spPr bwMode="auto">
          <a:xfrm>
            <a:off x="7493000" y="4127500"/>
            <a:ext cx="201613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0" name="Oval 26"/>
          <p:cNvSpPr>
            <a:spLocks noChangeArrowheads="1"/>
          </p:cNvSpPr>
          <p:nvPr/>
        </p:nvSpPr>
        <p:spPr bwMode="auto">
          <a:xfrm>
            <a:off x="7777163" y="4127500"/>
            <a:ext cx="201612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1" name="Oval 27"/>
          <p:cNvSpPr>
            <a:spLocks noChangeArrowheads="1"/>
          </p:cNvSpPr>
          <p:nvPr/>
        </p:nvSpPr>
        <p:spPr bwMode="auto">
          <a:xfrm>
            <a:off x="8061325" y="4127500"/>
            <a:ext cx="201613" cy="203200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2" name="Oval 28"/>
          <p:cNvSpPr>
            <a:spLocks noChangeArrowheads="1"/>
          </p:cNvSpPr>
          <p:nvPr/>
        </p:nvSpPr>
        <p:spPr bwMode="auto">
          <a:xfrm>
            <a:off x="8345488" y="4127500"/>
            <a:ext cx="201612" cy="203200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3" name="Oval 29"/>
          <p:cNvSpPr>
            <a:spLocks noChangeArrowheads="1"/>
          </p:cNvSpPr>
          <p:nvPr/>
        </p:nvSpPr>
        <p:spPr bwMode="auto">
          <a:xfrm>
            <a:off x="8629650" y="4127500"/>
            <a:ext cx="201613" cy="203200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4" name="Oval 30"/>
          <p:cNvSpPr>
            <a:spLocks noChangeArrowheads="1"/>
          </p:cNvSpPr>
          <p:nvPr/>
        </p:nvSpPr>
        <p:spPr bwMode="auto">
          <a:xfrm>
            <a:off x="7493000" y="4411663"/>
            <a:ext cx="201613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5" name="Oval 31"/>
          <p:cNvSpPr>
            <a:spLocks noChangeArrowheads="1"/>
          </p:cNvSpPr>
          <p:nvPr/>
        </p:nvSpPr>
        <p:spPr bwMode="auto">
          <a:xfrm>
            <a:off x="7777163" y="4411663"/>
            <a:ext cx="201612" cy="201612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6" name="Oval 32"/>
          <p:cNvSpPr>
            <a:spLocks noChangeArrowheads="1"/>
          </p:cNvSpPr>
          <p:nvPr/>
        </p:nvSpPr>
        <p:spPr bwMode="auto">
          <a:xfrm>
            <a:off x="8061325" y="4411663"/>
            <a:ext cx="201613" cy="201612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7" name="Oval 33"/>
          <p:cNvSpPr>
            <a:spLocks noChangeArrowheads="1"/>
          </p:cNvSpPr>
          <p:nvPr/>
        </p:nvSpPr>
        <p:spPr bwMode="auto">
          <a:xfrm>
            <a:off x="8345488" y="4411663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8" name="Oval 34"/>
          <p:cNvSpPr>
            <a:spLocks noChangeArrowheads="1"/>
          </p:cNvSpPr>
          <p:nvPr/>
        </p:nvSpPr>
        <p:spPr bwMode="auto">
          <a:xfrm>
            <a:off x="7493000" y="4695825"/>
            <a:ext cx="201613" cy="201613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9" name="Oval 35"/>
          <p:cNvSpPr>
            <a:spLocks noChangeArrowheads="1"/>
          </p:cNvSpPr>
          <p:nvPr/>
        </p:nvSpPr>
        <p:spPr bwMode="auto">
          <a:xfrm>
            <a:off x="7777163" y="4695825"/>
            <a:ext cx="201612" cy="201613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0" name="Oval 36"/>
          <p:cNvSpPr>
            <a:spLocks noChangeArrowheads="1"/>
          </p:cNvSpPr>
          <p:nvPr/>
        </p:nvSpPr>
        <p:spPr bwMode="auto">
          <a:xfrm>
            <a:off x="8061325" y="4695825"/>
            <a:ext cx="201613" cy="201613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1" name="Oval 37"/>
          <p:cNvSpPr>
            <a:spLocks noChangeArrowheads="1"/>
          </p:cNvSpPr>
          <p:nvPr/>
        </p:nvSpPr>
        <p:spPr bwMode="auto">
          <a:xfrm>
            <a:off x="8345488" y="4695825"/>
            <a:ext cx="201612" cy="201613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2" name="Oval 38"/>
          <p:cNvSpPr>
            <a:spLocks noChangeArrowheads="1"/>
          </p:cNvSpPr>
          <p:nvPr/>
        </p:nvSpPr>
        <p:spPr bwMode="auto">
          <a:xfrm>
            <a:off x="7777163" y="4979988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3" name="Oval 39"/>
          <p:cNvSpPr>
            <a:spLocks noChangeArrowheads="1"/>
          </p:cNvSpPr>
          <p:nvPr/>
        </p:nvSpPr>
        <p:spPr bwMode="auto">
          <a:xfrm>
            <a:off x="8345488" y="4979988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4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489619-2257-451D-9FAC-9689AF3E229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ED2D23-3588-401C-8115-807F206ACD9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0FB946A5-239B-4850-992D-09E48B4AEDB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4AC78E-E834-46ED-A327-B37655D914A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AD3EF9-85A2-4D5B-9EE9-1DFC2DA041A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B68E13-DB7C-48BB-870D-F447BB881E8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6B2336-7E73-4C6F-9BE0-66C9BC1714C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CC246D-2420-4499-A07E-FEFF5ED11BB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1ED175-F121-460C-9940-7E5CAED1E65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368E9D-B653-42EB-8BBA-42F588864AF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E3DEFD-BFD9-4A92-9F09-ACADAA031C9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1" name="Rectangle 4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1682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8A459919-9553-46B5-8B5A-1741762F41E8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71720" name="Group 40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"/>
            <a:chExt cx="499" cy="816"/>
          </a:xfrm>
        </p:grpSpPr>
        <p:sp>
          <p:nvSpPr>
            <p:cNvPr id="71689" name="Oval 9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0" name="Oval 10"/>
            <p:cNvSpPr>
              <a:spLocks noChangeArrowheads="1"/>
            </p:cNvSpPr>
            <p:nvPr/>
          </p:nvSpPr>
          <p:spPr bwMode="auto">
            <a:xfrm>
              <a:off x="5242" y="96"/>
              <a:ext cx="75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1" name="Oval 11"/>
            <p:cNvSpPr>
              <a:spLocks noChangeArrowheads="1"/>
            </p:cNvSpPr>
            <p:nvPr/>
          </p:nvSpPr>
          <p:spPr bwMode="auto">
            <a:xfrm>
              <a:off x="5348" y="96"/>
              <a:ext cx="75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2" name="Oval 12"/>
            <p:cNvSpPr>
              <a:spLocks noChangeArrowheads="1"/>
            </p:cNvSpPr>
            <p:nvPr/>
          </p:nvSpPr>
          <p:spPr bwMode="auto">
            <a:xfrm>
              <a:off x="5136" y="202"/>
              <a:ext cx="76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3" name="Oval 13"/>
            <p:cNvSpPr>
              <a:spLocks noChangeArrowheads="1"/>
            </p:cNvSpPr>
            <p:nvPr/>
          </p:nvSpPr>
          <p:spPr bwMode="auto">
            <a:xfrm>
              <a:off x="5242" y="202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4" name="Oval 14"/>
            <p:cNvSpPr>
              <a:spLocks noChangeArrowheads="1"/>
            </p:cNvSpPr>
            <p:nvPr/>
          </p:nvSpPr>
          <p:spPr bwMode="auto">
            <a:xfrm>
              <a:off x="5348" y="202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auto">
            <a:xfrm>
              <a:off x="5454" y="202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auto">
            <a:xfrm>
              <a:off x="5136" y="308"/>
              <a:ext cx="76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auto">
            <a:xfrm>
              <a:off x="5242" y="308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8" name="Oval 18"/>
            <p:cNvSpPr>
              <a:spLocks noChangeArrowheads="1"/>
            </p:cNvSpPr>
            <p:nvPr/>
          </p:nvSpPr>
          <p:spPr bwMode="auto">
            <a:xfrm>
              <a:off x="5348" y="308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9" name="Oval 19"/>
            <p:cNvSpPr>
              <a:spLocks noChangeArrowheads="1"/>
            </p:cNvSpPr>
            <p:nvPr/>
          </p:nvSpPr>
          <p:spPr bwMode="auto">
            <a:xfrm>
              <a:off x="5454" y="308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0" name="Oval 20"/>
            <p:cNvSpPr>
              <a:spLocks noChangeArrowheads="1"/>
            </p:cNvSpPr>
            <p:nvPr/>
          </p:nvSpPr>
          <p:spPr bwMode="auto">
            <a:xfrm>
              <a:off x="5559" y="308"/>
              <a:ext cx="76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2" name="Oval 22"/>
            <p:cNvSpPr>
              <a:spLocks noChangeArrowheads="1"/>
            </p:cNvSpPr>
            <p:nvPr/>
          </p:nvSpPr>
          <p:spPr bwMode="auto">
            <a:xfrm>
              <a:off x="5242" y="413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3" name="Oval 23"/>
            <p:cNvSpPr>
              <a:spLocks noChangeArrowheads="1"/>
            </p:cNvSpPr>
            <p:nvPr/>
          </p:nvSpPr>
          <p:spPr bwMode="auto">
            <a:xfrm>
              <a:off x="5348" y="413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4" name="Oval 24"/>
            <p:cNvSpPr>
              <a:spLocks noChangeArrowheads="1"/>
            </p:cNvSpPr>
            <p:nvPr/>
          </p:nvSpPr>
          <p:spPr bwMode="auto">
            <a:xfrm>
              <a:off x="5454" y="413"/>
              <a:ext cx="75" cy="76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5" name="Oval 25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6" name="Oval 26"/>
            <p:cNvSpPr>
              <a:spLocks noChangeArrowheads="1"/>
            </p:cNvSpPr>
            <p:nvPr/>
          </p:nvSpPr>
          <p:spPr bwMode="auto">
            <a:xfrm>
              <a:off x="5242" y="519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7" name="Oval 27"/>
            <p:cNvSpPr>
              <a:spLocks noChangeArrowheads="1"/>
            </p:cNvSpPr>
            <p:nvPr/>
          </p:nvSpPr>
          <p:spPr bwMode="auto">
            <a:xfrm>
              <a:off x="5348" y="519"/>
              <a:ext cx="75" cy="76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8" name="Oval 28"/>
            <p:cNvSpPr>
              <a:spLocks noChangeArrowheads="1"/>
            </p:cNvSpPr>
            <p:nvPr/>
          </p:nvSpPr>
          <p:spPr bwMode="auto">
            <a:xfrm>
              <a:off x="5454" y="519"/>
              <a:ext cx="75" cy="76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9" name="Oval 29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0" name="Oval 30"/>
            <p:cNvSpPr>
              <a:spLocks noChangeArrowheads="1"/>
            </p:cNvSpPr>
            <p:nvPr/>
          </p:nvSpPr>
          <p:spPr bwMode="auto">
            <a:xfrm>
              <a:off x="5136" y="625"/>
              <a:ext cx="76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1" name="Oval 31"/>
            <p:cNvSpPr>
              <a:spLocks noChangeArrowheads="1"/>
            </p:cNvSpPr>
            <p:nvPr/>
          </p:nvSpPr>
          <p:spPr bwMode="auto">
            <a:xfrm>
              <a:off x="5242" y="625"/>
              <a:ext cx="75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2" name="Oval 32"/>
            <p:cNvSpPr>
              <a:spLocks noChangeArrowheads="1"/>
            </p:cNvSpPr>
            <p:nvPr/>
          </p:nvSpPr>
          <p:spPr bwMode="auto">
            <a:xfrm>
              <a:off x="5348" y="625"/>
              <a:ext cx="75" cy="75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3" name="Oval 33"/>
            <p:cNvSpPr>
              <a:spLocks noChangeArrowheads="1"/>
            </p:cNvSpPr>
            <p:nvPr/>
          </p:nvSpPr>
          <p:spPr bwMode="auto">
            <a:xfrm>
              <a:off x="5454" y="625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4" name="Oval 34"/>
            <p:cNvSpPr>
              <a:spLocks noChangeArrowheads="1"/>
            </p:cNvSpPr>
            <p:nvPr/>
          </p:nvSpPr>
          <p:spPr bwMode="auto">
            <a:xfrm>
              <a:off x="5136" y="731"/>
              <a:ext cx="76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5" name="Oval 35"/>
            <p:cNvSpPr>
              <a:spLocks noChangeArrowheads="1"/>
            </p:cNvSpPr>
            <p:nvPr/>
          </p:nvSpPr>
          <p:spPr bwMode="auto">
            <a:xfrm>
              <a:off x="5242" y="731"/>
              <a:ext cx="75" cy="75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6" name="Oval 36"/>
            <p:cNvSpPr>
              <a:spLocks noChangeArrowheads="1"/>
            </p:cNvSpPr>
            <p:nvPr/>
          </p:nvSpPr>
          <p:spPr bwMode="auto">
            <a:xfrm>
              <a:off x="5348" y="731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7" name="Oval 37"/>
            <p:cNvSpPr>
              <a:spLocks noChangeArrowheads="1"/>
            </p:cNvSpPr>
            <p:nvPr/>
          </p:nvSpPr>
          <p:spPr bwMode="auto">
            <a:xfrm>
              <a:off x="5454" y="731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8" name="Oval 38"/>
            <p:cNvSpPr>
              <a:spLocks noChangeArrowheads="1"/>
            </p:cNvSpPr>
            <p:nvPr/>
          </p:nvSpPr>
          <p:spPr bwMode="auto">
            <a:xfrm>
              <a:off x="5242" y="836"/>
              <a:ext cx="75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9" name="Oval 39"/>
            <p:cNvSpPr>
              <a:spLocks noChangeArrowheads="1"/>
            </p:cNvSpPr>
            <p:nvPr/>
          </p:nvSpPr>
          <p:spPr bwMode="auto">
            <a:xfrm>
              <a:off x="5454" y="836"/>
              <a:ext cx="75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rgbClr val="FF0000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rgbClr val="FF6600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life knowledge no ta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59213"/>
            <a:ext cx="3975100" cy="2998787"/>
          </a:xfrm>
          <a:prstGeom prst="rect">
            <a:avLst/>
          </a:prstGeom>
          <a:solidFill>
            <a:schemeClr val="tx1">
              <a:alpha val="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83971" name="Text Box 3"/>
          <p:cNvSpPr txBox="1">
            <a:spLocks noChangeArrowheads="1"/>
          </p:cNvSpPr>
          <p:nvPr/>
        </p:nvSpPr>
        <p:spPr bwMode="auto">
          <a:xfrm>
            <a:off x="7620000" y="5638800"/>
            <a:ext cx="1371600" cy="10969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  <a:p>
            <a:r>
              <a:rPr lang="en-US" sz="1200" b="1">
                <a:solidFill>
                  <a:srgbClr val="FF0000"/>
                </a:solidFill>
              </a:rPr>
              <a:t>Stage Four of Development</a:t>
            </a:r>
            <a:br>
              <a:rPr lang="en-US" sz="1200" b="1">
                <a:solidFill>
                  <a:srgbClr val="FF0000"/>
                </a:solidFill>
              </a:rPr>
            </a:br>
            <a:r>
              <a:rPr lang="en-US" sz="1200" b="1">
                <a:solidFill>
                  <a:srgbClr val="FF0000"/>
                </a:solidFill>
              </a:rPr>
              <a:t>SERVE</a:t>
            </a:r>
          </a:p>
          <a:p>
            <a:endParaRPr lang="en-US" sz="1200" b="1">
              <a:solidFill>
                <a:srgbClr val="FF0000"/>
              </a:solidFill>
            </a:endParaRP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7620000" y="5638800"/>
            <a:ext cx="79216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FF0000"/>
                </a:solidFill>
              </a:rPr>
              <a:t>AHS 43</a:t>
            </a:r>
          </a:p>
        </p:txBody>
      </p:sp>
      <p:sp>
        <p:nvSpPr>
          <p:cNvPr id="83973" name="Text Box 5"/>
          <p:cNvSpPr txBox="1">
            <a:spLocks noChangeArrowheads="1"/>
          </p:cNvSpPr>
          <p:nvPr/>
        </p:nvSpPr>
        <p:spPr bwMode="auto">
          <a:xfrm>
            <a:off x="1905000" y="2971800"/>
            <a:ext cx="5486400" cy="366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</a:rPr>
              <a:t>How do I grow others and contribute to society?</a:t>
            </a:r>
          </a:p>
        </p:txBody>
      </p:sp>
      <p:sp>
        <p:nvSpPr>
          <p:cNvPr id="83974" name="WordArt 7"/>
          <p:cNvSpPr>
            <a:spLocks noChangeArrowheads="1" noChangeShapeType="1" noTextEdit="1"/>
          </p:cNvSpPr>
          <p:nvPr/>
        </p:nvSpPr>
        <p:spPr bwMode="auto">
          <a:xfrm>
            <a:off x="304800" y="304800"/>
            <a:ext cx="7543800" cy="1981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 cap="sq">
                  <a:solidFill>
                    <a:schemeClr val="bg2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Arial Black"/>
              </a:rPr>
              <a:t>Identifying Others to </a:t>
            </a:r>
          </a:p>
          <a:p>
            <a:pPr algn="ctr"/>
            <a:r>
              <a:rPr lang="en-US" sz="3600" kern="10">
                <a:ln w="19050" cap="sq">
                  <a:solidFill>
                    <a:schemeClr val="bg2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Arial Black"/>
              </a:rPr>
              <a:t>Grow and Develop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Limiting Factors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2057400"/>
            <a:ext cx="6858000" cy="44958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10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Comparing and competing</a:t>
            </a:r>
          </a:p>
          <a:p>
            <a:pPr>
              <a:spcBef>
                <a:spcPct val="10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Lack of understanding</a:t>
            </a:r>
          </a:p>
          <a:p>
            <a:pPr>
              <a:spcBef>
                <a:spcPct val="10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Viewing their future through your goals</a:t>
            </a:r>
          </a:p>
          <a:p>
            <a:pPr>
              <a:spcBef>
                <a:spcPct val="10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Focusing on their limitations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7985125" y="6324600"/>
            <a:ext cx="108585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1</a:t>
            </a:r>
          </a:p>
          <a:p>
            <a:r>
              <a:rPr lang="en-US" sz="1000" b="1">
                <a:solidFill>
                  <a:schemeClr val="bg1"/>
                </a:solidFill>
              </a:rPr>
              <a:t>AHS 43 TM A1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bldLvl="5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Seeing the needs of others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981200"/>
            <a:ext cx="6858000" cy="45720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r>
              <a:rPr lang="en-US" sz="2600" b="1">
                <a:solidFill>
                  <a:schemeClr val="bg1"/>
                </a:solidFill>
              </a:rPr>
              <a:t>	</a:t>
            </a:r>
            <a:r>
              <a:rPr lang="en-US" sz="2600" b="1">
                <a:solidFill>
                  <a:srgbClr val="FFFF00"/>
                </a:solidFill>
              </a:rPr>
              <a:t>Quadrant 1</a:t>
            </a:r>
            <a:r>
              <a:rPr lang="en-US" sz="2600">
                <a:solidFill>
                  <a:schemeClr val="bg1"/>
                </a:solidFill>
              </a:rPr>
              <a:t> —Low Enabled, Low Empowered</a:t>
            </a:r>
          </a:p>
          <a:p>
            <a:pPr lvl="1"/>
            <a:r>
              <a:rPr lang="en-US" sz="2200">
                <a:solidFill>
                  <a:schemeClr val="bg1"/>
                </a:solidFill>
              </a:rPr>
              <a:t>Needs knowledge and motivation</a:t>
            </a:r>
          </a:p>
          <a:p>
            <a:pPr lvl="1"/>
            <a:r>
              <a:rPr lang="en-US" sz="2200">
                <a:solidFill>
                  <a:schemeClr val="bg1"/>
                </a:solidFill>
              </a:rPr>
              <a:t>Characteristics: unsure of ability to help, waits for assignment of specific task</a:t>
            </a:r>
          </a:p>
          <a:p>
            <a:pPr>
              <a:spcBef>
                <a:spcPct val="100000"/>
              </a:spcBef>
              <a:buFont typeface="Wingdings" pitchFamily="2" charset="2"/>
              <a:buNone/>
            </a:pPr>
            <a:r>
              <a:rPr lang="en-US" sz="2600" b="1">
                <a:solidFill>
                  <a:schemeClr val="bg1"/>
                </a:solidFill>
              </a:rPr>
              <a:t>	</a:t>
            </a:r>
            <a:r>
              <a:rPr lang="en-US" sz="2600" b="1">
                <a:solidFill>
                  <a:srgbClr val="FFFF00"/>
                </a:solidFill>
              </a:rPr>
              <a:t>Quadrant 2</a:t>
            </a:r>
            <a:r>
              <a:rPr lang="en-US" sz="2600">
                <a:solidFill>
                  <a:schemeClr val="bg1"/>
                </a:solidFill>
              </a:rPr>
              <a:t> —Low Enabled, High Empowered</a:t>
            </a:r>
          </a:p>
          <a:p>
            <a:pPr lvl="1"/>
            <a:r>
              <a:rPr lang="en-US" sz="2200">
                <a:solidFill>
                  <a:schemeClr val="bg1"/>
                </a:solidFill>
              </a:rPr>
              <a:t>Needs knowledge</a:t>
            </a:r>
          </a:p>
          <a:p>
            <a:pPr lvl="1"/>
            <a:r>
              <a:rPr lang="en-US" sz="2200">
                <a:solidFill>
                  <a:schemeClr val="bg1"/>
                </a:solidFill>
              </a:rPr>
              <a:t>Characteristics: Asks for responsibility but doesn’t always follow through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7985125" y="6324600"/>
            <a:ext cx="108585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2</a:t>
            </a:r>
          </a:p>
          <a:p>
            <a:r>
              <a:rPr lang="en-US" sz="1000" b="1">
                <a:solidFill>
                  <a:schemeClr val="bg1"/>
                </a:solidFill>
              </a:rPr>
              <a:t>AHS 43 TM A2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 bldLvl="5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Seeing the needs of others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752600"/>
            <a:ext cx="6858000" cy="48006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r>
              <a:rPr lang="en-US" sz="2600" b="1">
                <a:solidFill>
                  <a:schemeClr val="bg1"/>
                </a:solidFill>
              </a:rPr>
              <a:t>	</a:t>
            </a:r>
            <a:r>
              <a:rPr lang="en-US" sz="2600" b="1">
                <a:solidFill>
                  <a:srgbClr val="FFFF00"/>
                </a:solidFill>
              </a:rPr>
              <a:t>Quadrant 3</a:t>
            </a:r>
            <a:r>
              <a:rPr lang="en-US" sz="2600">
                <a:solidFill>
                  <a:schemeClr val="bg1"/>
                </a:solidFill>
              </a:rPr>
              <a:t> —High Enabled, Low Empowered</a:t>
            </a:r>
          </a:p>
          <a:p>
            <a:pPr lvl="1"/>
            <a:r>
              <a:rPr lang="en-US" sz="2200">
                <a:solidFill>
                  <a:schemeClr val="bg1"/>
                </a:solidFill>
              </a:rPr>
              <a:t>Needs motivation</a:t>
            </a:r>
          </a:p>
          <a:p>
            <a:pPr lvl="1"/>
            <a:r>
              <a:rPr lang="en-US" sz="2200">
                <a:solidFill>
                  <a:schemeClr val="bg1"/>
                </a:solidFill>
              </a:rPr>
              <a:t>Characteristics: Doesn’t ask for responsibility but completes tasks well</a:t>
            </a:r>
          </a:p>
          <a:p>
            <a:pPr>
              <a:spcBef>
                <a:spcPct val="100000"/>
              </a:spcBef>
              <a:buFont typeface="Wingdings" pitchFamily="2" charset="2"/>
              <a:buNone/>
            </a:pPr>
            <a:r>
              <a:rPr lang="en-US" sz="2600" b="1">
                <a:solidFill>
                  <a:schemeClr val="bg1"/>
                </a:solidFill>
              </a:rPr>
              <a:t>	</a:t>
            </a:r>
            <a:r>
              <a:rPr lang="en-US" sz="2600" b="1">
                <a:solidFill>
                  <a:srgbClr val="FFFF00"/>
                </a:solidFill>
              </a:rPr>
              <a:t>Quadrant 4</a:t>
            </a:r>
            <a:r>
              <a:rPr lang="en-US" sz="2600">
                <a:solidFill>
                  <a:schemeClr val="bg1"/>
                </a:solidFill>
              </a:rPr>
              <a:t> —High Enabled, High Empowered</a:t>
            </a:r>
          </a:p>
          <a:p>
            <a:pPr lvl="1"/>
            <a:r>
              <a:rPr lang="en-US" sz="2200">
                <a:solidFill>
                  <a:schemeClr val="bg1"/>
                </a:solidFill>
              </a:rPr>
              <a:t>Needs opportunities to apply knowledge and motivation</a:t>
            </a:r>
          </a:p>
          <a:p>
            <a:pPr lvl="1"/>
            <a:r>
              <a:rPr lang="en-US" sz="2200">
                <a:solidFill>
                  <a:schemeClr val="bg1"/>
                </a:solidFill>
              </a:rPr>
              <a:t>Characteristics: recognized leader who looks for opportunities to create positive change</a:t>
            </a:r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7985125" y="6400800"/>
            <a:ext cx="1042988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2</a:t>
            </a:r>
          </a:p>
          <a:p>
            <a:r>
              <a:rPr lang="en-US" sz="1000" b="1">
                <a:solidFill>
                  <a:schemeClr val="bg1"/>
                </a:solidFill>
              </a:rPr>
              <a:t>AHS 43 TM A3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6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6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768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3" grpId="0" build="p" bldLvl="5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Developing Others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752600"/>
            <a:ext cx="6858000" cy="48006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100000"/>
              </a:spcBef>
              <a:buFont typeface="Wingdings" pitchFamily="2" charset="2"/>
              <a:buNone/>
            </a:pPr>
            <a:r>
              <a:rPr lang="en-US" sz="2600" b="1">
                <a:solidFill>
                  <a:schemeClr val="bg1"/>
                </a:solidFill>
              </a:rPr>
              <a:t>	</a:t>
            </a:r>
            <a:r>
              <a:rPr lang="en-US" sz="2600" b="1">
                <a:solidFill>
                  <a:srgbClr val="FF0000"/>
                </a:solidFill>
              </a:rPr>
              <a:t>Quad 1</a:t>
            </a:r>
            <a:r>
              <a:rPr lang="en-US" sz="2600">
                <a:solidFill>
                  <a:schemeClr val="bg1"/>
                </a:solidFill>
              </a:rPr>
              <a:t> </a:t>
            </a:r>
            <a:r>
              <a:rPr lang="en-US" sz="2600" i="1">
                <a:solidFill>
                  <a:schemeClr val="bg1"/>
                </a:solidFill>
              </a:rPr>
              <a:t>—</a:t>
            </a:r>
            <a:r>
              <a:rPr lang="en-US" sz="2600">
                <a:solidFill>
                  <a:schemeClr val="bg1"/>
                </a:solidFill>
              </a:rPr>
              <a:t>Start by enabling them with the knowledge necessary to succeed </a:t>
            </a:r>
            <a:br>
              <a:rPr lang="en-US" sz="2600">
                <a:solidFill>
                  <a:schemeClr val="bg1"/>
                </a:solidFill>
              </a:rPr>
            </a:br>
            <a:r>
              <a:rPr lang="en-US" sz="2600">
                <a:solidFill>
                  <a:schemeClr val="bg1"/>
                </a:solidFill>
              </a:rPr>
              <a:t>then empower</a:t>
            </a:r>
          </a:p>
          <a:p>
            <a:pPr>
              <a:spcBef>
                <a:spcPct val="100000"/>
              </a:spcBef>
              <a:buFont typeface="Wingdings" pitchFamily="2" charset="2"/>
              <a:buNone/>
            </a:pPr>
            <a:r>
              <a:rPr lang="en-US" sz="2600" b="1">
                <a:solidFill>
                  <a:schemeClr val="bg1"/>
                </a:solidFill>
              </a:rPr>
              <a:t>	</a:t>
            </a:r>
            <a:r>
              <a:rPr lang="en-US" sz="2600" b="1">
                <a:solidFill>
                  <a:srgbClr val="FF0000"/>
                </a:solidFill>
              </a:rPr>
              <a:t>Quad 2</a:t>
            </a:r>
            <a:r>
              <a:rPr lang="en-US" sz="2600">
                <a:solidFill>
                  <a:schemeClr val="bg1"/>
                </a:solidFill>
              </a:rPr>
              <a:t> </a:t>
            </a:r>
            <a:r>
              <a:rPr lang="en-US" sz="2600" i="1">
                <a:solidFill>
                  <a:schemeClr val="bg1"/>
                </a:solidFill>
              </a:rPr>
              <a:t>—</a:t>
            </a:r>
            <a:r>
              <a:rPr lang="en-US" sz="2600">
                <a:solidFill>
                  <a:schemeClr val="bg1"/>
                </a:solidFill>
              </a:rPr>
              <a:t>Connect them with enabling, learning opportunities</a:t>
            </a:r>
          </a:p>
          <a:p>
            <a:pPr>
              <a:spcBef>
                <a:spcPct val="100000"/>
              </a:spcBef>
              <a:buFont typeface="Wingdings" pitchFamily="2" charset="2"/>
              <a:buNone/>
            </a:pPr>
            <a:r>
              <a:rPr lang="en-US" sz="2600" b="1">
                <a:solidFill>
                  <a:schemeClr val="bg1"/>
                </a:solidFill>
              </a:rPr>
              <a:t>	</a:t>
            </a:r>
            <a:r>
              <a:rPr lang="en-US" sz="2600" b="1">
                <a:solidFill>
                  <a:srgbClr val="FF0000"/>
                </a:solidFill>
              </a:rPr>
              <a:t>Quad 3</a:t>
            </a:r>
            <a:r>
              <a:rPr lang="en-US" sz="2600">
                <a:solidFill>
                  <a:schemeClr val="bg1"/>
                </a:solidFill>
              </a:rPr>
              <a:t> </a:t>
            </a:r>
            <a:r>
              <a:rPr lang="en-US" sz="2600" i="1">
                <a:solidFill>
                  <a:schemeClr val="bg1"/>
                </a:solidFill>
              </a:rPr>
              <a:t>—</a:t>
            </a:r>
            <a:r>
              <a:rPr lang="en-US" sz="2600">
                <a:solidFill>
                  <a:schemeClr val="bg1"/>
                </a:solidFill>
              </a:rPr>
              <a:t>Empower them</a:t>
            </a:r>
          </a:p>
          <a:p>
            <a:pPr>
              <a:spcBef>
                <a:spcPct val="100000"/>
              </a:spcBef>
              <a:buFont typeface="Wingdings" pitchFamily="2" charset="2"/>
              <a:buNone/>
            </a:pPr>
            <a:r>
              <a:rPr lang="en-US" sz="2600" b="1">
                <a:solidFill>
                  <a:schemeClr val="bg1"/>
                </a:solidFill>
              </a:rPr>
              <a:t>	</a:t>
            </a:r>
            <a:r>
              <a:rPr lang="en-US" sz="2600" b="1">
                <a:solidFill>
                  <a:srgbClr val="FF0000"/>
                </a:solidFill>
              </a:rPr>
              <a:t>Quad 4</a:t>
            </a:r>
            <a:r>
              <a:rPr lang="en-US" sz="2600">
                <a:solidFill>
                  <a:schemeClr val="bg1"/>
                </a:solidFill>
              </a:rPr>
              <a:t> </a:t>
            </a:r>
            <a:r>
              <a:rPr lang="en-US" sz="2600" i="1">
                <a:solidFill>
                  <a:schemeClr val="bg1"/>
                </a:solidFill>
              </a:rPr>
              <a:t>—</a:t>
            </a:r>
            <a:r>
              <a:rPr lang="en-US" sz="2600">
                <a:solidFill>
                  <a:schemeClr val="bg1"/>
                </a:solidFill>
              </a:rPr>
              <a:t>Ask them to assist in </a:t>
            </a:r>
            <a:br>
              <a:rPr lang="en-US" sz="2600">
                <a:solidFill>
                  <a:schemeClr val="bg1"/>
                </a:solidFill>
              </a:rPr>
            </a:br>
            <a:r>
              <a:rPr lang="en-US" sz="2600">
                <a:solidFill>
                  <a:schemeClr val="bg1"/>
                </a:solidFill>
              </a:rPr>
              <a:t>developing others.</a:t>
            </a: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7985125" y="6400800"/>
            <a:ext cx="1042988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sz="1000" b="1">
                <a:solidFill>
                  <a:schemeClr val="bg1"/>
                </a:solidFill>
              </a:rPr>
              <a:t>AHS 43 TM A4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 build="p" bldLvl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020762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True or False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752600"/>
            <a:ext cx="7315200" cy="48006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100000"/>
              </a:spcBef>
              <a:buFont typeface="Wingdings" pitchFamily="2" charset="2"/>
              <a:buNone/>
            </a:pPr>
            <a:r>
              <a:rPr lang="en-US" sz="2600" b="1">
                <a:solidFill>
                  <a:schemeClr val="bg1"/>
                </a:solidFill>
              </a:rPr>
              <a:t>	</a:t>
            </a:r>
            <a:endParaRPr lang="en-US" sz="2600">
              <a:solidFill>
                <a:schemeClr val="bg1"/>
              </a:solidFill>
            </a:endParaRPr>
          </a:p>
        </p:txBody>
      </p:sp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7924800" y="6477000"/>
            <a:ext cx="1103313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Assess</a:t>
            </a:r>
          </a:p>
          <a:p>
            <a:r>
              <a:rPr lang="en-US" sz="1000" b="1">
                <a:solidFill>
                  <a:schemeClr val="bg1"/>
                </a:solidFill>
              </a:rPr>
              <a:t>AHS.43.Assess</a:t>
            </a:r>
          </a:p>
        </p:txBody>
      </p:sp>
      <p:sp>
        <p:nvSpPr>
          <p:cNvPr id="86021" name="Rectangle 5"/>
          <p:cNvSpPr>
            <a:spLocks noChangeArrowheads="1"/>
          </p:cNvSpPr>
          <p:nvPr/>
        </p:nvSpPr>
        <p:spPr bwMode="auto">
          <a:xfrm>
            <a:off x="914400" y="1728788"/>
            <a:ext cx="7543800" cy="43592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anchor="ctr">
            <a:spAutoFit/>
          </a:bodyPr>
          <a:lstStyle/>
          <a:p>
            <a:r>
              <a:rPr kumimoji="1" lang="en-US" sz="2000">
                <a:solidFill>
                  <a:schemeClr val="bg1"/>
                </a:solidFill>
                <a:latin typeface="Times New Roman" pitchFamily="18" charset="0"/>
              </a:rPr>
              <a:t>____________1. Quadrant 1 individuals need motivation and knowledge.</a:t>
            </a:r>
            <a:br>
              <a:rPr kumimoji="1" lang="en-US" sz="2000">
                <a:solidFill>
                  <a:schemeClr val="bg1"/>
                </a:solidFill>
                <a:latin typeface="Times New Roman" pitchFamily="18" charset="0"/>
              </a:rPr>
            </a:br>
            <a:r>
              <a:rPr kumimoji="1" lang="en-US" sz="2000">
                <a:solidFill>
                  <a:schemeClr val="bg1"/>
                </a:solidFill>
                <a:latin typeface="Times New Roman" pitchFamily="18" charset="0"/>
              </a:rPr>
              <a:t/>
            </a:r>
            <a:br>
              <a:rPr kumimoji="1" lang="en-US" sz="2000">
                <a:solidFill>
                  <a:schemeClr val="bg1"/>
                </a:solidFill>
                <a:latin typeface="Times New Roman" pitchFamily="18" charset="0"/>
              </a:rPr>
            </a:br>
            <a:endParaRPr kumimoji="1" lang="en-US" sz="2000">
              <a:solidFill>
                <a:schemeClr val="bg1"/>
              </a:solidFill>
              <a:latin typeface="Times New Roman" pitchFamily="18" charset="0"/>
            </a:endParaRPr>
          </a:p>
          <a:p>
            <a:r>
              <a:rPr kumimoji="1" lang="en-US" sz="2000">
                <a:solidFill>
                  <a:schemeClr val="bg1"/>
                </a:solidFill>
                <a:latin typeface="Times New Roman" pitchFamily="18" charset="0"/>
              </a:rPr>
              <a:t>____________2. Comparing can limit your ability to see potential.</a:t>
            </a:r>
            <a:br>
              <a:rPr kumimoji="1" lang="en-US" sz="2000">
                <a:solidFill>
                  <a:schemeClr val="bg1"/>
                </a:solidFill>
                <a:latin typeface="Times New Roman" pitchFamily="18" charset="0"/>
              </a:rPr>
            </a:br>
            <a:endParaRPr kumimoji="1" lang="en-US" sz="2000">
              <a:solidFill>
                <a:schemeClr val="bg1"/>
              </a:solidFill>
              <a:latin typeface="Times New Roman" pitchFamily="18" charset="0"/>
            </a:endParaRPr>
          </a:p>
          <a:p>
            <a:r>
              <a:rPr kumimoji="1" lang="en-US" sz="2000">
                <a:solidFill>
                  <a:schemeClr val="bg1"/>
                </a:solidFill>
                <a:latin typeface="Times New Roman" pitchFamily="18" charset="0"/>
              </a:rPr>
              <a:t/>
            </a:r>
            <a:br>
              <a:rPr kumimoji="1" lang="en-US" sz="2000">
                <a:solidFill>
                  <a:schemeClr val="bg1"/>
                </a:solidFill>
                <a:latin typeface="Times New Roman" pitchFamily="18" charset="0"/>
              </a:rPr>
            </a:br>
            <a:r>
              <a:rPr kumimoji="1" lang="en-US" sz="2000">
                <a:solidFill>
                  <a:schemeClr val="bg1"/>
                </a:solidFill>
                <a:latin typeface="Times New Roman" pitchFamily="18" charset="0"/>
              </a:rPr>
              <a:t>____________3. Quadrant 3 individuals look for opportunities to create positive change.</a:t>
            </a:r>
            <a:br>
              <a:rPr kumimoji="1" lang="en-US" sz="2000">
                <a:solidFill>
                  <a:schemeClr val="bg1"/>
                </a:solidFill>
                <a:latin typeface="Times New Roman" pitchFamily="18" charset="0"/>
              </a:rPr>
            </a:br>
            <a:endParaRPr kumimoji="1" lang="en-US" sz="2000">
              <a:solidFill>
                <a:schemeClr val="bg1"/>
              </a:solidFill>
              <a:latin typeface="Times New Roman" pitchFamily="18" charset="0"/>
            </a:endParaRPr>
          </a:p>
          <a:p>
            <a:r>
              <a:rPr kumimoji="1" lang="en-US" sz="2000">
                <a:solidFill>
                  <a:schemeClr val="bg1"/>
                </a:solidFill>
                <a:latin typeface="Times New Roman" pitchFamily="18" charset="0"/>
              </a:rPr>
              <a:t/>
            </a:r>
            <a:br>
              <a:rPr kumimoji="1" lang="en-US" sz="2000">
                <a:solidFill>
                  <a:schemeClr val="bg1"/>
                </a:solidFill>
                <a:latin typeface="Times New Roman" pitchFamily="18" charset="0"/>
              </a:rPr>
            </a:br>
            <a:r>
              <a:rPr kumimoji="1" lang="en-US" sz="2000">
                <a:solidFill>
                  <a:schemeClr val="bg1"/>
                </a:solidFill>
                <a:latin typeface="Times New Roman" pitchFamily="18" charset="0"/>
              </a:rPr>
              <a:t>____________4. Quadrant 2 individuals should be asked to help develop other students.</a:t>
            </a:r>
            <a:r>
              <a:rPr kumimoji="1" lang="en-US" sz="2000">
                <a:latin typeface="Times New Roman" pitchFamily="18" charset="0"/>
              </a:rPr>
              <a:t/>
            </a:r>
            <a:br>
              <a:rPr kumimoji="1" lang="en-US" sz="2000">
                <a:latin typeface="Times New Roman" pitchFamily="18" charset="0"/>
              </a:rPr>
            </a:br>
            <a:endParaRPr kumimoji="1" lang="en-US" sz="20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9" grpId="0" build="p" bldLvl="5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AHS template">
  <a:themeElements>
    <a:clrScheme name="AHS templat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AH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HS templat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HS templat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D493C4D-D7B0-4045-8D29-68326C55BD03}">
  <ds:schemaRefs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purl.org/dc/terms/"/>
    <ds:schemaRef ds:uri="7d75d6f9-8bd4-4602-97a0-53722360a9f2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795EA436-35B5-4307-915A-F3BE681C1A9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9F242BB-CC18-4826-81FB-9485442E26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AHS template</Template>
  <TotalTime>25</TotalTime>
  <Words>101</Words>
  <Application>Microsoft Office PowerPoint</Application>
  <PresentationFormat>On-screen Show (4:3)</PresentationFormat>
  <Paragraphs>55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Arial Black</vt:lpstr>
      <vt:lpstr>Times New Roman</vt:lpstr>
      <vt:lpstr>Wingdings</vt:lpstr>
      <vt:lpstr>AHS template</vt:lpstr>
      <vt:lpstr>PowerPoint Presentation</vt:lpstr>
      <vt:lpstr>Limiting Factors</vt:lpstr>
      <vt:lpstr>Seeing the needs of others</vt:lpstr>
      <vt:lpstr>Seeing the needs of others</vt:lpstr>
      <vt:lpstr>Developing Others</vt:lpstr>
      <vt:lpstr>True or False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3</cp:revision>
  <cp:lastPrinted>1601-01-01T00:00:00Z</cp:lastPrinted>
  <dcterms:created xsi:type="dcterms:W3CDTF">2004-01-23T00:20:26Z</dcterms:created>
  <dcterms:modified xsi:type="dcterms:W3CDTF">2018-07-09T17:44:08Z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