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9"/>
  </p:notesMasterIdLst>
  <p:handoutMasterIdLst>
    <p:handoutMasterId r:id="rId10"/>
  </p:handoutMasterIdLst>
  <p:sldIdLst>
    <p:sldId id="260" r:id="rId5"/>
    <p:sldId id="257" r:id="rId6"/>
    <p:sldId id="259" r:id="rId7"/>
    <p:sldId id="261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86E09103-9163-43F5-8B93-45E5FADE9B3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63A50200-BA4F-4125-84C0-D4028451494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1A529B-8AFE-4296-92FE-274C1E6B1BB5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3668D3B2-A6B1-47C2-8E56-11FD0C12A87B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987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5BF81656-BC72-49C4-8AF3-8348619B9F6A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987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8B129BB0-FDF5-41D7-9A5C-4310630830F2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98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3DA31D-BF95-4558-991E-3AFD25A9E955}" type="slidenum">
              <a:rPr lang="en-US"/>
              <a:pPr/>
              <a:t>2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20F790-7DA7-4A50-A317-2180727C4B94}" type="slidenum">
              <a:rPr lang="en-US"/>
              <a:pPr/>
              <a:t>3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E5D1B6-B81D-4808-80FD-0A86B15510B8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4F7366F-C944-4BB6-9F9C-1E0E5678925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C1DD89-C3B9-435E-9D89-283545DE30E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1D79AD-19D7-4FBD-BA5F-B18F466B986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9E2352B-A2ED-4D80-944B-C81B32683C3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44B476-B673-435E-BCFE-973D50040CA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F8A5DC-567E-45E7-9A5A-D17F54D5F4F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8BC9D-586A-48BF-9C7D-91AA8A96E2D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2546E-90BF-4BB9-9CBF-87A60E6B491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A3BE1-B513-4B07-A32C-1A79F5E2A48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50D3B-4962-49F9-94EC-528A650C425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1C6B3-FC2B-4FDA-BFE3-930819D878C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CC6B99-F643-40C2-999D-089C6F91F16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4DFF54AD-BAE7-4E19-908D-EAB571B2FB3F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44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1143000" y="2971800"/>
            <a:ext cx="6248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FFA: An integral component of agricultural education</a:t>
            </a:r>
          </a:p>
        </p:txBody>
      </p:sp>
      <p:sp>
        <p:nvSpPr>
          <p:cNvPr id="78854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Organizational 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Planning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Wristwatch Model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of time management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2484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44 TM A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  <p:grpSp>
        <p:nvGrpSpPr>
          <p:cNvPr id="5221" name="Group 101"/>
          <p:cNvGrpSpPr>
            <a:grpSpLocks/>
          </p:cNvGrpSpPr>
          <p:nvPr/>
        </p:nvGrpSpPr>
        <p:grpSpPr bwMode="auto">
          <a:xfrm>
            <a:off x="2819400" y="2438400"/>
            <a:ext cx="3657600" cy="3543300"/>
            <a:chOff x="1056" y="1488"/>
            <a:chExt cx="2304" cy="2232"/>
          </a:xfrm>
        </p:grpSpPr>
        <p:grpSp>
          <p:nvGrpSpPr>
            <p:cNvPr id="5217" name="Group 97"/>
            <p:cNvGrpSpPr>
              <a:grpSpLocks/>
            </p:cNvGrpSpPr>
            <p:nvPr/>
          </p:nvGrpSpPr>
          <p:grpSpPr bwMode="auto">
            <a:xfrm>
              <a:off x="1056" y="1488"/>
              <a:ext cx="2304" cy="2232"/>
              <a:chOff x="2688" y="1200"/>
              <a:chExt cx="2304" cy="2232"/>
            </a:xfrm>
          </p:grpSpPr>
          <p:sp>
            <p:nvSpPr>
              <p:cNvPr id="5212" name="Oval 92"/>
              <p:cNvSpPr>
                <a:spLocks noChangeArrowheads="1"/>
              </p:cNvSpPr>
              <p:nvPr/>
            </p:nvSpPr>
            <p:spPr bwMode="auto">
              <a:xfrm>
                <a:off x="2688" y="1200"/>
                <a:ext cx="2304" cy="2232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13" name="Line 93"/>
              <p:cNvSpPr>
                <a:spLocks noChangeShapeType="1"/>
              </p:cNvSpPr>
              <p:nvPr/>
            </p:nvSpPr>
            <p:spPr bwMode="auto">
              <a:xfrm>
                <a:off x="3840" y="1200"/>
                <a:ext cx="0" cy="223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11" name="Line 91"/>
              <p:cNvSpPr>
                <a:spLocks noChangeShapeType="1"/>
              </p:cNvSpPr>
              <p:nvPr/>
            </p:nvSpPr>
            <p:spPr bwMode="auto">
              <a:xfrm>
                <a:off x="2688" y="2352"/>
                <a:ext cx="2304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216" name="Text Box 96"/>
            <p:cNvSpPr txBox="1">
              <a:spLocks noChangeArrowheads="1"/>
            </p:cNvSpPr>
            <p:nvPr/>
          </p:nvSpPr>
          <p:spPr bwMode="auto">
            <a:xfrm>
              <a:off x="3072" y="2496"/>
              <a:ext cx="216" cy="21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400" b="1">
                  <a:solidFill>
                    <a:srgbClr val="FFFF00"/>
                  </a:solidFill>
                </a:rPr>
                <a:t>3</a:t>
              </a:r>
              <a:endParaRPr lang="en-US" sz="3200">
                <a:solidFill>
                  <a:srgbClr val="FFFF00"/>
                </a:solidFill>
              </a:endParaRPr>
            </a:p>
          </p:txBody>
        </p:sp>
        <p:sp>
          <p:nvSpPr>
            <p:cNvPr id="5218" name="Text Box 98"/>
            <p:cNvSpPr txBox="1">
              <a:spLocks noChangeArrowheads="1"/>
            </p:cNvSpPr>
            <p:nvPr/>
          </p:nvSpPr>
          <p:spPr bwMode="auto">
            <a:xfrm>
              <a:off x="2112" y="3456"/>
              <a:ext cx="216" cy="21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400" b="1">
                  <a:solidFill>
                    <a:srgbClr val="FFFF00"/>
                  </a:solidFill>
                </a:rPr>
                <a:t>6</a:t>
              </a:r>
              <a:endParaRPr lang="en-US" sz="3200">
                <a:solidFill>
                  <a:srgbClr val="FFFF00"/>
                </a:solidFill>
              </a:endParaRPr>
            </a:p>
          </p:txBody>
        </p:sp>
        <p:sp>
          <p:nvSpPr>
            <p:cNvPr id="5219" name="Text Box 99"/>
            <p:cNvSpPr txBox="1">
              <a:spLocks noChangeArrowheads="1"/>
            </p:cNvSpPr>
            <p:nvPr/>
          </p:nvSpPr>
          <p:spPr bwMode="auto">
            <a:xfrm>
              <a:off x="2040" y="1536"/>
              <a:ext cx="360" cy="24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400" b="1">
                  <a:solidFill>
                    <a:srgbClr val="FFFF00"/>
                  </a:solidFill>
                </a:rPr>
                <a:t>12</a:t>
              </a:r>
              <a:endParaRPr lang="en-US" sz="3200">
                <a:solidFill>
                  <a:srgbClr val="FFFF00"/>
                </a:solidFill>
              </a:endParaRPr>
            </a:p>
          </p:txBody>
        </p:sp>
        <p:sp>
          <p:nvSpPr>
            <p:cNvPr id="5220" name="Text Box 100"/>
            <p:cNvSpPr txBox="1">
              <a:spLocks noChangeArrowheads="1"/>
            </p:cNvSpPr>
            <p:nvPr/>
          </p:nvSpPr>
          <p:spPr bwMode="auto">
            <a:xfrm>
              <a:off x="1104" y="2496"/>
              <a:ext cx="216" cy="21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400" b="1">
                  <a:solidFill>
                    <a:srgbClr val="FFFF00"/>
                  </a:solidFill>
                </a:rPr>
                <a:t>9</a:t>
              </a:r>
              <a:endParaRPr 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5222" name="Text Box 102"/>
          <p:cNvSpPr txBox="1">
            <a:spLocks noChangeArrowheads="1"/>
          </p:cNvSpPr>
          <p:nvPr/>
        </p:nvSpPr>
        <p:spPr bwMode="auto">
          <a:xfrm>
            <a:off x="5029200" y="297180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400">
                <a:solidFill>
                  <a:srgbClr val="FF0000"/>
                </a:solidFill>
              </a:rPr>
              <a:t>Plenty of Time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5223" name="Text Box 103"/>
          <p:cNvSpPr txBox="1">
            <a:spLocks noChangeArrowheads="1"/>
          </p:cNvSpPr>
          <p:nvPr/>
        </p:nvSpPr>
        <p:spPr bwMode="auto">
          <a:xfrm>
            <a:off x="1600200" y="4953000"/>
            <a:ext cx="213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2400">
                <a:solidFill>
                  <a:srgbClr val="FF0000"/>
                </a:solidFill>
              </a:rPr>
              <a:t>Not So Important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5224" name="Text Box 104"/>
          <p:cNvSpPr txBox="1">
            <a:spLocks noChangeArrowheads="1"/>
          </p:cNvSpPr>
          <p:nvPr/>
        </p:nvSpPr>
        <p:spPr bwMode="auto">
          <a:xfrm>
            <a:off x="1295400" y="3048000"/>
            <a:ext cx="213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2400">
                <a:solidFill>
                  <a:srgbClr val="FF0000"/>
                </a:solidFill>
              </a:rPr>
              <a:t>Mega Important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5225" name="Text Box 105"/>
          <p:cNvSpPr txBox="1">
            <a:spLocks noChangeArrowheads="1"/>
          </p:cNvSpPr>
          <p:nvPr/>
        </p:nvSpPr>
        <p:spPr bwMode="auto">
          <a:xfrm>
            <a:off x="2438400" y="205740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400">
                <a:solidFill>
                  <a:srgbClr val="FF0000"/>
                </a:solidFill>
              </a:rPr>
              <a:t>Time Crunch</a:t>
            </a:r>
            <a:endParaRPr 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" grpId="0"/>
      <p:bldP spid="5223" grpId="0"/>
      <p:bldP spid="5224" grpId="0"/>
      <p:bldP spid="52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Strategic Planning and POA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057400"/>
            <a:ext cx="67056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600" b="1">
                <a:solidFill>
                  <a:srgbClr val="FF0000"/>
                </a:solidFill>
              </a:rPr>
              <a:t>	Strategic Planning</a:t>
            </a:r>
            <a:r>
              <a:rPr lang="en-US" sz="2600" b="1" i="1">
                <a:solidFill>
                  <a:schemeClr val="bg1"/>
                </a:solidFill>
              </a:rPr>
              <a:t> </a:t>
            </a:r>
            <a:r>
              <a:rPr lang="en-US" sz="2600">
                <a:solidFill>
                  <a:schemeClr val="bg1"/>
                </a:solidFill>
              </a:rPr>
              <a:t>is the process by which we develop processes and strategies to accomplish our goals for the next year.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600" b="1">
                <a:solidFill>
                  <a:srgbClr val="FF0000"/>
                </a:solidFill>
              </a:rPr>
              <a:t>	Program of Activities</a:t>
            </a:r>
            <a:r>
              <a:rPr lang="en-US" sz="2600">
                <a:solidFill>
                  <a:schemeClr val="bg1"/>
                </a:solidFill>
              </a:rPr>
              <a:t>, POA, is a strategic plan for our chapter in which activities are planned out for an entire year to insure success.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44 TM B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Organizational Planning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752600"/>
            <a:ext cx="76200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200">
                <a:solidFill>
                  <a:schemeClr val="bg1"/>
                </a:solidFill>
              </a:rPr>
              <a:t>1. ___________________________ is the process by which we develop processes and strategies to</a:t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      accomplish our goals for the next year.</a:t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/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2. The four quadrants of time we studied were:</a:t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      a.</a:t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      b.</a:t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      c.</a:t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      d.</a:t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/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3. A tool used to plan the next year for an FFA chapter and evaluate its effectiveness is a POA, which</a:t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      stands for ___________________ of ________________________. 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7772400" y="6400800"/>
            <a:ext cx="1228725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Assess</a:t>
            </a:r>
          </a:p>
          <a:p>
            <a:r>
              <a:rPr lang="en-US" sz="1000" b="1">
                <a:solidFill>
                  <a:schemeClr val="bg1"/>
                </a:solidFill>
              </a:rPr>
              <a:t>AHS.44. Assess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20ECD1-FF30-4D74-B022-41703A973D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368D74-7338-44C8-B774-52F3FB324BAE}">
  <ds:schemaRefs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dcmitype/"/>
    <ds:schemaRef ds:uri="http://www.w3.org/XML/1998/namespace"/>
    <ds:schemaRef ds:uri="7d75d6f9-8bd4-4602-97a0-53722360a9f2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3400459-7323-4AE2-AB46-00EEE63A94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200</TotalTime>
  <Words>75</Words>
  <Application>Microsoft Office PowerPoint</Application>
  <PresentationFormat>On-screen Show (4:3)</PresentationFormat>
  <Paragraphs>33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Times New Roman</vt:lpstr>
      <vt:lpstr>Wingdings</vt:lpstr>
      <vt:lpstr>AHS template</vt:lpstr>
      <vt:lpstr>PowerPoint Presentation</vt:lpstr>
      <vt:lpstr>Wristwatch Model  of time management</vt:lpstr>
      <vt:lpstr>Strategic Planning and POA</vt:lpstr>
      <vt:lpstr>Organizational Planning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2004-01-23T00:55:07Z</dcterms:created>
  <dcterms:modified xsi:type="dcterms:W3CDTF">2018-07-09T17:44:46Z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