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8"/>
  </p:notesMasterIdLst>
  <p:handoutMasterIdLst>
    <p:handoutMasterId r:id="rId19"/>
  </p:handoutMasterIdLst>
  <p:sldIdLst>
    <p:sldId id="269" r:id="rId5"/>
    <p:sldId id="257" r:id="rId6"/>
    <p:sldId id="261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70" r:id="rId15"/>
    <p:sldId id="267" r:id="rId16"/>
    <p:sldId id="268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9AA034F0-2619-4072-ACE4-58E5626DAD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32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611F7ABD-DEF1-463D-86E1-FBD17563BD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928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67CEEB-BD60-4492-B9A3-CF9908D9109E}" type="slidenum">
              <a:rPr lang="en-US"/>
              <a:pPr/>
              <a:t>1</a:t>
            </a:fld>
            <a:endParaRPr lang="en-US"/>
          </a:p>
        </p:txBody>
      </p:sp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96E871B-0E13-4D81-B9DA-D52251E66EE4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933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6E653717-C204-45E3-97B5-A05138035F0B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933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3DF6DF35-0039-4F89-8869-E8873892260C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93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4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57101D-5E0A-481B-BB5D-9E36C2BFCABA}" type="slidenum">
              <a:rPr lang="en-US"/>
              <a:pPr/>
              <a:t>10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1DF66B-9655-48B9-8BA5-D1090EF5544C}" type="slidenum">
              <a:rPr lang="en-US"/>
              <a:pPr/>
              <a:t>11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63CA95-3E87-4269-B534-AD61F31368B2}" type="slidenum">
              <a:rPr lang="en-US"/>
              <a:pPr/>
              <a:t>12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7ADE4-B048-4791-9B50-0F5B680A6109}" type="slidenum">
              <a:rPr lang="en-US"/>
              <a:pPr/>
              <a:t>13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F29575-22FB-4F98-9A83-4F1EE62C2FBD}" type="slidenum">
              <a:rPr lang="en-US"/>
              <a:pPr/>
              <a:t>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2F5EC4-0091-4432-AD9D-090E25188CD0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63836E-ABD5-4CE9-86CF-5527EE6A3A2F}" type="slidenum">
              <a:rPr lang="en-US"/>
              <a:pPr/>
              <a:t>4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C5A2DA-7D11-4D2D-B901-A73C8C76094A}" type="slidenum">
              <a:rPr lang="en-US"/>
              <a:pPr/>
              <a:t>5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BD7EF2-AE4B-4A60-B981-826509F1FB1A}" type="slidenum">
              <a:rPr lang="en-US"/>
              <a:pPr/>
              <a:t>6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B5994C-A638-48E0-ADFA-34446ABAE791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258E16-EF1B-48E0-BFA8-702B0683F707}" type="slidenum">
              <a:rPr lang="en-US"/>
              <a:pPr/>
              <a:t>8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309B19-96FD-45D1-9A45-20C9BA75B620}" type="slidenum">
              <a:rPr lang="en-US"/>
              <a:pPr/>
              <a:t>9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B5D3EA6-AC14-403B-A2FF-09451FAE4C9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D24CA-F8E8-4035-8134-3C5DB837A33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3B71F-E5E6-4C0B-A9B4-CD444A78C63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AC9FC4E-354C-48EA-9E9C-83D344C405D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02769-CA17-4BB1-8AA6-F0BC9F00AE0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268F7-5436-4EEB-B190-5E410538D4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515EE-90B9-48D7-8979-3209E871B86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2A0707-B91A-471B-A50D-BFC0D258151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CF3AC-C01C-45F5-9853-2569CA3DAC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F78BB-2D9E-4000-9FA6-10B132C2B76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2D01D-B6A8-4A70-81A9-5704DFC2F9F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00478-0E76-466D-B89C-BB75BA26564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764E00B-E85D-4938-B6AC-D82CFC471BA0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45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6248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FFA: An integral component of agricultural education</a:t>
            </a:r>
          </a:p>
        </p:txBody>
      </p:sp>
      <p:sp>
        <p:nvSpPr>
          <p:cNvPr id="98310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Leading Program of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Activities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How are the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chairpersons selected?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71628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The chapter officer team appoints committee chairpersons.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The names of the appointed committee chairpersons should be presented to the chapter for ratification by vote at a regularly scheduled FFA chapter meeting.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7913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E1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How are the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chairpersons selected?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71628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The selection should be made on the members:</a:t>
            </a:r>
          </a:p>
          <a:p>
            <a:pPr lvl="2">
              <a:buClr>
                <a:srgbClr val="FF0000"/>
              </a:buClr>
            </a:pPr>
            <a:r>
              <a:rPr lang="en-US" sz="2500">
                <a:solidFill>
                  <a:schemeClr val="bg1"/>
                </a:solidFill>
              </a:rPr>
              <a:t>Interests</a:t>
            </a:r>
          </a:p>
          <a:p>
            <a:pPr lvl="2">
              <a:buClr>
                <a:srgbClr val="FF0000"/>
              </a:buClr>
            </a:pPr>
            <a:r>
              <a:rPr lang="en-US" sz="2500">
                <a:solidFill>
                  <a:schemeClr val="bg1"/>
                </a:solidFill>
              </a:rPr>
              <a:t>Skills</a:t>
            </a:r>
          </a:p>
          <a:p>
            <a:pPr lvl="2">
              <a:buClr>
                <a:srgbClr val="FF0000"/>
              </a:buClr>
            </a:pPr>
            <a:r>
              <a:rPr lang="en-US" sz="2500">
                <a:solidFill>
                  <a:schemeClr val="bg1"/>
                </a:solidFill>
              </a:rPr>
              <a:t>Past chapter participation</a:t>
            </a:r>
          </a:p>
          <a:p>
            <a:pPr lvl="2">
              <a:buClr>
                <a:srgbClr val="FF0000"/>
              </a:buClr>
            </a:pPr>
            <a:r>
              <a:rPr lang="en-US" sz="2500">
                <a:solidFill>
                  <a:schemeClr val="bg1"/>
                </a:solidFill>
              </a:rPr>
              <a:t>Standards as outlined in the chapter constitution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7913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E1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How are members selected for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committee membership?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67056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Members' interests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Members' special abilities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Ability to attend meetings,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Members' age and grade level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Committees should represent the diversity of the agriculture students' population base for gender, race, creed, age and FFA experience.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985125" y="6248400"/>
            <a:ext cx="1077913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E2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S.M.A.R.T.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2057400"/>
            <a:ext cx="59436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= Specific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= Measurable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= Attainable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en-US" dirty="0">
                <a:solidFill>
                  <a:schemeClr val="bg1"/>
                </a:solidFill>
              </a:rPr>
              <a:t> = Realistic</a:t>
            </a:r>
          </a:p>
          <a:p>
            <a:pPr>
              <a:spcBef>
                <a:spcPct val="100000"/>
              </a:spcBef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= </a:t>
            </a:r>
            <a:r>
              <a:rPr lang="en-US" smtClean="0">
                <a:solidFill>
                  <a:schemeClr val="bg1"/>
                </a:solidFill>
              </a:rPr>
              <a:t>Time-stamped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01713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5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F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Why have a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Program of Activities?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61722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Ensure that chapter activities meet the needs of its members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Provide direction from year to year.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Lead to a workable budget.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Serve as a reference point throughout the year.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Provide basis for developing the chapter calendar.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is the key to a good Program of Activities?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3048000"/>
            <a:ext cx="7391400" cy="35052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itchFamily="2" charset="2"/>
              <a:buNone/>
            </a:pPr>
            <a:r>
              <a:rPr lang="en-US" sz="3400">
                <a:solidFill>
                  <a:schemeClr val="bg1"/>
                </a:solidFill>
              </a:rPr>
              <a:t>	Member participation and involvement in the development of the POA.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Divisions and Purposes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67056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b="1">
                <a:solidFill>
                  <a:srgbClr val="FF0000"/>
                </a:solidFill>
              </a:rPr>
              <a:t>Student Development</a:t>
            </a:r>
            <a:r>
              <a:rPr lang="en-US" sz="2600">
                <a:solidFill>
                  <a:schemeClr val="bg1"/>
                </a:solidFill>
              </a:rPr>
              <a:t> - Promote personal and group activities that improve life skills</a:t>
            </a:r>
          </a:p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b="1">
                <a:solidFill>
                  <a:srgbClr val="FF0000"/>
                </a:solidFill>
              </a:rPr>
              <a:t>Chapter Development</a:t>
            </a:r>
            <a:r>
              <a:rPr lang="en-US" sz="2600">
                <a:solidFill>
                  <a:schemeClr val="bg1"/>
                </a:solidFill>
              </a:rPr>
              <a:t> - Encourage students to work together.</a:t>
            </a:r>
          </a:p>
          <a:p>
            <a:pPr>
              <a:spcBef>
                <a:spcPct val="10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b="1">
                <a:solidFill>
                  <a:srgbClr val="FF0000"/>
                </a:solidFill>
              </a:rPr>
              <a:t>Community Development</a:t>
            </a:r>
            <a:r>
              <a:rPr lang="en-US" sz="2600">
                <a:solidFill>
                  <a:schemeClr val="bg1"/>
                </a:solidFill>
              </a:rPr>
              <a:t> - Cooperate with other groups to make the community a better place to live and work.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are the standards and committee names?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36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Division	Standards	Possible Committees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	I-1	Leadership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	I-2	Health Life Styles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	I-3	</a:t>
            </a:r>
            <a:r>
              <a:rPr lang="en-US" sz="2600" dirty="0" smtClean="0">
                <a:solidFill>
                  <a:schemeClr val="bg1"/>
                </a:solidFill>
              </a:rPr>
              <a:t>Careers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	I-4	Scholarship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Student 	I-5	</a:t>
            </a:r>
            <a:r>
              <a:rPr lang="en-US" sz="2600" dirty="0" smtClean="0">
                <a:solidFill>
                  <a:schemeClr val="bg1"/>
                </a:solidFill>
              </a:rPr>
              <a:t>Growth Opportunities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tabLst>
                <a:tab pos="2971800" algn="ctr"/>
                <a:tab pos="4699000" algn="l"/>
              </a:tabLst>
            </a:pP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2484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C1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are the standards and committee names?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133600"/>
            <a:ext cx="8001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Division	Standards	Possible Committees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II-1	Recruitment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II-2	Finance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II-3	Public Relations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II-4	Cooperation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Chapter	II-5	</a:t>
            </a:r>
            <a:r>
              <a:rPr lang="en-US" sz="2600" dirty="0" smtClean="0">
                <a:solidFill>
                  <a:schemeClr val="bg1"/>
                </a:solidFill>
              </a:rPr>
              <a:t>Support Group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tabLst>
                <a:tab pos="2971800" algn="ctr"/>
                <a:tab pos="4699000" algn="l"/>
              </a:tabLst>
            </a:pP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977188" y="6248400"/>
            <a:ext cx="1077912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are the standards and committee names?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1336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Division	Standards	Possible Committees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III-1	Economic Development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III-2	</a:t>
            </a:r>
            <a:r>
              <a:rPr lang="en-US" sz="2600" dirty="0" smtClean="0">
                <a:solidFill>
                  <a:schemeClr val="bg1"/>
                </a:solidFill>
              </a:rPr>
              <a:t>Environmental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III-3	Human Resources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III-4	Citizenship</a:t>
            </a:r>
          </a:p>
          <a:p>
            <a:pPr marL="0" indent="0">
              <a:buFont typeface="Wingdings" pitchFamily="2" charset="2"/>
              <a:buNone/>
              <a:tabLst>
                <a:tab pos="2971800" algn="ctr"/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	III-5	Agricultural </a:t>
            </a:r>
            <a:r>
              <a:rPr lang="en-US" sz="2600" dirty="0" smtClean="0">
                <a:solidFill>
                  <a:schemeClr val="bg1"/>
                </a:solidFill>
              </a:rPr>
              <a:t>Promotion</a:t>
            </a:r>
            <a:endParaRPr lang="en-US" sz="2600" dirty="0">
              <a:solidFill>
                <a:schemeClr val="bg1"/>
              </a:solidFill>
            </a:endParaRPr>
          </a:p>
          <a:p>
            <a:pPr marL="0" indent="0">
              <a:tabLst>
                <a:tab pos="2971800" algn="ctr"/>
                <a:tab pos="4699000" algn="l"/>
              </a:tabLst>
            </a:pPr>
            <a:endParaRPr lang="en-US" sz="2200" dirty="0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7977188" y="6477000"/>
            <a:ext cx="1042987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C3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Traditional Committee Structure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1336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Possible Committees	Standards Addressed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 smtClean="0">
                <a:solidFill>
                  <a:schemeClr val="bg1"/>
                </a:solidFill>
              </a:rPr>
              <a:t>Career</a:t>
            </a:r>
            <a:r>
              <a:rPr lang="en-US" sz="2600" dirty="0">
                <a:solidFill>
                  <a:schemeClr val="bg1"/>
                </a:solidFill>
              </a:rPr>
              <a:t>	I-3, I-5	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Cooperation	II-4, III-3, III-4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Community Service	III-1, III-2, III-4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Leadership	I-1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Earnings Savings and Investments	II-2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Membership	II-1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Scholarship	I-4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42987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D1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Traditional Committee Structure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1336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200" b="1" dirty="0">
                <a:solidFill>
                  <a:schemeClr val="bg1"/>
                </a:solidFill>
              </a:rPr>
              <a:t>Possible Committees	Standards Addressed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Recreation	I-2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Public Relations	II-3, III-5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 smtClean="0">
                <a:solidFill>
                  <a:schemeClr val="bg1"/>
                </a:solidFill>
              </a:rPr>
              <a:t>Support Group </a:t>
            </a:r>
            <a:r>
              <a:rPr lang="en-US" sz="2600" dirty="0">
                <a:solidFill>
                  <a:schemeClr val="bg1"/>
                </a:solidFill>
              </a:rPr>
              <a:t>Relations	II-5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Conduct of Meetings	II-1, II-2, II-4, II-5</a:t>
            </a:r>
          </a:p>
          <a:p>
            <a:pPr marL="0" indent="0">
              <a:buFont typeface="Wingdings" pitchFamily="2" charset="2"/>
              <a:buNone/>
              <a:tabLst>
                <a:tab pos="46990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State, National </a:t>
            </a:r>
            <a:br>
              <a:rPr lang="en-US" sz="2600" dirty="0">
                <a:solidFill>
                  <a:schemeClr val="bg1"/>
                </a:solidFill>
              </a:rPr>
            </a:br>
            <a:r>
              <a:rPr lang="en-US" sz="2600" dirty="0">
                <a:solidFill>
                  <a:schemeClr val="bg1"/>
                </a:solidFill>
              </a:rPr>
              <a:t>and International 	I-1, I-3, I-4, I-5, II-3, </a:t>
            </a:r>
            <a:br>
              <a:rPr lang="en-US" sz="2600" dirty="0">
                <a:solidFill>
                  <a:schemeClr val="bg1"/>
                </a:solidFill>
              </a:rPr>
            </a:br>
            <a:r>
              <a:rPr lang="en-US" sz="2600" dirty="0">
                <a:solidFill>
                  <a:schemeClr val="bg1"/>
                </a:solidFill>
              </a:rPr>
              <a:t>	III-5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42987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45 TM D2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8142BA-6CD4-445B-82C8-38D823C583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87E9FE-F5A3-44C9-957E-8522747445DD}">
  <ds:schemaRefs>
    <ds:schemaRef ds:uri="http://purl.org/dc/terms/"/>
    <ds:schemaRef ds:uri="http://schemas.microsoft.com/office/2006/documentManagement/types"/>
    <ds:schemaRef ds:uri="http://www.w3.org/XML/1998/namespace"/>
    <ds:schemaRef ds:uri="7d75d6f9-8bd4-4602-97a0-53722360a9f2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968A7FB-C69C-4C1D-9546-86FCDAA040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55</TotalTime>
  <Words>365</Words>
  <Application>Microsoft Office PowerPoint</Application>
  <PresentationFormat>On-screen Show (4:3)</PresentationFormat>
  <Paragraphs>123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Times New Roman</vt:lpstr>
      <vt:lpstr>Wingdings</vt:lpstr>
      <vt:lpstr>AHS template</vt:lpstr>
      <vt:lpstr>PowerPoint Presentation</vt:lpstr>
      <vt:lpstr>Why have a  Program of Activities?</vt:lpstr>
      <vt:lpstr>What is the key to a good Program of Activities?</vt:lpstr>
      <vt:lpstr>Divisions and Purposes</vt:lpstr>
      <vt:lpstr>What are the standards and committee names?</vt:lpstr>
      <vt:lpstr>What are the standards and committee names?</vt:lpstr>
      <vt:lpstr>What are the standards and committee names?</vt:lpstr>
      <vt:lpstr>Traditional Committee Structure</vt:lpstr>
      <vt:lpstr>Traditional Committee Structure</vt:lpstr>
      <vt:lpstr>How are the  chairpersons selected?</vt:lpstr>
      <vt:lpstr>How are the  chairpersons selected?</vt:lpstr>
      <vt:lpstr>How are members selected for  committee membership?</vt:lpstr>
      <vt:lpstr>S.M.A.R.T.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2004-01-23T00:28:55Z</dcterms:created>
  <dcterms:modified xsi:type="dcterms:W3CDTF">2018-07-09T17:45:13Z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