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</p:sldMasterIdLst>
  <p:notesMasterIdLst>
    <p:notesMasterId r:id="rId15"/>
  </p:notesMasterIdLst>
  <p:handoutMasterIdLst>
    <p:handoutMasterId r:id="rId16"/>
  </p:handoutMasterIdLst>
  <p:sldIdLst>
    <p:sldId id="265" r:id="rId5"/>
    <p:sldId id="257" r:id="rId6"/>
    <p:sldId id="261" r:id="rId7"/>
    <p:sldId id="259" r:id="rId8"/>
    <p:sldId id="266" r:id="rId9"/>
    <p:sldId id="262" r:id="rId10"/>
    <p:sldId id="263" r:id="rId11"/>
    <p:sldId id="260" r:id="rId12"/>
    <p:sldId id="267" r:id="rId13"/>
    <p:sldId id="264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fld id="{CB43E464-BC58-4451-AB04-E0186C536A2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31042AE7-F803-41E0-813B-260B4814A3D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46B997-16D0-462D-9A48-F5D376C976B1}" type="slidenum">
              <a:rPr lang="en-US"/>
              <a:pPr/>
              <a:t>1</a:t>
            </a:fld>
            <a:endParaRPr lang="en-US"/>
          </a:p>
        </p:txBody>
      </p:sp>
      <p:sp>
        <p:nvSpPr>
          <p:cNvPr id="8909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5B3CF37B-C810-49A8-9A02-BF779C37C581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909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07BC1B95-6CEB-4E64-9437-DD27F7348A35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909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FC69E3D2-39BB-47E7-BBFF-F9B374690D4D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90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4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860630-4D06-4699-9E89-F0D157B08E0B}" type="slidenum">
              <a:rPr lang="en-US"/>
              <a:pPr/>
              <a:t>10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126F7B-2BE4-4F9A-A2C8-CC712F6CE693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780F79-0FD3-42E4-808E-890B1C927C1E}" type="slidenum">
              <a:rPr lang="en-US"/>
              <a:pPr/>
              <a:t>3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1DD38F-3C54-4997-AB22-D00FEAD4EC69}" type="slidenum">
              <a:rPr lang="en-US"/>
              <a:pPr/>
              <a:t>4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935200-A4CC-42F7-A547-7A88B3D7205F}" type="slidenum">
              <a:rPr lang="en-US"/>
              <a:pPr/>
              <a:t>5</a:t>
            </a:fld>
            <a:endParaRPr lang="en-US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CB0682-A944-48C9-B734-B86AD01FD9D3}" type="slidenum">
              <a:rPr lang="en-US"/>
              <a:pPr/>
              <a:t>6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8F1BA9-D89B-468F-9BD5-BD59F2871452}" type="slidenum">
              <a:rPr lang="en-US"/>
              <a:pPr/>
              <a:t>7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34BCA8-8D6E-49B5-A47F-B5BFE8D2A68E}" type="slidenum">
              <a:rPr lang="en-US"/>
              <a:pPr/>
              <a:t>8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3EE565-E1EC-40BD-809F-C713859CCEE6}" type="slidenum">
              <a:rPr lang="en-US"/>
              <a:pPr/>
              <a:t>9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0B397C0-1AFF-4684-9820-B9381903E82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2FE889-622F-452E-9AEB-BF09CCA9F67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A08AC6-D7B2-4024-8786-36557065177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42A2F9C-050C-45F5-B1AF-A65F59504F6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AF401B-FFE6-4F09-8DA6-26E59CFBA06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4611FA-7B3F-441F-8736-25F4F3579BB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14B418-776B-4C36-9262-E3431868324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892C34-5827-4FCB-985E-77724B0A15A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ADC050-9477-484C-B3F8-C473A5E4E4F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524B5-158B-4796-B918-025AD03873C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5A71A-94E3-4A46-99FE-F5963367E32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768103-5316-45A0-A664-434F3705E55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3F8E34FA-32C5-4847-9833-59EB0DCB63B9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life knowledge no ta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96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  <a:p>
            <a:r>
              <a:rPr lang="en-US" sz="1200" b="1">
                <a:solidFill>
                  <a:srgbClr val="FF0000"/>
                </a:solidFill>
              </a:rPr>
              <a:t>Stage Four of Development</a:t>
            </a:r>
            <a:br>
              <a:rPr lang="en-US" sz="1200" b="1">
                <a:solidFill>
                  <a:srgbClr val="FF0000"/>
                </a:solidFill>
              </a:rPr>
            </a:br>
            <a:r>
              <a:rPr lang="en-US" sz="1200" b="1">
                <a:solidFill>
                  <a:srgbClr val="FF0000"/>
                </a:solidFill>
              </a:rPr>
              <a:t>SERVE</a:t>
            </a:r>
          </a:p>
          <a:p>
            <a:endParaRPr lang="en-US" sz="1200" b="1">
              <a:solidFill>
                <a:srgbClr val="FF0000"/>
              </a:solidFill>
            </a:endParaRP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7620000" y="5638800"/>
            <a:ext cx="7921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0000"/>
                </a:solidFill>
              </a:rPr>
              <a:t>AHS 46</a:t>
            </a:r>
          </a:p>
        </p:txBody>
      </p:sp>
      <p:sp>
        <p:nvSpPr>
          <p:cNvPr id="88069" name="Text Box 5"/>
          <p:cNvSpPr txBox="1">
            <a:spLocks noChangeArrowheads="1"/>
          </p:cNvSpPr>
          <p:nvPr/>
        </p:nvSpPr>
        <p:spPr bwMode="auto">
          <a:xfrm>
            <a:off x="1143000" y="2971800"/>
            <a:ext cx="62484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FFA: An integral component of agricultural education</a:t>
            </a:r>
          </a:p>
        </p:txBody>
      </p:sp>
      <p:sp>
        <p:nvSpPr>
          <p:cNvPr id="88070" name="WordArt 7"/>
          <p:cNvSpPr>
            <a:spLocks noChangeArrowheads="1" noChangeShapeType="1" noTextEdit="1"/>
          </p:cNvSpPr>
          <p:nvPr/>
        </p:nvSpPr>
        <p:spPr bwMode="auto">
          <a:xfrm>
            <a:off x="304800" y="304800"/>
            <a:ext cx="75438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Recruiting </a:t>
            </a:r>
          </a:p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FFA Members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3500">
                <a:solidFill>
                  <a:srgbClr val="FFFF00"/>
                </a:solidFill>
              </a:rPr>
              <a:t>Keys to a Successful Recruitment Strategy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600200"/>
            <a:ext cx="7010400" cy="5029200"/>
          </a:xfrm>
          <a:noFill/>
          <a:ln/>
        </p:spPr>
        <p:txBody>
          <a:bodyPr lIns="92075" tIns="46038" rIns="92075" bIns="46038"/>
          <a:lstStyle/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600">
                <a:solidFill>
                  <a:schemeClr val="bg1"/>
                </a:solidFill>
              </a:rPr>
              <a:t>developed for specific audiences</a:t>
            </a:r>
          </a:p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600">
                <a:solidFill>
                  <a:schemeClr val="bg1"/>
                </a:solidFill>
              </a:rPr>
              <a:t>strives to recruit and retain a </a:t>
            </a:r>
            <a:br>
              <a:rPr lang="en-US" sz="2600">
                <a:solidFill>
                  <a:schemeClr val="bg1"/>
                </a:solidFill>
              </a:rPr>
            </a:br>
            <a:r>
              <a:rPr lang="en-US" sz="2600">
                <a:solidFill>
                  <a:schemeClr val="bg1"/>
                </a:solidFill>
              </a:rPr>
              <a:t>diverse membership</a:t>
            </a:r>
          </a:p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600">
                <a:solidFill>
                  <a:schemeClr val="bg1"/>
                </a:solidFill>
              </a:rPr>
              <a:t>uses many delivery methods to target specific audiences</a:t>
            </a:r>
          </a:p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600">
                <a:solidFill>
                  <a:schemeClr val="bg1"/>
                </a:solidFill>
              </a:rPr>
              <a:t>delivered primarily by current FFA members</a:t>
            </a:r>
          </a:p>
          <a:p>
            <a:pPr marL="495300" indent="-495300">
              <a:spcBef>
                <a:spcPct val="50000"/>
              </a:spcBef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600">
                <a:solidFill>
                  <a:schemeClr val="bg1"/>
                </a:solidFill>
              </a:rPr>
              <a:t>continually evaluated to determine its quality and effectiveness</a:t>
            </a: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77912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46 TM C2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969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Recruitment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752600"/>
            <a:ext cx="7620000" cy="48006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2200">
                <a:solidFill>
                  <a:schemeClr val="bg1"/>
                </a:solidFill>
              </a:rPr>
              <a:t>What is recruitment?</a:t>
            </a:r>
          </a:p>
          <a:p>
            <a:pPr lvl="1">
              <a:spcBef>
                <a:spcPct val="50000"/>
              </a:spcBef>
            </a:pPr>
            <a:r>
              <a:rPr lang="en-US" sz="2000">
                <a:solidFill>
                  <a:schemeClr val="bg1"/>
                </a:solidFill>
              </a:rPr>
              <a:t>Maintaining and replenishing the supply of students who benefit from agricultural education and FFA programs and activities.</a:t>
            </a:r>
          </a:p>
          <a:p>
            <a:pPr lvl="1">
              <a:spcBef>
                <a:spcPct val="50000"/>
              </a:spcBef>
              <a:buFont typeface="Wingdings" pitchFamily="2" charset="2"/>
              <a:buNone/>
            </a:pPr>
            <a:endParaRPr lang="en-US" sz="2000">
              <a:solidFill>
                <a:schemeClr val="bg1"/>
              </a:solidFill>
            </a:endParaRPr>
          </a:p>
          <a:p>
            <a:pPr>
              <a:spcBef>
                <a:spcPct val="75000"/>
              </a:spcBef>
              <a:buFont typeface="Wingdings" pitchFamily="2" charset="2"/>
              <a:buNone/>
            </a:pPr>
            <a:r>
              <a:rPr lang="en-US" sz="2200">
                <a:solidFill>
                  <a:schemeClr val="bg1"/>
                </a:solidFill>
              </a:rPr>
              <a:t>Why recruit?</a:t>
            </a:r>
          </a:p>
          <a:p>
            <a:pPr lvl="1">
              <a:spcBef>
                <a:spcPct val="50000"/>
              </a:spcBef>
            </a:pPr>
            <a:r>
              <a:rPr lang="en-US" sz="2000">
                <a:solidFill>
                  <a:schemeClr val="bg1"/>
                </a:solidFill>
              </a:rPr>
              <a:t>To retain a solid membership and solidify program.</a:t>
            </a:r>
          </a:p>
          <a:p>
            <a:pPr lvl="1">
              <a:spcBef>
                <a:spcPct val="50000"/>
              </a:spcBef>
            </a:pPr>
            <a:r>
              <a:rPr lang="en-US" sz="2000">
                <a:solidFill>
                  <a:schemeClr val="bg1"/>
                </a:solidFill>
              </a:rPr>
              <a:t>To attract quality students into the chapter who are interested in being involved in agricultural education/FFA programs</a:t>
            </a:r>
          </a:p>
          <a:p>
            <a:pPr lvl="1">
              <a:spcBef>
                <a:spcPct val="50000"/>
              </a:spcBef>
            </a:pPr>
            <a:r>
              <a:rPr lang="en-US" sz="2000">
                <a:solidFill>
                  <a:schemeClr val="bg1"/>
                </a:solidFill>
              </a:rPr>
              <a:t>To attract members with diverse interests and backgrounds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4008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46 TM A1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Target Audiences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524000"/>
            <a:ext cx="7620000" cy="50292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2600">
                <a:solidFill>
                  <a:schemeClr val="bg1"/>
                </a:solidFill>
              </a:rPr>
              <a:t>Who are target audiences?</a:t>
            </a:r>
          </a:p>
          <a:p>
            <a:pPr lvl="1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</a:rPr>
              <a:t>A group of people who you plan to recruit who may share common interests, social environments, needs, values, belief systems, or other special circumstances with each other </a:t>
            </a:r>
          </a:p>
          <a:p>
            <a:pPr>
              <a:spcBef>
                <a:spcPct val="75000"/>
              </a:spcBef>
              <a:buFont typeface="Wingdings" pitchFamily="2" charset="2"/>
              <a:buNone/>
            </a:pPr>
            <a:r>
              <a:rPr lang="en-US" sz="2600">
                <a:solidFill>
                  <a:schemeClr val="bg1"/>
                </a:solidFill>
              </a:rPr>
              <a:t>Examples of target audiences</a:t>
            </a:r>
          </a:p>
          <a:p>
            <a:pPr lvl="1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</a:rPr>
              <a:t>Local 4-H clubs</a:t>
            </a:r>
          </a:p>
          <a:p>
            <a:pPr lvl="1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</a:rPr>
              <a:t>Middle school science classes</a:t>
            </a:r>
          </a:p>
          <a:p>
            <a:pPr lvl="1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</a:rPr>
              <a:t>Community Youth organizations – Girls and Boys Clubs, Key Club, Career Clubs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985125" y="6324600"/>
            <a:ext cx="10858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46 TM A2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543800" cy="91440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Various Audiences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981200"/>
            <a:ext cx="7772400" cy="4876800"/>
          </a:xfrm>
          <a:noFill/>
          <a:ln/>
        </p:spPr>
        <p:txBody>
          <a:bodyPr lIns="92075" tIns="46038" rIns="92075" bIns="46038"/>
          <a:lstStyle/>
          <a:p>
            <a:r>
              <a:rPr lang="en-US" sz="2600">
                <a:solidFill>
                  <a:schemeClr val="bg1"/>
                </a:solidFill>
              </a:rPr>
              <a:t>Audiences interested in </a:t>
            </a:r>
            <a:r>
              <a:rPr lang="en-US" sz="2600" b="1">
                <a:solidFill>
                  <a:srgbClr val="FF0000"/>
                </a:solidFill>
              </a:rPr>
              <a:t>career exploration </a:t>
            </a:r>
            <a:br>
              <a:rPr lang="en-US" sz="2600" b="1">
                <a:solidFill>
                  <a:srgbClr val="FF0000"/>
                </a:solidFill>
              </a:rPr>
            </a:br>
            <a:r>
              <a:rPr lang="en-US" sz="2600" b="1">
                <a:solidFill>
                  <a:srgbClr val="FF0000"/>
                </a:solidFill>
              </a:rPr>
              <a:t>and generating income</a:t>
            </a:r>
          </a:p>
          <a:p>
            <a:pPr>
              <a:buFont typeface="Wingdings" pitchFamily="2" charset="2"/>
              <a:buNone/>
            </a:pPr>
            <a:endParaRPr lang="en-US" sz="2600" b="1">
              <a:solidFill>
                <a:srgbClr val="FF0000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</a:rPr>
              <a:t>Career Development Events </a:t>
            </a:r>
          </a:p>
          <a:p>
            <a:pPr lvl="1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</a:rPr>
              <a:t>Supervised Agricultural Experience</a:t>
            </a:r>
          </a:p>
          <a:p>
            <a:pPr lvl="1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</a:rPr>
              <a:t>Agri-Entrepreneurship Awards</a:t>
            </a:r>
          </a:p>
          <a:p>
            <a:pPr lvl="1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</a:rPr>
              <a:t>A variety of careers are addressed by these programs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400800"/>
            <a:ext cx="1077913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46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543800" cy="91440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Various Audiences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600200"/>
            <a:ext cx="7772400" cy="52578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endParaRPr lang="en-US" sz="2600">
              <a:solidFill>
                <a:schemeClr val="bg1"/>
              </a:solidFill>
            </a:endParaRPr>
          </a:p>
          <a:p>
            <a:pPr>
              <a:spcBef>
                <a:spcPct val="75000"/>
              </a:spcBef>
              <a:buFont typeface="Wingdings" pitchFamily="2" charset="2"/>
              <a:buNone/>
            </a:pPr>
            <a:r>
              <a:rPr lang="en-US" sz="2600">
                <a:solidFill>
                  <a:schemeClr val="bg1"/>
                </a:solidFill>
              </a:rPr>
              <a:t>Audiences interested in </a:t>
            </a:r>
            <a:r>
              <a:rPr lang="en-US" sz="2600" b="1">
                <a:solidFill>
                  <a:srgbClr val="FF0000"/>
                </a:solidFill>
              </a:rPr>
              <a:t>hands on learning or experimentation</a:t>
            </a:r>
          </a:p>
          <a:p>
            <a:pPr>
              <a:spcBef>
                <a:spcPct val="75000"/>
              </a:spcBef>
              <a:buFont typeface="Wingdings" pitchFamily="2" charset="2"/>
              <a:buNone/>
            </a:pPr>
            <a:endParaRPr lang="en-US" sz="2600" b="1">
              <a:solidFill>
                <a:srgbClr val="FF0000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</a:rPr>
              <a:t>Career Development Events</a:t>
            </a:r>
          </a:p>
          <a:p>
            <a:pPr lvl="1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</a:rPr>
              <a:t>Supervised Agricultural Experience</a:t>
            </a:r>
          </a:p>
          <a:p>
            <a:pPr lvl="1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</a:rPr>
              <a:t>Agriscience Student Recognition Program</a:t>
            </a:r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77913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46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7848600" cy="609600"/>
          </a:xfrm>
          <a:noFill/>
          <a:ln/>
        </p:spPr>
        <p:txBody>
          <a:bodyPr lIns="92075" tIns="46038" rIns="92075" bIns="46038"/>
          <a:lstStyle/>
          <a:p>
            <a:r>
              <a:rPr lang="en-US" sz="3500">
                <a:solidFill>
                  <a:srgbClr val="FFFF00"/>
                </a:solidFill>
              </a:rPr>
              <a:t>Various Audiences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95400"/>
            <a:ext cx="7543800" cy="52578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2600">
                <a:solidFill>
                  <a:schemeClr val="bg1"/>
                </a:solidFill>
              </a:rPr>
              <a:t>Audiences interested in </a:t>
            </a:r>
            <a:r>
              <a:rPr lang="en-US" sz="2600" b="1">
                <a:solidFill>
                  <a:srgbClr val="FF0000"/>
                </a:solidFill>
              </a:rPr>
              <a:t>recognition</a:t>
            </a:r>
          </a:p>
          <a:p>
            <a:pPr lvl="1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</a:rPr>
              <a:t>Career Development Events</a:t>
            </a:r>
          </a:p>
          <a:p>
            <a:pPr lvl="1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</a:rPr>
              <a:t>SAE Proficiency Awards</a:t>
            </a:r>
          </a:p>
          <a:p>
            <a:pPr lvl="1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</a:rPr>
              <a:t>Agriscience Student Recognition Program</a:t>
            </a:r>
          </a:p>
          <a:p>
            <a:pPr lvl="1">
              <a:spcBef>
                <a:spcPct val="50000"/>
              </a:spcBef>
              <a:buFont typeface="Wingdings" pitchFamily="2" charset="2"/>
              <a:buNone/>
            </a:pPr>
            <a:endParaRPr lang="en-US" sz="2200">
              <a:solidFill>
                <a:schemeClr val="bg1"/>
              </a:solidFill>
            </a:endParaRPr>
          </a:p>
          <a:p>
            <a:pPr>
              <a:spcBef>
                <a:spcPct val="75000"/>
              </a:spcBef>
              <a:buFont typeface="Wingdings" pitchFamily="2" charset="2"/>
              <a:buNone/>
            </a:pPr>
            <a:r>
              <a:rPr lang="en-US" sz="2600">
                <a:solidFill>
                  <a:schemeClr val="bg1"/>
                </a:solidFill>
              </a:rPr>
              <a:t>Audiences interested in </a:t>
            </a:r>
            <a:r>
              <a:rPr lang="en-US" sz="2600" b="1">
                <a:solidFill>
                  <a:srgbClr val="FF0000"/>
                </a:solidFill>
              </a:rPr>
              <a:t>leadership and personal growth</a:t>
            </a:r>
          </a:p>
          <a:p>
            <a:pPr lvl="1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</a:rPr>
              <a:t>Leadership Camps and Conferences </a:t>
            </a:r>
          </a:p>
          <a:p>
            <a:pPr lvl="1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</a:rPr>
              <a:t>Advancing through the FFA Degree Ladder</a:t>
            </a:r>
          </a:p>
          <a:p>
            <a:pPr lvl="1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</a:rPr>
              <a:t>Serving as an FFA Officer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42988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46 TM B2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543800" cy="838200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Various Audiences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7391400" cy="48006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2600">
                <a:solidFill>
                  <a:schemeClr val="bg1"/>
                </a:solidFill>
              </a:rPr>
              <a:t>Other needs and interests that may be served by FFA</a:t>
            </a:r>
          </a:p>
          <a:p>
            <a:pPr>
              <a:buFont typeface="Wingdings" pitchFamily="2" charset="2"/>
              <a:buNone/>
            </a:pPr>
            <a:endParaRPr lang="en-US" sz="26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200" b="1">
                <a:solidFill>
                  <a:srgbClr val="FF0000"/>
                </a:solidFill>
              </a:rPr>
              <a:t>Travel</a:t>
            </a:r>
            <a:r>
              <a:rPr lang="en-US" sz="2200">
                <a:solidFill>
                  <a:srgbClr val="FF0000"/>
                </a:solidFill>
              </a:rPr>
              <a:t> </a:t>
            </a:r>
            <a:r>
              <a:rPr lang="en-US" sz="2200">
                <a:solidFill>
                  <a:schemeClr val="bg1"/>
                </a:solidFill>
              </a:rPr>
              <a:t>– Camps, Conventions, Conferences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200" b="1">
                <a:solidFill>
                  <a:srgbClr val="FF0000"/>
                </a:solidFill>
              </a:rPr>
              <a:t>Community Service</a:t>
            </a:r>
            <a:r>
              <a:rPr lang="en-US" sz="2200">
                <a:solidFill>
                  <a:schemeClr val="bg1"/>
                </a:solidFill>
              </a:rPr>
              <a:t> – PALS, Local community service in the chapter POA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200" b="1">
                <a:solidFill>
                  <a:srgbClr val="FF0000"/>
                </a:solidFill>
              </a:rPr>
              <a:t>Social Interaction</a:t>
            </a:r>
            <a:r>
              <a:rPr lang="en-US" sz="2200">
                <a:solidFill>
                  <a:schemeClr val="bg1"/>
                </a:solidFill>
              </a:rPr>
              <a:t> – Chapter meetings </a:t>
            </a:r>
            <a:br>
              <a:rPr lang="en-US" sz="2200">
                <a:solidFill>
                  <a:schemeClr val="bg1"/>
                </a:solidFill>
              </a:rPr>
            </a:br>
            <a:r>
              <a:rPr lang="en-US" sz="2200">
                <a:solidFill>
                  <a:schemeClr val="bg1"/>
                </a:solidFill>
              </a:rPr>
              <a:t>and functions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200" b="1">
                <a:solidFill>
                  <a:srgbClr val="FF0000"/>
                </a:solidFill>
              </a:rPr>
              <a:t>Teamwork</a:t>
            </a:r>
            <a:r>
              <a:rPr lang="en-US" sz="2200">
                <a:solidFill>
                  <a:schemeClr val="bg1"/>
                </a:solidFill>
              </a:rPr>
              <a:t> – CDEs, Planning activities</a:t>
            </a:r>
          </a:p>
          <a:p>
            <a:pPr lvl="1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200" b="1">
                <a:solidFill>
                  <a:srgbClr val="FF0000"/>
                </a:solidFill>
              </a:rPr>
              <a:t>Further Education</a:t>
            </a:r>
            <a:r>
              <a:rPr lang="en-US" sz="2200">
                <a:solidFill>
                  <a:schemeClr val="bg1"/>
                </a:solidFill>
              </a:rPr>
              <a:t> – Scholarships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42988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46 TM B3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Components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2514600"/>
            <a:ext cx="6553200" cy="4114800"/>
          </a:xfrm>
          <a:noFill/>
          <a:ln/>
        </p:spPr>
        <p:txBody>
          <a:bodyPr lIns="92075" tIns="46038" rIns="92075" bIns="46038"/>
          <a:lstStyle/>
          <a:p>
            <a:pPr marL="495300" indent="-495300">
              <a:spcBef>
                <a:spcPct val="50000"/>
              </a:spcBef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 sz="2600">
                <a:solidFill>
                  <a:schemeClr val="bg1"/>
                </a:solidFill>
              </a:rPr>
              <a:t>Identify your target audience</a:t>
            </a:r>
          </a:p>
          <a:p>
            <a:pPr marL="495300" indent="-495300">
              <a:spcBef>
                <a:spcPct val="50000"/>
              </a:spcBef>
              <a:buClr>
                <a:srgbClr val="FFFF00"/>
              </a:buClr>
              <a:buFont typeface="Wingdings" pitchFamily="2" charset="2"/>
              <a:buAutoNum type="arabicPeriod"/>
            </a:pPr>
            <a:endParaRPr lang="en-US" sz="2600">
              <a:solidFill>
                <a:schemeClr val="bg1"/>
              </a:solidFill>
            </a:endParaRPr>
          </a:p>
          <a:p>
            <a:pPr marL="495300" indent="-495300">
              <a:spcBef>
                <a:spcPct val="50000"/>
              </a:spcBef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 sz="2600">
                <a:solidFill>
                  <a:schemeClr val="bg1"/>
                </a:solidFill>
              </a:rPr>
              <a:t>Determine the basic needs and interests shared by the target audience</a:t>
            </a:r>
          </a:p>
          <a:p>
            <a:pPr marL="495300" indent="-495300">
              <a:spcBef>
                <a:spcPct val="50000"/>
              </a:spcBef>
              <a:buClr>
                <a:srgbClr val="FFFF00"/>
              </a:buClr>
              <a:buFont typeface="Wingdings" pitchFamily="2" charset="2"/>
              <a:buAutoNum type="arabicPeriod"/>
            </a:pPr>
            <a:endParaRPr lang="en-US" sz="2600">
              <a:solidFill>
                <a:schemeClr val="bg1"/>
              </a:solidFill>
            </a:endParaRP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400800"/>
            <a:ext cx="1077912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46 TM C1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Components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76400"/>
            <a:ext cx="6553200" cy="4953000"/>
          </a:xfrm>
          <a:noFill/>
          <a:ln/>
        </p:spPr>
        <p:txBody>
          <a:bodyPr lIns="92075" tIns="46038" rIns="92075" bIns="46038"/>
          <a:lstStyle/>
          <a:p>
            <a:pPr marL="495300" indent="-495300">
              <a:spcBef>
                <a:spcPct val="50000"/>
              </a:spcBef>
              <a:buClr>
                <a:srgbClr val="FFFF00"/>
              </a:buClr>
              <a:buFont typeface="Wingdings" pitchFamily="2" charset="2"/>
              <a:buAutoNum type="arabicPeriod" startAt="3"/>
            </a:pPr>
            <a:r>
              <a:rPr lang="en-US" sz="2200">
                <a:solidFill>
                  <a:schemeClr val="bg1"/>
                </a:solidFill>
              </a:rPr>
              <a:t>Identify the needs and interests of the target audience that can be served by FFA programs and opportunities </a:t>
            </a:r>
          </a:p>
          <a:p>
            <a:pPr marL="495300" indent="-495300">
              <a:spcBef>
                <a:spcPct val="50000"/>
              </a:spcBef>
              <a:buClr>
                <a:srgbClr val="FFFF00"/>
              </a:buClr>
              <a:buFont typeface="Wingdings" pitchFamily="2" charset="2"/>
              <a:buNone/>
            </a:pPr>
            <a:endParaRPr lang="en-US" sz="2200">
              <a:solidFill>
                <a:schemeClr val="bg1"/>
              </a:solidFill>
            </a:endParaRPr>
          </a:p>
          <a:p>
            <a:pPr marL="495300" indent="-495300">
              <a:spcBef>
                <a:spcPct val="50000"/>
              </a:spcBef>
              <a:buClr>
                <a:srgbClr val="FFFF00"/>
              </a:buClr>
              <a:buFont typeface="Wingdings" pitchFamily="2" charset="2"/>
              <a:buNone/>
            </a:pPr>
            <a:r>
              <a:rPr lang="en-US" sz="1600">
                <a:solidFill>
                  <a:srgbClr val="FFFF00"/>
                </a:solidFill>
              </a:rPr>
              <a:t>4.</a:t>
            </a:r>
            <a:r>
              <a:rPr lang="en-US" sz="2200">
                <a:solidFill>
                  <a:schemeClr val="bg1"/>
                </a:solidFill>
              </a:rPr>
              <a:t>  Determine the best method of delivering the message about how FFA can serve the needs and interests of the target audience</a:t>
            </a:r>
          </a:p>
          <a:p>
            <a:pPr marL="1093788" lvl="2" indent="-400050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2100">
                <a:solidFill>
                  <a:schemeClr val="bg1"/>
                </a:solidFill>
              </a:rPr>
              <a:t>Brochures</a:t>
            </a:r>
          </a:p>
          <a:p>
            <a:pPr marL="1093788" lvl="2" indent="-400050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2100">
                <a:solidFill>
                  <a:schemeClr val="bg1"/>
                </a:solidFill>
              </a:rPr>
              <a:t>Posters</a:t>
            </a:r>
          </a:p>
          <a:p>
            <a:pPr marL="1093788" lvl="2" indent="-400050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2100">
                <a:solidFill>
                  <a:schemeClr val="bg1"/>
                </a:solidFill>
              </a:rPr>
              <a:t>Newsletters</a:t>
            </a:r>
          </a:p>
          <a:p>
            <a:pPr marL="1093788" lvl="2" indent="-400050">
              <a:buClr>
                <a:srgbClr val="FF0000"/>
              </a:buClr>
              <a:buFont typeface="Wingdings" pitchFamily="2" charset="2"/>
              <a:buChar char="§"/>
            </a:pPr>
            <a:r>
              <a:rPr lang="en-US" sz="2100">
                <a:solidFill>
                  <a:schemeClr val="bg1"/>
                </a:solidFill>
              </a:rPr>
              <a:t>Demonstrations</a:t>
            </a:r>
            <a:r>
              <a:rPr lang="en-US" sz="1900">
                <a:solidFill>
                  <a:schemeClr val="bg1"/>
                </a:solidFill>
              </a:rPr>
              <a:t> and interactive presentations</a:t>
            </a:r>
          </a:p>
        </p:txBody>
      </p:sp>
      <p:sp>
        <p:nvSpPr>
          <p:cNvPr id="92164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77912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46 TM C1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D68EFFAC-7BB7-4BD8-92ED-69D39EB91A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F4065BE-3DCC-4194-824D-CAFAF74966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4EA8C16-92B8-4DBA-84BE-00BAD94756C6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7d75d6f9-8bd4-4602-97a0-53722360a9f2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33</TotalTime>
  <Words>390</Words>
  <Application>Microsoft Office PowerPoint</Application>
  <PresentationFormat>On-screen Show (4:3)</PresentationFormat>
  <Paragraphs>102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Times New Roman</vt:lpstr>
      <vt:lpstr>Wingdings</vt:lpstr>
      <vt:lpstr>AHS template</vt:lpstr>
      <vt:lpstr>PowerPoint Presentation</vt:lpstr>
      <vt:lpstr>Recruitment</vt:lpstr>
      <vt:lpstr>Target Audiences</vt:lpstr>
      <vt:lpstr>Various Audiences</vt:lpstr>
      <vt:lpstr>Various Audiences</vt:lpstr>
      <vt:lpstr>Various Audiences</vt:lpstr>
      <vt:lpstr>Various Audiences</vt:lpstr>
      <vt:lpstr>Components</vt:lpstr>
      <vt:lpstr>Components</vt:lpstr>
      <vt:lpstr>Keys to a Successful Recruitment Strategy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</cp:revision>
  <cp:lastPrinted>1601-01-01T00:00:00Z</cp:lastPrinted>
  <dcterms:created xsi:type="dcterms:W3CDTF">2004-01-23T04:06:29Z</dcterms:created>
  <dcterms:modified xsi:type="dcterms:W3CDTF">2018-07-09T17:45:39Z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