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5"/>
  </p:notesMasterIdLst>
  <p:handoutMasterIdLst>
    <p:handoutMasterId r:id="rId16"/>
  </p:handoutMasterIdLst>
  <p:sldIdLst>
    <p:sldId id="265" r:id="rId5"/>
    <p:sldId id="257" r:id="rId6"/>
    <p:sldId id="259" r:id="rId7"/>
    <p:sldId id="261" r:id="rId8"/>
    <p:sldId id="260" r:id="rId9"/>
    <p:sldId id="262" r:id="rId10"/>
    <p:sldId id="263" r:id="rId11"/>
    <p:sldId id="266" r:id="rId12"/>
    <p:sldId id="264" r:id="rId13"/>
    <p:sldId id="267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7E6EB619-531D-439C-80A7-F8EB300AEB3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018DEF02-F8AC-4801-B07E-9F404727C13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91988E-5783-471C-8ABD-C16546B6D7C3}" type="slidenum">
              <a:rPr lang="en-US"/>
              <a:pPr/>
              <a:t>1</a:t>
            </a:fld>
            <a:endParaRPr lang="en-US"/>
          </a:p>
        </p:txBody>
      </p:sp>
      <p:sp>
        <p:nvSpPr>
          <p:cNvPr id="9113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47964991-1AC5-497F-923A-441BB878C601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113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4A7E3548-0726-4C26-B6A4-C070429AF8BA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114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BC2BA385-97F7-4284-A32E-C9E9CC76EAB2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114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B0ED3038-FC44-46B4-9D7C-AF5C27AA6CD9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911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C4A7C7-39B5-49CF-B87D-8265ED001A63}" type="slidenum">
              <a:rPr lang="en-US"/>
              <a:pPr/>
              <a:t>10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02DAF4-F15A-47D4-BCCE-CC8DC3DA4518}" type="slidenum">
              <a:rPr lang="en-US"/>
              <a:pPr/>
              <a:t>2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4AD31A-091D-4A22-87DE-CF0FA19407BE}" type="slidenum">
              <a:rPr lang="en-US"/>
              <a:pPr/>
              <a:t>3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41538B-AB50-4A91-B4CC-D07EB366E2AD}" type="slidenum">
              <a:rPr lang="en-US"/>
              <a:pPr/>
              <a:t>4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FB5F6F-4A9D-427F-A282-7AA5DA092719}" type="slidenum">
              <a:rPr lang="en-US"/>
              <a:pPr/>
              <a:t>5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26D62F-E5EB-4F3E-BF6E-FA30F4F18DC0}" type="slidenum">
              <a:rPr lang="en-US"/>
              <a:pPr/>
              <a:t>6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EA26F0-B970-4D2E-A686-EE59D3DD44A9}" type="slidenum">
              <a:rPr lang="en-US"/>
              <a:pPr/>
              <a:t>7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116A9-15AF-4E84-ABB3-830658469E02}" type="slidenum">
              <a:rPr lang="en-US"/>
              <a:pPr/>
              <a:t>8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31AB61-4232-40EA-90DF-4507D83DCA96}" type="slidenum">
              <a:rPr lang="en-US"/>
              <a:pPr/>
              <a:t>9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79AC569-1FAD-4DE7-B157-FFECE0DB14B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F5854E-4A1E-4B5D-8B05-9EAF53B1476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C5B785-1836-4D9D-A5C4-0878DC87442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F660FD9-E38D-46A3-B862-ED260CF717F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457839-7AB8-4D24-8CCC-1F2A720EEDD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FCA14E-5B9C-49B8-AE04-8688FA03141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1BA69D-F3BC-4CA2-9141-9F334FA7F52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0FC1AF-ACB5-4FD3-B8DE-746593F8E6B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182B67-A8BE-4DB3-9868-BF62AD11C50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1D5EBA-566B-4FAF-90F9-511FA6030CF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61AE1-6B4F-4EF2-9196-4A9DAE925BA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FE1E13-9282-4470-A9E7-33F1C4FE96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D1759F74-FAD3-43F0-8E2D-C075B472E00A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49</a:t>
            </a:r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1143000" y="2971800"/>
            <a:ext cx="6248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FFA: An integral component of agricultural education</a:t>
            </a:r>
          </a:p>
        </p:txBody>
      </p:sp>
      <p:sp>
        <p:nvSpPr>
          <p:cNvPr id="90118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Promoting FFA 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Opening Doors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22238"/>
            <a:ext cx="77724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FFA Membership Dues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57400"/>
            <a:ext cx="8153400" cy="44958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7500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en-US" sz="2200" b="1">
                <a:solidFill>
                  <a:schemeClr val="bg1"/>
                </a:solidFill>
              </a:rPr>
              <a:t>Members Receive:</a:t>
            </a:r>
            <a:r>
              <a:rPr lang="en-US" sz="220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200" b="1">
                <a:solidFill>
                  <a:schemeClr val="bg1"/>
                </a:solidFill>
              </a:rPr>
              <a:t> FFA New Horizons Magazine</a:t>
            </a: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$1.90</a:t>
            </a:r>
            <a:r>
              <a:rPr lang="en-US" sz="2200">
                <a:solidFill>
                  <a:schemeClr val="bg1"/>
                </a:solidFill>
              </a:rPr>
              <a:t/>
            </a:r>
            <a:br>
              <a:rPr lang="en-US" sz="2200">
                <a:solidFill>
                  <a:schemeClr val="bg1"/>
                </a:solidFill>
              </a:rPr>
            </a:br>
            <a:endParaRPr lang="en-US" sz="22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Scholarship Program</a:t>
            </a: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$3.74</a:t>
            </a:r>
            <a:r>
              <a:rPr lang="en-US" sz="2200">
                <a:solidFill>
                  <a:schemeClr val="bg1"/>
                </a:solidFill>
              </a:rPr>
              <a:t/>
            </a:r>
            <a:br>
              <a:rPr lang="en-US" sz="2200">
                <a:solidFill>
                  <a:schemeClr val="bg1"/>
                </a:solidFill>
              </a:rPr>
            </a:br>
            <a:endParaRPr lang="en-US" sz="22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Awards &amp; Related Scholarships</a:t>
            </a: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$2.39</a:t>
            </a:r>
            <a:r>
              <a:rPr lang="en-US" sz="2200">
                <a:solidFill>
                  <a:schemeClr val="bg1"/>
                </a:solidFill>
              </a:rPr>
              <a:t/>
            </a:r>
            <a:br>
              <a:rPr lang="en-US" sz="2200">
                <a:solidFill>
                  <a:schemeClr val="bg1"/>
                </a:solidFill>
              </a:rPr>
            </a:br>
            <a:endParaRPr lang="en-US" sz="22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Chapter Support &amp; Materials</a:t>
            </a:r>
            <a:r>
              <a:rPr lang="en-US" sz="2200">
                <a:solidFill>
                  <a:schemeClr val="bg1"/>
                </a:solidFill>
              </a:rPr>
              <a:t> </a:t>
            </a:r>
            <a:r>
              <a:rPr lang="en-US" sz="2200" b="1">
                <a:solidFill>
                  <a:schemeClr val="bg1"/>
                </a:solidFill>
              </a:rPr>
              <a:t>$1.48</a:t>
            </a:r>
            <a:r>
              <a:rPr lang="en-US" sz="2200">
                <a:solidFill>
                  <a:schemeClr val="bg1"/>
                </a:solidFill>
              </a:rPr>
              <a:t/>
            </a:r>
            <a:br>
              <a:rPr lang="en-US" sz="2200">
                <a:solidFill>
                  <a:schemeClr val="bg1"/>
                </a:solidFill>
              </a:rPr>
            </a:br>
            <a:r>
              <a:rPr lang="en-US" sz="2200"/>
              <a:t/>
            </a:r>
            <a:br>
              <a:rPr lang="en-US" sz="2200"/>
            </a:br>
            <a:r>
              <a:rPr lang="en-US" sz="2200"/>
              <a:t/>
            </a:r>
            <a:br>
              <a:rPr lang="en-US" sz="2200"/>
            </a:br>
            <a:endParaRPr lang="en-US" sz="2200"/>
          </a:p>
        </p:txBody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7848600" y="6400800"/>
            <a:ext cx="1095375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Agricultural Education Program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696200" y="6400800"/>
            <a:ext cx="1296988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Interest Approach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A </a:t>
            </a:r>
          </a:p>
        </p:txBody>
      </p:sp>
      <p:sp>
        <p:nvSpPr>
          <p:cNvPr id="5210" name="Oval 90"/>
          <p:cNvSpPr>
            <a:spLocks noChangeArrowheads="1"/>
          </p:cNvSpPr>
          <p:nvPr/>
        </p:nvSpPr>
        <p:spPr bwMode="auto">
          <a:xfrm>
            <a:off x="609600" y="1981200"/>
            <a:ext cx="7696200" cy="4191000"/>
          </a:xfrm>
          <a:prstGeom prst="ellipse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211" name="Rectangle 91"/>
          <p:cNvSpPr>
            <a:spLocks noChangeArrowheads="1"/>
          </p:cNvSpPr>
          <p:nvPr/>
        </p:nvSpPr>
        <p:spPr bwMode="auto">
          <a:xfrm>
            <a:off x="4038600" y="1676400"/>
            <a:ext cx="1066800" cy="533400"/>
          </a:xfrm>
          <a:prstGeom prst="rect">
            <a:avLst/>
          </a:prstGeom>
          <a:solidFill>
            <a:srgbClr val="C0C0C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Total</a:t>
            </a:r>
          </a:p>
        </p:txBody>
      </p:sp>
      <p:sp>
        <p:nvSpPr>
          <p:cNvPr id="5213" name="Rectangle 93"/>
          <p:cNvSpPr>
            <a:spLocks noChangeArrowheads="1"/>
          </p:cNvSpPr>
          <p:nvPr/>
        </p:nvSpPr>
        <p:spPr bwMode="auto">
          <a:xfrm>
            <a:off x="3657600" y="5867400"/>
            <a:ext cx="1676400" cy="533400"/>
          </a:xfrm>
          <a:prstGeom prst="rect">
            <a:avLst/>
          </a:prstGeom>
          <a:solidFill>
            <a:srgbClr val="C0C0C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FF0000"/>
                </a:solidFill>
              </a:rPr>
              <a:t>Program</a:t>
            </a:r>
          </a:p>
        </p:txBody>
      </p:sp>
      <p:sp>
        <p:nvSpPr>
          <p:cNvPr id="5214" name="Oval 94"/>
          <p:cNvSpPr>
            <a:spLocks noChangeArrowheads="1"/>
          </p:cNvSpPr>
          <p:nvPr/>
        </p:nvSpPr>
        <p:spPr bwMode="auto">
          <a:xfrm>
            <a:off x="3505200" y="2438400"/>
            <a:ext cx="2057400" cy="2057400"/>
          </a:xfrm>
          <a:prstGeom prst="ellips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15" name="Oval 95"/>
          <p:cNvSpPr>
            <a:spLocks noChangeArrowheads="1"/>
          </p:cNvSpPr>
          <p:nvPr/>
        </p:nvSpPr>
        <p:spPr bwMode="auto">
          <a:xfrm>
            <a:off x="4191000" y="3581400"/>
            <a:ext cx="2057400" cy="2057400"/>
          </a:xfrm>
          <a:prstGeom prst="ellips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16" name="Oval 96"/>
          <p:cNvSpPr>
            <a:spLocks noChangeArrowheads="1"/>
          </p:cNvSpPr>
          <p:nvPr/>
        </p:nvSpPr>
        <p:spPr bwMode="auto">
          <a:xfrm>
            <a:off x="2819400" y="3581400"/>
            <a:ext cx="2057400" cy="2057400"/>
          </a:xfrm>
          <a:prstGeom prst="ellips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18" name="Text Box 98"/>
          <p:cNvSpPr txBox="1">
            <a:spLocks noChangeArrowheads="1"/>
          </p:cNvSpPr>
          <p:nvPr/>
        </p:nvSpPr>
        <p:spPr bwMode="auto">
          <a:xfrm>
            <a:off x="3657600" y="2895600"/>
            <a:ext cx="1827213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tx2"/>
                </a:solidFill>
              </a:rPr>
              <a:t>Instruction</a:t>
            </a:r>
          </a:p>
        </p:txBody>
      </p:sp>
      <p:sp>
        <p:nvSpPr>
          <p:cNvPr id="5219" name="Text Box 99"/>
          <p:cNvSpPr txBox="1">
            <a:spLocks noChangeArrowheads="1"/>
          </p:cNvSpPr>
          <p:nvPr/>
        </p:nvSpPr>
        <p:spPr bwMode="auto">
          <a:xfrm>
            <a:off x="5011738" y="4495800"/>
            <a:ext cx="855662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tx2"/>
                </a:solidFill>
              </a:rPr>
              <a:t>FFA</a:t>
            </a:r>
          </a:p>
        </p:txBody>
      </p:sp>
      <p:sp>
        <p:nvSpPr>
          <p:cNvPr id="5220" name="Text Box 100"/>
          <p:cNvSpPr txBox="1">
            <a:spLocks noChangeArrowheads="1"/>
          </p:cNvSpPr>
          <p:nvPr/>
        </p:nvSpPr>
        <p:spPr bwMode="auto">
          <a:xfrm>
            <a:off x="3124200" y="4495800"/>
            <a:ext cx="893763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tx2"/>
                </a:solidFill>
              </a:rPr>
              <a:t>SAE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0" grpId="0" animBg="1"/>
      <p:bldP spid="5211" grpId="0" animBg="1"/>
      <p:bldP spid="5213" grpId="0" animBg="1"/>
      <p:bldP spid="5214" grpId="0" animBg="1"/>
      <p:bldP spid="5215" grpId="0" animBg="1"/>
      <p:bldP spid="5216" grpId="0" animBg="1"/>
      <p:bldP spid="5218" grpId="0"/>
      <p:bldP spid="5219" grpId="0"/>
      <p:bldP spid="52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FFA Membership Benefits --Tangible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905000"/>
            <a:ext cx="7162800" cy="4648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i="1">
                <a:solidFill>
                  <a:schemeClr val="bg1"/>
                </a:solidFill>
              </a:rPr>
              <a:t>FFA New Horizons</a:t>
            </a:r>
            <a:r>
              <a:rPr lang="en-US" sz="2600">
                <a:solidFill>
                  <a:schemeClr val="bg1"/>
                </a:solidFill>
              </a:rPr>
              <a:t>® Magazine Subscription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Local, State and National Career Development Events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Proficiency Awards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FFA Degree Program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FFA Supply Service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Agriscience Awards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National Chapter Awards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3246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B1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FFA Membership Benefits --Tangible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752600"/>
            <a:ext cx="7467600" cy="4800600"/>
          </a:xfrm>
          <a:noFill/>
          <a:ln/>
        </p:spPr>
        <p:txBody>
          <a:bodyPr lIns="92075" tIns="46038" rIns="92075" bIns="46038"/>
          <a:lstStyle/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Star Awards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Scholarships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Leadership and Personal Growth Conferences:</a:t>
            </a:r>
            <a:endParaRPr lang="en-US" sz="2600" i="1">
              <a:solidFill>
                <a:schemeClr val="bg1"/>
              </a:solidFill>
            </a:endParaRPr>
          </a:p>
          <a:p>
            <a:pPr lvl="1"/>
            <a:r>
              <a:rPr lang="en-US" sz="2200" i="1">
                <a:solidFill>
                  <a:schemeClr val="bg1"/>
                </a:solidFill>
              </a:rPr>
              <a:t>EDGE—Experiencing Discovery, Growth and Excellence</a:t>
            </a:r>
          </a:p>
          <a:p>
            <a:pPr lvl="1"/>
            <a:r>
              <a:rPr lang="en-US" sz="2200" i="1">
                <a:solidFill>
                  <a:schemeClr val="bg1"/>
                </a:solidFill>
              </a:rPr>
              <a:t>MFE—Made for Excellence®</a:t>
            </a:r>
          </a:p>
          <a:p>
            <a:pPr lvl="1"/>
            <a:r>
              <a:rPr lang="en-US" sz="2200" i="1">
                <a:solidFill>
                  <a:schemeClr val="bg1"/>
                </a:solidFill>
              </a:rPr>
              <a:t>ALD—Advanced Leadership Development</a:t>
            </a:r>
          </a:p>
          <a:p>
            <a:pPr lvl="1"/>
            <a:r>
              <a:rPr lang="en-US" sz="2200" i="1">
                <a:solidFill>
                  <a:schemeClr val="bg1"/>
                </a:solidFill>
              </a:rPr>
              <a:t>WLC—Washington Leadership Conference</a:t>
            </a:r>
            <a:endParaRPr lang="en-US" sz="2200">
              <a:solidFill>
                <a:schemeClr val="bg1"/>
              </a:solidFill>
            </a:endParaRP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International Travel Opportunities</a:t>
            </a:r>
          </a:p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State and National FFA Conventions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B2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FFA Memberships Benefits –</a:t>
            </a:r>
            <a:br>
              <a:rPr lang="en-US">
                <a:solidFill>
                  <a:srgbClr val="FF0000"/>
                </a:solidFill>
              </a:rPr>
            </a:br>
            <a:r>
              <a:rPr lang="en-US">
                <a:solidFill>
                  <a:srgbClr val="FF0000"/>
                </a:solidFill>
              </a:rPr>
              <a:t>Intangible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752600"/>
            <a:ext cx="3581400" cy="4953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Communications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Teamwork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Competition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Healthy Lifestyles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Personal Success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Lifelong Friendships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Goal-Setting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Pride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08062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C </a:t>
            </a:r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5410200" y="1676400"/>
            <a:ext cx="3733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Self-Image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Goal Achievement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Lifelong Learning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Confidence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Maturity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Leadership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Self-Esteem</a:t>
            </a:r>
          </a:p>
          <a:p>
            <a:pPr marL="342900" indent="-342900"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Adventure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What’s in FFA for You?!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752600"/>
            <a:ext cx="3886200" cy="49530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Become a Leader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Travel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Earn Money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Be Part of the Team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Have Fun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77188" y="62484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D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4648200" y="1752600"/>
            <a:ext cx="3962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Be a Winner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Serve Your Community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Make Positive Choices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Learn in the Real World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SzPct val="70000"/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Target Career Success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22238"/>
            <a:ext cx="77724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solidFill>
                  <a:srgbClr val="FF0000"/>
                </a:solidFill>
              </a:rPr>
              <a:t>Why do people pay dues or invest in an organization?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981200"/>
            <a:ext cx="7696200" cy="4572000"/>
          </a:xfrm>
          <a:noFill/>
          <a:ln/>
        </p:spPr>
        <p:txBody>
          <a:bodyPr lIns="92075" tIns="46038" rIns="92075" bIns="46038"/>
          <a:lstStyle/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To obtain benefit of being part of the group. 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Cooperatives provide member discounts. </a:t>
            </a:r>
          </a:p>
          <a:p>
            <a:pPr lvl="1">
              <a:buFont typeface="Wingdings" pitchFamily="2" charset="2"/>
              <a:buNone/>
            </a:pPr>
            <a:endParaRPr lang="en-US" sz="24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To participate in specific activities or events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County and state fairs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Conferences and conventions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Recreational activities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7985125" y="6477000"/>
            <a:ext cx="1000125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22238"/>
            <a:ext cx="77724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solidFill>
                  <a:srgbClr val="FF0000"/>
                </a:solidFill>
              </a:rPr>
              <a:t>Why do people pay dues or invest in an organization?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1981200"/>
            <a:ext cx="6629400" cy="4572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Provide opportunities to apply for scholarship and awards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To associate with people who have common interests and likes.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Gain a tangible or intangible return on their investment</a:t>
            </a: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7985125" y="6477000"/>
            <a:ext cx="1000125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0000"/>
                </a:solidFill>
              </a:rPr>
              <a:t>FFA Dues Structure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057400"/>
            <a:ext cx="7848600" cy="4495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National Dues 		$____________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State Dues 		$____________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Area Dues 		$____________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District Dues 		$____________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Chapter Dues 		$____________</a:t>
            </a:r>
            <a:endParaRPr lang="en-US" sz="2600" i="1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 i="1">
                <a:solidFill>
                  <a:schemeClr val="bg1"/>
                </a:solidFill>
              </a:rPr>
              <a:t>Total Dues 		</a:t>
            </a:r>
            <a:r>
              <a:rPr lang="en-US" sz="2600">
                <a:solidFill>
                  <a:schemeClr val="bg1"/>
                </a:solidFill>
              </a:rPr>
              <a:t>$____________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95885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49 TM 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2A7CC4-C963-4CD7-8834-95682DE56B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D5CEB2-BD1C-4300-8793-ADD41CD6168C}">
  <ds:schemaRefs>
    <ds:schemaRef ds:uri="http://purl.org/dc/dcmitype/"/>
    <ds:schemaRef ds:uri="http://schemas.microsoft.com/office/2006/metadata/properties"/>
    <ds:schemaRef ds:uri="7d75d6f9-8bd4-4602-97a0-53722360a9f2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1198E5B-A052-4E2C-AFDF-10F4F4D8C6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41</TotalTime>
  <Words>324</Words>
  <Application>Microsoft Office PowerPoint</Application>
  <PresentationFormat>On-screen Show (4:3)</PresentationFormat>
  <Paragraphs>117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Times New Roman</vt:lpstr>
      <vt:lpstr>Wingdings</vt:lpstr>
      <vt:lpstr>AHS template</vt:lpstr>
      <vt:lpstr>PowerPoint Presentation</vt:lpstr>
      <vt:lpstr>Agricultural Education Program</vt:lpstr>
      <vt:lpstr>FFA Membership Benefits --Tangible</vt:lpstr>
      <vt:lpstr>FFA Membership Benefits --Tangible</vt:lpstr>
      <vt:lpstr>FFA Memberships Benefits – Intangible</vt:lpstr>
      <vt:lpstr>What’s in FFA for You?!</vt:lpstr>
      <vt:lpstr>Why do people pay dues or invest in an organization?</vt:lpstr>
      <vt:lpstr>Why do people pay dues or invest in an organization?</vt:lpstr>
      <vt:lpstr>FFA Dues Structure</vt:lpstr>
      <vt:lpstr>FFA Membership Dues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6</cp:revision>
  <cp:lastPrinted>1601-01-01T00:00:00Z</cp:lastPrinted>
  <dcterms:created xsi:type="dcterms:W3CDTF">2004-01-23T05:09:52Z</dcterms:created>
  <dcterms:modified xsi:type="dcterms:W3CDTF">2018-07-09T17:46:54Z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