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8"/>
  </p:notesMasterIdLst>
  <p:handoutMasterIdLst>
    <p:handoutMasterId r:id="rId9"/>
  </p:handoutMasterIdLst>
  <p:sldIdLst>
    <p:sldId id="261" r:id="rId2"/>
    <p:sldId id="257" r:id="rId3"/>
    <p:sldId id="277" r:id="rId4"/>
    <p:sldId id="259" r:id="rId5"/>
    <p:sldId id="260" r:id="rId6"/>
    <p:sldId id="278" r:id="rId7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23A8DAF3-10BA-4D91-93AF-27581855F50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A3337597-96FF-4F3A-93F7-2B6FAD2FE47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523BBB-680D-4184-BD9C-DE6A6595C3D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590951-9965-431A-90E9-7D4DFCC6D228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0AFBAD-5F9A-4E02-9735-5EA6EA55B88F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177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958B15-C3B0-4C76-9968-D743D43A81D6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AFF7BD-6F1A-48D7-96B8-C87AE277BDDE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3F66BF-C989-48DA-8667-C3DACCF30B33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198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CED8E8D-5073-4BD3-AAE4-A0FD8845F983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0F1756-786F-42CB-A0DB-7E58B9C6CE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2722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94010F-F9EA-48F0-852F-9373F6517E4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3280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12B02EC-400D-4C66-9FCC-3C88652D0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6571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3B5C5-B50D-4E4D-9BB9-FFFAA9E911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165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65FD2B-1106-4458-A0B0-098DA8855E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380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301F0-6D14-4CBC-BB37-0A9099D4EBC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43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C29CC0-63CB-45A7-8E07-7DEB7159C4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7198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054E5-F3BE-46BA-A20B-CA2756D8E5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065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33773B-7991-448E-8A44-55A7BB56CA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364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86EF18-1E3B-453A-8FA0-D5E0AFCE5C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3066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0DD96A-48F0-4C6E-9594-6B0A38C78F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935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785C7E2C-CC89-4758-89CC-89C9290B6969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74676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7467600" y="5715000"/>
            <a:ext cx="6318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6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2133600" y="2514600"/>
            <a:ext cx="4800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Who am I in light of serving others?</a:t>
            </a:r>
          </a:p>
        </p:txBody>
      </p:sp>
      <p:sp>
        <p:nvSpPr>
          <p:cNvPr id="78854" name="WordArt 6"/>
          <p:cNvSpPr>
            <a:spLocks noChangeArrowheads="1" noChangeShapeType="1" noTextEdit="1"/>
          </p:cNvSpPr>
          <p:nvPr/>
        </p:nvSpPr>
        <p:spPr bwMode="auto">
          <a:xfrm>
            <a:off x="685800" y="304800"/>
            <a:ext cx="70104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Respecting Other's Belief System, </a:t>
            </a:r>
          </a:p>
          <a:p>
            <a:pPr algn="ctr"/>
            <a:r>
              <a:rPr lang="en-US" sz="36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Vision &amp; Mission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Respect for Others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chemeClr val="bg1"/>
                </a:solidFill>
              </a:rPr>
              <a:t>Respect</a:t>
            </a:r>
            <a:endParaRPr lang="en-US" altLang="en-US" sz="2600">
              <a:solidFill>
                <a:schemeClr val="bg1"/>
              </a:solidFill>
            </a:endParaRPr>
          </a:p>
          <a:p>
            <a:pPr lvl="1"/>
            <a:r>
              <a:rPr lang="en-US" altLang="en-US" sz="2200" i="1">
                <a:solidFill>
                  <a:schemeClr val="bg1"/>
                </a:solidFill>
              </a:rPr>
              <a:t>providing proper courtesy and acceptance of another person</a:t>
            </a:r>
          </a:p>
          <a:p>
            <a:pPr lvl="1"/>
            <a:endParaRPr lang="en-US" altLang="en-US" sz="2200" i="1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None/>
            </a:pPr>
            <a:endParaRPr lang="en-US" altLang="en-US" sz="2200" b="1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chemeClr val="bg1"/>
                </a:solidFill>
              </a:rPr>
              <a:t>Belief system</a:t>
            </a:r>
            <a:endParaRPr lang="en-US" altLang="en-US" sz="2600">
              <a:solidFill>
                <a:schemeClr val="bg1"/>
              </a:solidFill>
            </a:endParaRPr>
          </a:p>
          <a:p>
            <a:pPr lvl="1"/>
            <a:r>
              <a:rPr lang="en-US" altLang="en-US" sz="2200" i="1">
                <a:solidFill>
                  <a:schemeClr val="bg1"/>
                </a:solidFill>
              </a:rPr>
              <a:t>the beliefs and standards that help guide every decision that is made in our lives</a:t>
            </a:r>
            <a:endParaRPr lang="en-US" altLang="en-US" sz="2200" b="1" i="1">
              <a:solidFill>
                <a:schemeClr val="bg1"/>
              </a:solidFill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324600"/>
            <a:ext cx="1074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6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Respect for Others</a:t>
            </a:r>
          </a:p>
        </p:txBody>
      </p:sp>
      <p:sp>
        <p:nvSpPr>
          <p:cNvPr id="11673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7526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chemeClr val="bg1"/>
                </a:solidFill>
              </a:rPr>
              <a:t>Ethics</a:t>
            </a:r>
            <a:endParaRPr lang="en-US" altLang="en-US" sz="2600">
              <a:solidFill>
                <a:schemeClr val="bg1"/>
              </a:solidFill>
            </a:endParaRPr>
          </a:p>
          <a:p>
            <a:pPr lvl="1"/>
            <a:r>
              <a:rPr lang="en-US" altLang="en-US" sz="2200" i="1">
                <a:solidFill>
                  <a:schemeClr val="bg1"/>
                </a:solidFill>
              </a:rPr>
              <a:t>the principles behind behavior or conduct that is morally correct</a:t>
            </a:r>
            <a:endParaRPr lang="en-US" altLang="en-US" sz="2200" b="1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 b="1" i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chemeClr val="bg1"/>
                </a:solidFill>
              </a:rPr>
              <a:t>Modeling</a:t>
            </a:r>
          </a:p>
          <a:p>
            <a:pPr lvl="1"/>
            <a:r>
              <a:rPr lang="en-US" altLang="en-US" sz="2200" i="1">
                <a:solidFill>
                  <a:schemeClr val="bg1"/>
                </a:solidFill>
              </a:rPr>
              <a:t>displaying actions of respect to and for others to follow. Being a good example for others</a:t>
            </a:r>
            <a:r>
              <a:rPr lang="en-US" altLang="en-US" sz="2200" i="1"/>
              <a:t>.</a:t>
            </a:r>
          </a:p>
        </p:txBody>
      </p:sp>
      <p:sp>
        <p:nvSpPr>
          <p:cNvPr id="116740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74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1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6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6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9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Barriers to Respecting Others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752600"/>
            <a:ext cx="6705600" cy="4800600"/>
          </a:xfrm>
          <a:noFill/>
          <a:ln/>
        </p:spPr>
        <p:txBody>
          <a:bodyPr lIns="92075" tIns="46038" rIns="92075" bIns="46038"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200" b="1">
                <a:solidFill>
                  <a:schemeClr val="bg1"/>
                </a:solidFill>
              </a:rPr>
              <a:t>Belief systems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>
                <a:solidFill>
                  <a:schemeClr val="bg1"/>
                </a:solidFill>
              </a:rPr>
              <a:t>Differences</a:t>
            </a:r>
            <a:r>
              <a:rPr lang="en-US" altLang="en-US" sz="2000">
                <a:solidFill>
                  <a:schemeClr val="bg1"/>
                </a:solidFill>
              </a:rPr>
              <a:t> in religious beliefs.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>
                <a:solidFill>
                  <a:schemeClr val="bg1"/>
                </a:solidFill>
              </a:rPr>
              <a:t>Differences</a:t>
            </a:r>
            <a:r>
              <a:rPr lang="en-US" altLang="en-US" sz="2000">
                <a:solidFill>
                  <a:schemeClr val="bg1"/>
                </a:solidFill>
              </a:rPr>
              <a:t> in moral codes and personal standards.</a:t>
            </a:r>
          </a:p>
          <a:p>
            <a:pPr>
              <a:lnSpc>
                <a:spcPct val="8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 b="1">
                <a:solidFill>
                  <a:schemeClr val="bg1"/>
                </a:solidFill>
              </a:rPr>
              <a:t>Personal Vision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>
                <a:solidFill>
                  <a:schemeClr val="bg1"/>
                </a:solidFill>
              </a:rPr>
              <a:t>Lack</a:t>
            </a:r>
            <a:r>
              <a:rPr lang="en-US" altLang="en-US" sz="2000">
                <a:solidFill>
                  <a:schemeClr val="bg1"/>
                </a:solidFill>
              </a:rPr>
              <a:t> of visionary thinking and supporting the risk of others.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>
                <a:solidFill>
                  <a:schemeClr val="bg1"/>
                </a:solidFill>
              </a:rPr>
              <a:t>Lack</a:t>
            </a:r>
            <a:r>
              <a:rPr lang="en-US" altLang="en-US" sz="2000">
                <a:solidFill>
                  <a:schemeClr val="bg1"/>
                </a:solidFill>
              </a:rPr>
              <a:t> of knowledge of the ultimate dream of a person’s vision.	</a:t>
            </a:r>
          </a:p>
          <a:p>
            <a:pPr>
              <a:lnSpc>
                <a:spcPct val="80000"/>
              </a:lnSpc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200" b="1">
                <a:solidFill>
                  <a:schemeClr val="bg1"/>
                </a:solidFill>
              </a:rPr>
              <a:t>Personal Mission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>
                <a:solidFill>
                  <a:schemeClr val="bg1"/>
                </a:solidFill>
              </a:rPr>
              <a:t>Misunderstanding</a:t>
            </a:r>
            <a:r>
              <a:rPr lang="en-US" altLang="en-US" sz="2000">
                <a:solidFill>
                  <a:schemeClr val="bg1"/>
                </a:solidFill>
              </a:rPr>
              <a:t> other’s backgrounds, dreams and actions.</a:t>
            </a:r>
          </a:p>
          <a:p>
            <a:pPr lvl="1">
              <a:lnSpc>
                <a:spcPct val="80000"/>
              </a:lnSpc>
            </a:pPr>
            <a:r>
              <a:rPr lang="en-US" altLang="en-US" sz="2000" b="1">
                <a:solidFill>
                  <a:schemeClr val="bg1"/>
                </a:solidFill>
              </a:rPr>
              <a:t>Lack</a:t>
            </a:r>
            <a:r>
              <a:rPr lang="en-US" altLang="en-US" sz="2000">
                <a:solidFill>
                  <a:schemeClr val="bg1"/>
                </a:solidFill>
              </a:rPr>
              <a:t> of knowledge of the goals and personality differences of others.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74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2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6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Ways to Model Respect of Others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752600"/>
            <a:ext cx="75438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 b="1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 b="1">
                <a:solidFill>
                  <a:schemeClr val="bg1"/>
                </a:solidFill>
              </a:rPr>
              <a:t>Get to know</a:t>
            </a:r>
            <a:r>
              <a:rPr lang="en-US" altLang="en-US" sz="2200">
                <a:solidFill>
                  <a:schemeClr val="bg1"/>
                </a:solidFill>
              </a:rPr>
              <a:t> a person before passing judgment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 b="1">
                <a:solidFill>
                  <a:schemeClr val="bg1"/>
                </a:solidFill>
              </a:rPr>
              <a:t>Learn and understand</a:t>
            </a:r>
            <a:r>
              <a:rPr lang="en-US" altLang="en-US" sz="2200">
                <a:solidFill>
                  <a:schemeClr val="bg1"/>
                </a:solidFill>
              </a:rPr>
              <a:t> the acceptable differences of others.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324600"/>
            <a:ext cx="1082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6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Ways to Model Respect of Others</a:t>
            </a:r>
          </a:p>
        </p:txBody>
      </p:sp>
      <p:sp>
        <p:nvSpPr>
          <p:cNvPr id="1187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1752600"/>
            <a:ext cx="7543800" cy="48768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Understand that there must be </a:t>
            </a:r>
            <a:r>
              <a:rPr lang="en-US" altLang="en-US" sz="2200" b="1">
                <a:solidFill>
                  <a:schemeClr val="bg1"/>
                </a:solidFill>
              </a:rPr>
              <a:t>different dreams and desires</a:t>
            </a:r>
            <a:r>
              <a:rPr lang="en-US" altLang="en-US" sz="2200">
                <a:solidFill>
                  <a:schemeClr val="bg1"/>
                </a:solidFill>
              </a:rPr>
              <a:t> for each individual or we would all be doing the same thing—</a:t>
            </a:r>
            <a:r>
              <a:rPr lang="en-US" altLang="en-US" sz="2200" i="1">
                <a:solidFill>
                  <a:schemeClr val="bg1"/>
                </a:solidFill>
              </a:rPr>
              <a:t>we would be</a:t>
            </a:r>
            <a:r>
              <a:rPr lang="en-US" altLang="en-US" sz="2200">
                <a:solidFill>
                  <a:schemeClr val="bg1"/>
                </a:solidFill>
              </a:rPr>
              <a:t> v</a:t>
            </a:r>
            <a:r>
              <a:rPr lang="en-US" altLang="en-US" sz="2200" i="1">
                <a:solidFill>
                  <a:schemeClr val="bg1"/>
                </a:solidFill>
              </a:rPr>
              <a:t>ery boring and unproductive.</a:t>
            </a: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en-US" sz="2200">
                <a:solidFill>
                  <a:schemeClr val="bg1"/>
                </a:solidFill>
              </a:rPr>
              <a:t>Show </a:t>
            </a:r>
            <a:r>
              <a:rPr lang="en-US" altLang="en-US" sz="2200" b="1">
                <a:solidFill>
                  <a:schemeClr val="bg1"/>
                </a:solidFill>
              </a:rPr>
              <a:t>actions of respect</a:t>
            </a:r>
            <a:r>
              <a:rPr lang="en-US" altLang="en-US" sz="2200">
                <a:solidFill>
                  <a:schemeClr val="bg1"/>
                </a:solidFill>
              </a:rPr>
              <a:t> toward other’s cultural, religious, governmental, and numerous other differences.</a:t>
            </a:r>
          </a:p>
        </p:txBody>
      </p:sp>
      <p:sp>
        <p:nvSpPr>
          <p:cNvPr id="118788" name="Text Box 4"/>
          <p:cNvSpPr txBox="1">
            <a:spLocks noChangeArrowheads="1"/>
          </p:cNvSpPr>
          <p:nvPr/>
        </p:nvSpPr>
        <p:spPr bwMode="auto">
          <a:xfrm>
            <a:off x="7977188" y="6324600"/>
            <a:ext cx="10826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>
                <a:solidFill>
                  <a:schemeClr val="bg1"/>
                </a:solidFill>
              </a:rPr>
              <a:t>Objective 3</a:t>
            </a:r>
          </a:p>
          <a:p>
            <a:r>
              <a:rPr lang="en-US" altLang="en-US" sz="1000">
                <a:solidFill>
                  <a:schemeClr val="bg1"/>
                </a:solidFill>
              </a:rPr>
              <a:t>AHS 6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7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148</TotalTime>
  <Words>239</Words>
  <Application>Microsoft Office PowerPoint</Application>
  <PresentationFormat>On-screen Show (4:3)</PresentationFormat>
  <Paragraphs>55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Arial</vt:lpstr>
      <vt:lpstr>Wingdings</vt:lpstr>
      <vt:lpstr>AHS template</vt:lpstr>
      <vt:lpstr>PowerPoint Presentation</vt:lpstr>
      <vt:lpstr>Respect for Others</vt:lpstr>
      <vt:lpstr>Respect for Others</vt:lpstr>
      <vt:lpstr>Barriers to Respecting Others</vt:lpstr>
      <vt:lpstr>Ways to Model Respect of Others</vt:lpstr>
      <vt:lpstr>Ways to Model Respect of Others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12</cp:revision>
  <cp:lastPrinted>1601-01-01T00:00:00Z</cp:lastPrinted>
  <dcterms:created xsi:type="dcterms:W3CDTF">2003-12-23T16:29:58Z</dcterms:created>
  <dcterms:modified xsi:type="dcterms:W3CDTF">2018-07-09T12:54:02Z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