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6"/>
  </p:notesMasterIdLst>
  <p:handoutMasterIdLst>
    <p:handoutMasterId r:id="rId17"/>
  </p:handoutMasterIdLst>
  <p:sldIdLst>
    <p:sldId id="264" r:id="rId2"/>
    <p:sldId id="257" r:id="rId3"/>
    <p:sldId id="259" r:id="rId4"/>
    <p:sldId id="260" r:id="rId5"/>
    <p:sldId id="265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4216CA83-EBDB-45FF-AAC7-BD45588B1D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0BB57793-43C6-4E72-A499-B5CF5AA4E5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9C5CAA-D0C4-4EE2-B6E3-AC30C3774B4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29DCFA-E33C-4D1E-9349-C618006B4617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0803E5-D3FE-45C6-8350-CEB8CF4579A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C2F347-7D65-4427-B2A3-2F192A94C853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D1E72-4B97-4A62-8CA1-3164435779A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93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6D4579-64A7-4829-B186-E682BC90AE8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01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0C66C-A1FA-446F-8F3A-700B9640C78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F64AF0-BAC0-4D07-874E-10912DA98DA6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8DD95C-69ED-402A-B6D8-51A43FAD5E3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79E975-4287-4FEB-8940-627841D0FDA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D3B90E-4514-44AC-9A2C-D048718E3F79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A467BD-4347-4727-BA75-D833EB7CBE8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BEDCE0-2667-4B2B-AE97-A8A3069DFB02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CDD8BA-DD29-442C-A01D-5A7B46C48F84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8B68F57-21D9-4741-A03A-1DBE2F3E682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BEE74-7A1A-47AA-AA07-0718383032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27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81FA2-E17F-4BFB-A425-D6B1E5D676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287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852AFCB-1293-45EA-8782-159E2B9B91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11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0E22C-690F-4D32-A755-E098546E56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47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172F1-BC07-4366-AD60-6BC4B4A30A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85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764ED-EC17-4DA9-A14E-7D42B3DB08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182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42E4F-3EA5-4F11-8FD9-0563D58A4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16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6EB62-4C34-4544-892A-FB1F8CBB55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4248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DF499-B728-4968-AC98-3FDAD69788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356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C0154-CF3E-45A9-8259-065DF57E70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96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CA069-6B6E-4A17-B8CB-F278EF3BD1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972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10B5BF0-BD7D-4E9F-BD01-A05D5B53E595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ldpride.net/eyes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ldpride.net/ears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ldpride.net/ears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ldpride.net/hand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ldpride.net/hand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12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12" Type="http://schemas.openxmlformats.org/officeDocument/2006/relationships/image" Target="../media/image1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11" Type="http://schemas.openxmlformats.org/officeDocument/2006/relationships/image" Target="../media/image10.wmf"/><Relationship Id="rId5" Type="http://schemas.openxmlformats.org/officeDocument/2006/relationships/image" Target="../media/image4.wmf"/><Relationship Id="rId10" Type="http://schemas.openxmlformats.org/officeDocument/2006/relationships/image" Target="../media/image9.wmf"/><Relationship Id="rId4" Type="http://schemas.openxmlformats.org/officeDocument/2006/relationships/image" Target="../media/image3.wmf"/><Relationship Id="rId9" Type="http://schemas.openxmlformats.org/officeDocument/2006/relationships/image" Target="../media/image8.wmf"/><Relationship Id="rId1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http://www.ldpride.net/hand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http://www.ldpride.net/ears.JPG" TargetMode="External"/><Relationship Id="rId5" Type="http://schemas.openxmlformats.org/officeDocument/2006/relationships/image" Target="../media/image20.jpeg"/><Relationship Id="rId4" Type="http://schemas.openxmlformats.org/officeDocument/2006/relationships/image" Target="http://www.ldpride.net/eyes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ldpride.net/eyes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84998" name="WordArt 6"/>
          <p:cNvSpPr>
            <a:spLocks noChangeArrowheads="1" noChangeShapeType="1" noTextEdit="1"/>
          </p:cNvSpPr>
          <p:nvPr/>
        </p:nvSpPr>
        <p:spPr bwMode="auto">
          <a:xfrm>
            <a:off x="381000" y="228600"/>
            <a:ext cx="7086600" cy="171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Identifying Your Learning Style:</a:t>
            </a:r>
          </a:p>
          <a:p>
            <a:pPr algn="ctr"/>
            <a:r>
              <a:rPr lang="en-US" sz="32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What turns your gears?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Visual Learners</a:t>
            </a:r>
          </a:p>
        </p:txBody>
      </p:sp>
      <p:sp>
        <p:nvSpPr>
          <p:cNvPr id="921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19200"/>
            <a:ext cx="6781800" cy="5638800"/>
          </a:xfrm>
          <a:noFill/>
          <a:ln/>
        </p:spPr>
        <p:txBody>
          <a:bodyPr lIns="92075" tIns="46038" rIns="92075" bIns="46038"/>
          <a:lstStyle/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Write a story and illustrate it.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Use multi-media—e.g. computers, videos, and  filmstrips.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Study in a quiet place away from verbal disturbances.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Read illustrated books.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Visualize information as a picture to aid memorization.</a:t>
            </a:r>
            <a:r>
              <a:rPr lang="en-US" altLang="en-US" sz="2200"/>
              <a:t/>
            </a:r>
            <a:br>
              <a:rPr lang="en-US" altLang="en-US" sz="2200"/>
            </a:br>
            <a:r>
              <a:rPr lang="en-US" altLang="en-US" sz="2200"/>
              <a:t/>
            </a:r>
            <a:br>
              <a:rPr lang="en-US" altLang="en-US" sz="2200"/>
            </a:br>
            <a:endParaRPr lang="en-US" altLang="en-US" sz="2200"/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</a:t>
            </a: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92165" name="Picture 5" descr="Visual Learners eye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"/>
            <a:ext cx="2116138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921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Auditory Learners</a:t>
            </a:r>
          </a:p>
        </p:txBody>
      </p:sp>
      <p:sp>
        <p:nvSpPr>
          <p:cNvPr id="942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19200"/>
            <a:ext cx="6781800" cy="5638800"/>
          </a:xfrm>
          <a:noFill/>
          <a:ln/>
        </p:spPr>
        <p:txBody>
          <a:bodyPr lIns="92075" tIns="46038" rIns="92075" bIns="46038"/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 </a:t>
            </a: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Participate in class discussions/debates.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Make speeches and presentations.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Use a tape recorder during lectures instead of taking notes.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Read text aloud.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</a:t>
            </a: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94213" name="Picture 5" descr="Auditory Learners ear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524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Auditory Learners</a:t>
            </a:r>
          </a:p>
        </p:txBody>
      </p:sp>
      <p:sp>
        <p:nvSpPr>
          <p:cNvPr id="9625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19200"/>
            <a:ext cx="6781800" cy="5638800"/>
          </a:xfrm>
          <a:noFill/>
          <a:ln/>
        </p:spPr>
        <p:txBody>
          <a:bodyPr lIns="92075" tIns="46038" rIns="92075" bIns="46038"/>
          <a:lstStyle/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Create musical jingles to aid memorization.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Create mnemonics to aid memorization.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Discuss your ideas verbally.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Dictate to someone while he or she writes down your thoughts.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Use verbal analogies and story telling to demonstrate your point.</a:t>
            </a:r>
            <a:br>
              <a:rPr lang="en-US" altLang="en-US" sz="2200">
                <a:solidFill>
                  <a:schemeClr val="bg1"/>
                </a:solidFill>
              </a:rPr>
            </a:br>
            <a:r>
              <a:rPr lang="en-US" altLang="en-US" sz="2200"/>
              <a:t/>
            </a:r>
            <a:br>
              <a:rPr lang="en-US" altLang="en-US" sz="2200"/>
            </a:br>
            <a:endParaRPr lang="en-US" altLang="en-US" sz="2200"/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</a:t>
            </a: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96261" name="Picture 5" descr="Auditory Learners ear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1000"/>
            <a:ext cx="12954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Kinesthetic Learners</a:t>
            </a:r>
          </a:p>
        </p:txBody>
      </p:sp>
      <p:sp>
        <p:nvSpPr>
          <p:cNvPr id="983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" y="914400"/>
            <a:ext cx="6781800" cy="5943600"/>
          </a:xfrm>
          <a:noFill/>
          <a:ln/>
        </p:spPr>
        <p:txBody>
          <a:bodyPr lIns="92075" tIns="46038" rIns="92075" bIns="46038"/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Take frequent study breaks.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Move around to learn new things—e.g., read while on an exercise bike, mold a piece of clay</a:t>
            </a:r>
            <a:br>
              <a:rPr lang="en-US" altLang="en-US" sz="2200">
                <a:solidFill>
                  <a:schemeClr val="bg1"/>
                </a:solidFill>
              </a:rPr>
            </a:br>
            <a:r>
              <a:rPr lang="en-US" altLang="en-US" sz="2200">
                <a:solidFill>
                  <a:schemeClr val="bg1"/>
                </a:solidFill>
              </a:rPr>
              <a:t> to learn a new concept.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Work at a standing position.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Chew gum while studying.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</a:t>
            </a: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98309" name="Picture 5" descr="Tactile/Kinesthic - Hand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33400"/>
            <a:ext cx="1665288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1500" fill="hold">
                                          <p:stCondLst>
                                            <p:cond delay="350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Kinesthetic Learners</a:t>
            </a:r>
          </a:p>
        </p:txBody>
      </p:sp>
      <p:sp>
        <p:nvSpPr>
          <p:cNvPr id="1003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" y="762000"/>
            <a:ext cx="6781800" cy="5943600"/>
          </a:xfrm>
          <a:noFill/>
          <a:ln/>
        </p:spPr>
        <p:txBody>
          <a:bodyPr lIns="92075" tIns="46038" rIns="92075" bIns="46038"/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Use bright colors to highlight reading material.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Dress up your work space with posters.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If you wish, listen to music while you study.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Skim through reading material to get a rough idea what it is about before settling down to</a:t>
            </a:r>
            <a:br>
              <a:rPr lang="en-US" altLang="en-US" sz="2200">
                <a:solidFill>
                  <a:schemeClr val="bg1"/>
                </a:solidFill>
              </a:rPr>
            </a:br>
            <a:r>
              <a:rPr lang="en-US" altLang="en-US" sz="2200">
                <a:solidFill>
                  <a:schemeClr val="bg1"/>
                </a:solidFill>
              </a:rPr>
              <a:t>read it in detail. 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</a:t>
            </a: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100357" name="Picture 5" descr="Tactile/Kinesthic - Hand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"/>
            <a:ext cx="16652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47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1500" fill="hold">
                                          <p:stCondLst>
                                            <p:cond delay="350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Remember these words: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286000"/>
            <a:ext cx="7620000" cy="4267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Tree			Tire			Girl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Baseball		Fruit			Ring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Road			Potato		Computer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Cane			Cow			Telescope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848600" y="6400800"/>
            <a:ext cx="1211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7 TM A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These illustrations may help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24800" y="6350000"/>
            <a:ext cx="922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7 TM B </a:t>
            </a:r>
          </a:p>
        </p:txBody>
      </p:sp>
      <p:grpSp>
        <p:nvGrpSpPr>
          <p:cNvPr id="66582" name="Group 22"/>
          <p:cNvGrpSpPr>
            <a:grpSpLocks/>
          </p:cNvGrpSpPr>
          <p:nvPr/>
        </p:nvGrpSpPr>
        <p:grpSpPr bwMode="auto">
          <a:xfrm>
            <a:off x="1295400" y="762000"/>
            <a:ext cx="5989638" cy="5897563"/>
            <a:chOff x="816" y="384"/>
            <a:chExt cx="3773" cy="3715"/>
          </a:xfrm>
        </p:grpSpPr>
        <p:pic>
          <p:nvPicPr>
            <p:cNvPr id="66576" name="Picture 16" descr="j021535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1600000">
              <a:off x="816" y="3120"/>
              <a:ext cx="637" cy="971"/>
            </a:xfrm>
            <a:prstGeom prst="rect">
              <a:avLst/>
            </a:prstGeom>
            <a:solidFill>
              <a:srgbClr val="C0C0C0"/>
            </a:solidFill>
          </p:spPr>
        </p:pic>
        <p:grpSp>
          <p:nvGrpSpPr>
            <p:cNvPr id="66581" name="Group 21"/>
            <p:cNvGrpSpPr>
              <a:grpSpLocks/>
            </p:cNvGrpSpPr>
            <p:nvPr/>
          </p:nvGrpSpPr>
          <p:grpSpPr bwMode="auto">
            <a:xfrm>
              <a:off x="912" y="384"/>
              <a:ext cx="3677" cy="3715"/>
              <a:chOff x="912" y="384"/>
              <a:chExt cx="3677" cy="3715"/>
            </a:xfrm>
          </p:grpSpPr>
          <p:pic>
            <p:nvPicPr>
              <p:cNvPr id="66569" name="Picture 9" descr="j0215339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1008" y="432"/>
                <a:ext cx="515" cy="731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0" name="Picture 10" descr="j019903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912" y="1296"/>
                <a:ext cx="590" cy="650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1" name="Picture 11" descr="j019886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2400" y="1392"/>
                <a:ext cx="630" cy="630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2" name="Picture 12" descr="j0250600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3888" y="1344"/>
                <a:ext cx="510" cy="764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3" name="Picture 13" descr="j0198099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960" y="2112"/>
                <a:ext cx="489" cy="1028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4" name="Picture 14" descr="j0215376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2352" y="2352"/>
                <a:ext cx="871" cy="718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5" name="Picture 15" descr="j020558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3792" y="2400"/>
                <a:ext cx="704" cy="644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7" name="Picture 17" descr="j0149627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2304" y="3360"/>
                <a:ext cx="1038" cy="739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8" name="Picture 18" descr="j0211959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3792" y="3264"/>
                <a:ext cx="797" cy="817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79" name="Picture 19" descr="j0160636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3840" y="480"/>
                <a:ext cx="563" cy="690"/>
              </a:xfrm>
              <a:prstGeom prst="rect">
                <a:avLst/>
              </a:prstGeom>
              <a:solidFill>
                <a:srgbClr val="C0C0C0"/>
              </a:solidFill>
            </p:spPr>
          </p:pic>
          <p:pic>
            <p:nvPicPr>
              <p:cNvPr id="66580" name="Picture 20" descr="j0215344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21600000">
                <a:off x="2400" y="384"/>
                <a:ext cx="556" cy="776"/>
              </a:xfrm>
              <a:prstGeom prst="rect">
                <a:avLst/>
              </a:prstGeom>
              <a:solidFill>
                <a:srgbClr val="C0C0C0"/>
              </a:solidFill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What we learn and remember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295400"/>
            <a:ext cx="6096000" cy="5334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We learn: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</a:t>
            </a:r>
            <a:r>
              <a:rPr lang="en-US" altLang="en-US" sz="2600">
                <a:solidFill>
                  <a:srgbClr val="FF0000"/>
                </a:solidFill>
              </a:rPr>
              <a:t>1 %</a:t>
            </a:r>
            <a:r>
              <a:rPr lang="en-US" altLang="en-US" sz="2600">
                <a:solidFill>
                  <a:schemeClr val="bg1"/>
                </a:solidFill>
              </a:rPr>
              <a:t> through </a:t>
            </a:r>
            <a:r>
              <a:rPr lang="en-US" altLang="en-US" sz="2600" b="1">
                <a:solidFill>
                  <a:schemeClr val="bg1"/>
                </a:solidFill>
              </a:rPr>
              <a:t>taste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 b="1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</a:t>
            </a:r>
            <a:r>
              <a:rPr lang="en-US" altLang="en-US" sz="2600">
                <a:solidFill>
                  <a:srgbClr val="FF0000"/>
                </a:solidFill>
              </a:rPr>
              <a:t>1.5 %</a:t>
            </a:r>
            <a:r>
              <a:rPr lang="en-US" altLang="en-US" sz="2600">
                <a:solidFill>
                  <a:schemeClr val="bg1"/>
                </a:solidFill>
              </a:rPr>
              <a:t> through </a:t>
            </a:r>
            <a:r>
              <a:rPr lang="en-US" altLang="en-US" sz="2600" b="1">
                <a:solidFill>
                  <a:schemeClr val="bg1"/>
                </a:solidFill>
              </a:rPr>
              <a:t>touch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 b="1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</a:t>
            </a:r>
            <a:r>
              <a:rPr lang="en-US" altLang="en-US" sz="2600">
                <a:solidFill>
                  <a:srgbClr val="FF0000"/>
                </a:solidFill>
              </a:rPr>
              <a:t>3.5 %</a:t>
            </a:r>
            <a:r>
              <a:rPr lang="en-US" altLang="en-US" sz="2600">
                <a:solidFill>
                  <a:schemeClr val="bg1"/>
                </a:solidFill>
              </a:rPr>
              <a:t> through </a:t>
            </a:r>
            <a:r>
              <a:rPr lang="en-US" altLang="en-US" sz="2600" b="1">
                <a:solidFill>
                  <a:schemeClr val="bg1"/>
                </a:solidFill>
              </a:rPr>
              <a:t>smell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 b="1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</a:t>
            </a:r>
            <a:r>
              <a:rPr lang="en-US" altLang="en-US" sz="2600">
                <a:solidFill>
                  <a:srgbClr val="FF0000"/>
                </a:solidFill>
              </a:rPr>
              <a:t>11 %</a:t>
            </a:r>
            <a:r>
              <a:rPr lang="en-US" altLang="en-US" sz="2600">
                <a:solidFill>
                  <a:schemeClr val="bg1"/>
                </a:solidFill>
              </a:rPr>
              <a:t> through </a:t>
            </a:r>
            <a:r>
              <a:rPr lang="en-US" altLang="en-US" sz="2600" b="1">
                <a:solidFill>
                  <a:schemeClr val="bg1"/>
                </a:solidFill>
              </a:rPr>
              <a:t>hearing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 b="1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</a:t>
            </a:r>
            <a:r>
              <a:rPr lang="en-US" altLang="en-US" sz="2600">
                <a:solidFill>
                  <a:srgbClr val="FF0000"/>
                </a:solidFill>
              </a:rPr>
              <a:t>83 %</a:t>
            </a:r>
            <a:r>
              <a:rPr lang="en-US" altLang="en-US" sz="2600">
                <a:solidFill>
                  <a:schemeClr val="bg1"/>
                </a:solidFill>
              </a:rPr>
              <a:t> through </a:t>
            </a:r>
            <a:r>
              <a:rPr lang="en-US" altLang="en-US" sz="2600" b="1">
                <a:solidFill>
                  <a:schemeClr val="bg1"/>
                </a:solidFill>
              </a:rPr>
              <a:t>sight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82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7 TM C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67591" name="Picture 7" descr="MCj042582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57400"/>
            <a:ext cx="9144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2" name="Picture 8" descr="MCj0425796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0"/>
            <a:ext cx="1219200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3" name="Picture 9" descr="MCj0434387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962400"/>
            <a:ext cx="1066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4" name="Picture 10" descr="MCj0423832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876800"/>
            <a:ext cx="990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5" name="Picture 11" descr="MCj0424490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867400"/>
            <a:ext cx="762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What we learn and remember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1295400"/>
            <a:ext cx="7086600" cy="53340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We remember: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10 % of what we </a:t>
            </a:r>
            <a:r>
              <a:rPr lang="en-US" altLang="en-US" sz="2200" b="1">
                <a:solidFill>
                  <a:srgbClr val="FF0000"/>
                </a:solidFill>
              </a:rPr>
              <a:t>READ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20 % of what we </a:t>
            </a:r>
            <a:r>
              <a:rPr lang="en-US" altLang="en-US" sz="2200" b="1">
                <a:solidFill>
                  <a:srgbClr val="FF0000"/>
                </a:solidFill>
              </a:rPr>
              <a:t>HEAR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30 % of what we </a:t>
            </a:r>
            <a:r>
              <a:rPr lang="en-US" altLang="en-US" sz="2200" b="1">
                <a:solidFill>
                  <a:srgbClr val="FF0000"/>
                </a:solidFill>
              </a:rPr>
              <a:t>SEE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	50 % of what we </a:t>
            </a:r>
            <a:r>
              <a:rPr lang="en-US" altLang="en-US" sz="2200" b="1">
                <a:solidFill>
                  <a:srgbClr val="FF0000"/>
                </a:solidFill>
              </a:rPr>
              <a:t>SEE</a:t>
            </a:r>
            <a:r>
              <a:rPr lang="en-US" altLang="en-US" sz="2200" b="1">
                <a:solidFill>
                  <a:schemeClr val="bg1"/>
                </a:solidFill>
              </a:rPr>
              <a:t> and 				</a:t>
            </a:r>
            <a:r>
              <a:rPr lang="en-US" altLang="en-US" sz="2200" b="1">
                <a:solidFill>
                  <a:srgbClr val="FF0000"/>
                </a:solidFill>
              </a:rPr>
              <a:t>HEAR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		80 % of what we </a:t>
            </a:r>
            <a:r>
              <a:rPr lang="en-US" altLang="en-US" sz="2200" b="1">
                <a:solidFill>
                  <a:srgbClr val="FF0000"/>
                </a:solidFill>
              </a:rPr>
              <a:t>SAY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			90 % of what we 					</a:t>
            </a:r>
            <a:r>
              <a:rPr lang="en-US" altLang="en-US" sz="2200" b="1">
                <a:solidFill>
                  <a:srgbClr val="FF0000"/>
                </a:solidFill>
              </a:rPr>
              <a:t>SAY</a:t>
            </a:r>
            <a:r>
              <a:rPr lang="en-US" altLang="en-US" sz="2200" b="1">
                <a:solidFill>
                  <a:schemeClr val="bg1"/>
                </a:solidFill>
              </a:rPr>
              <a:t> and </a:t>
            </a:r>
            <a:r>
              <a:rPr lang="en-US" altLang="en-US" sz="2200" b="1">
                <a:solidFill>
                  <a:srgbClr val="FF0000"/>
                </a:solidFill>
              </a:rPr>
              <a:t>DO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061325" y="6324600"/>
            <a:ext cx="1082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7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Remember these words: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2286000"/>
            <a:ext cx="7239000" cy="4267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Pencil		Salad		Coat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Plant		Truck		Blackboard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Cup		Goat		Soda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Purse		Box		Window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848600" y="6400800"/>
            <a:ext cx="1082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7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How did you do?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19200"/>
            <a:ext cx="6781800" cy="5410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How did your performance this time differ from the first time you tried to remember the words?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Which techniques did you find most effective?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What has this activity taught you about how people learn?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What has it taught you about different learning techniques?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How can you use different learning techniques in your work so that people with a variety of learning styles will benefit?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0363" y="6248400"/>
            <a:ext cx="107473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>
                <a:solidFill>
                  <a:schemeClr val="bg1"/>
                </a:solidFill>
              </a:rPr>
              <a:t>  </a:t>
            </a:r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AHS 7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Three Types of Learners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828800"/>
            <a:ext cx="67818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20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Visual Learners</a:t>
            </a:r>
            <a:endParaRPr lang="en-US" altLang="en-US" sz="2600" b="1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learn through </a:t>
            </a:r>
            <a:r>
              <a:rPr lang="en-US" altLang="en-US" sz="2200" b="1">
                <a:solidFill>
                  <a:schemeClr val="bg1"/>
                </a:solidFill>
              </a:rPr>
              <a:t>seeing</a:t>
            </a:r>
            <a:r>
              <a:rPr lang="en-US" altLang="en-US" sz="2200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20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Auditory Learners</a:t>
            </a:r>
            <a:r>
              <a:rPr lang="en-US" altLang="en-US" sz="2600" b="1">
                <a:solidFill>
                  <a:schemeClr val="bg1"/>
                </a:solidFill>
              </a:rPr>
              <a:t>:</a:t>
            </a:r>
            <a:endParaRPr lang="en-US" altLang="en-US" sz="26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learn through </a:t>
            </a:r>
            <a:r>
              <a:rPr lang="en-US" altLang="en-US" sz="2200" b="1">
                <a:solidFill>
                  <a:schemeClr val="bg1"/>
                </a:solidFill>
              </a:rPr>
              <a:t>listening</a:t>
            </a: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20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Kinesthetic Learners</a:t>
            </a:r>
            <a:endParaRPr lang="en-US" altLang="en-US" sz="2600" b="1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learn through </a:t>
            </a:r>
            <a:r>
              <a:rPr lang="en-US" altLang="en-US" sz="2200" b="1">
                <a:solidFill>
                  <a:schemeClr val="bg1"/>
                </a:solidFill>
              </a:rPr>
              <a:t>moving, doing, and touching</a:t>
            </a:r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AHS 7 TM F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5781" name="Picture 5" descr="Visual Learners eye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81200"/>
            <a:ext cx="2116137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2" name="Picture 6" descr="Auditory Learners ears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3" y="3449638"/>
            <a:ext cx="1016000" cy="89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3" name="Picture 7" descr="Tactile/Kinesthic - Hand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63" y="4719638"/>
            <a:ext cx="1360487" cy="114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563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Visual Learners</a:t>
            </a:r>
          </a:p>
        </p:txBody>
      </p:sp>
      <p:sp>
        <p:nvSpPr>
          <p:cNvPr id="9011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219200"/>
            <a:ext cx="6781800" cy="5638800"/>
          </a:xfrm>
          <a:noFill/>
          <a:ln/>
        </p:spPr>
        <p:txBody>
          <a:bodyPr lIns="92075" tIns="46038" rIns="92075" bIns="46038"/>
          <a:lstStyle/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Use visual materials such as pictures, charts, maps, graphs, etc.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Have a clear view of your teachers when they are speaking so you can see their body language and facial expression.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Use color to highlight important points in text.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 Take notes or ask your teacher to provide handouts.</a:t>
            </a:r>
            <a:br>
              <a:rPr lang="en-US" altLang="en-US" sz="2200">
                <a:solidFill>
                  <a:schemeClr val="bg1"/>
                </a:solidFill>
              </a:rPr>
            </a:b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Illustrate your ideas as a picture or brainstorming bubble before writing them down.</a:t>
            </a:r>
            <a:br>
              <a:rPr lang="en-US" altLang="en-US" sz="2200">
                <a:solidFill>
                  <a:schemeClr val="bg1"/>
                </a:solidFill>
              </a:rPr>
            </a:br>
            <a:r>
              <a:rPr lang="en-US" altLang="en-US" sz="2200">
                <a:solidFill>
                  <a:schemeClr val="bg1"/>
                </a:solidFill>
              </a:rPr>
              <a:t>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endParaRPr lang="en-US" altLang="en-US" sz="2200"/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983538" y="6400800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pPr algn="ctr"/>
            <a:r>
              <a:rPr lang="en-US" altLang="en-US" sz="1000">
                <a:solidFill>
                  <a:schemeClr val="bg1"/>
                </a:solidFill>
              </a:rPr>
              <a:t> </a:t>
            </a:r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90120" name="Picture 8" descr="Visual Learners eye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"/>
            <a:ext cx="2116138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90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89</TotalTime>
  <Words>326</Words>
  <Application>Microsoft Office PowerPoint</Application>
  <PresentationFormat>On-screen Show (4:3)</PresentationFormat>
  <Paragraphs>143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Times New Roman</vt:lpstr>
      <vt:lpstr>Arial</vt:lpstr>
      <vt:lpstr>Wingdings</vt:lpstr>
      <vt:lpstr>AHS template</vt:lpstr>
      <vt:lpstr>PowerPoint Presentation</vt:lpstr>
      <vt:lpstr>Remember these words:</vt:lpstr>
      <vt:lpstr>These illustrations may help</vt:lpstr>
      <vt:lpstr>What we learn and remember</vt:lpstr>
      <vt:lpstr>What we learn and remember</vt:lpstr>
      <vt:lpstr>Remember these words:</vt:lpstr>
      <vt:lpstr>How did you do?</vt:lpstr>
      <vt:lpstr>Three Types of Learners</vt:lpstr>
      <vt:lpstr>Visual Learners</vt:lpstr>
      <vt:lpstr>Visual Learners</vt:lpstr>
      <vt:lpstr>Auditory Learners</vt:lpstr>
      <vt:lpstr>Auditory Learners</vt:lpstr>
      <vt:lpstr>Kinesthetic Learners</vt:lpstr>
      <vt:lpstr>Kinesthetic Learners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2003-12-23T16:38:42Z</dcterms:created>
  <dcterms:modified xsi:type="dcterms:W3CDTF">2018-07-09T12:54:43Z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