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7"/>
  </p:notesMasterIdLst>
  <p:handoutMasterIdLst>
    <p:handoutMasterId r:id="rId18"/>
  </p:handoutMasterIdLst>
  <p:sldIdLst>
    <p:sldId id="262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59" r:id="rId14"/>
    <p:sldId id="260" r:id="rId15"/>
    <p:sldId id="261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B0096"/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8CC08181-804B-4C2D-829A-19B765A3FE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C6731E96-F4EF-43B9-8CF3-E2811708B1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798F13-1311-451C-9D90-43F83A47B00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3E4EAC-7786-4A77-9F64-57EEAD98E3C5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93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9D1DF5-3279-4C1B-A131-FF7651F1F60C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01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EDE3B4-3BC7-47F4-9EC6-78BAA47191FB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034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7782DB-35B2-453A-8698-289D992B6F64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9DF464-2674-494B-8E57-731C0F5B5478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DFD753-AF38-4728-9D70-CA8D5EB281E8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04DF2D-C414-450B-912B-2D6688D003E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D3ACD6-D4DD-4965-AD5D-7CF483F8D446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8A3688-FECE-4286-9390-70D1ECB5358D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AC357-9484-4E2D-BFD3-B6D2BDF413BC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61A62E-C865-4014-ADC3-E990D4D339FF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010365-B373-4970-937E-43706FABFE9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64A37B-BFAD-42DF-A24B-79C7A9776F8D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0F00F5-AAE2-455F-90A8-E24F0B634244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F44A6AB-D85B-45D4-A9F8-C7AF7FD6D3D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9C6EF-D5B7-468A-A4EE-20888B52B6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939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F5B44-B934-42BC-B6EA-BE254AB550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162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E517123-3820-4FF7-8C75-F3DF55C542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348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013F54-C227-4745-9305-5E39A00AFC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3667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B892F-EB27-4D1B-A561-CAF387D900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236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0C8E00-FA3A-4F56-9480-035859133E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52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92083-EB29-4B9A-8808-4A8DC8A2B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16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DFCEB6-B731-495C-9E92-8F4A37F974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6067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6BF46-FB3E-46ED-9137-1ABE8CA874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913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B4227-4A8F-4EC9-A668-BD1A617C5B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46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B4DF4-1138-45C4-B2A2-40C523992B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420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FD30FCD-B759-4C8E-B10D-34827101E405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8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81926" name="WordArt 6"/>
          <p:cNvSpPr>
            <a:spLocks noChangeArrowheads="1" noChangeShapeType="1" noTextEdit="1"/>
          </p:cNvSpPr>
          <p:nvPr/>
        </p:nvSpPr>
        <p:spPr bwMode="auto">
          <a:xfrm>
            <a:off x="381000" y="228600"/>
            <a:ext cx="7315200" cy="171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Skill Development: </a:t>
            </a:r>
          </a:p>
          <a:p>
            <a:pPr algn="ctr"/>
            <a:r>
              <a:rPr lang="en-US" sz="32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Employability Skills for the 21st Century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8001000" cy="4873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 3 Skill Sets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305800" cy="5791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100">
                <a:solidFill>
                  <a:schemeClr val="bg1"/>
                </a:solidFill>
                <a:latin typeface="Times New Roman" panose="02020603050405020304" pitchFamily="18" charset="0"/>
              </a:rPr>
              <a:t>Basic Skills: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Reads, writes, performs arithmetic and mathematical operations, listens, and speaks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Reading-locates, understands, and interprets written information in prose and in documents such as manuals,   graphs, and schedules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Writing-communicates thoughts, ideas, information, and messages in writing, and creates documents such   as letters, directions, manuals, reports, graphs, and flow charts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Arithmetic or mathematics-performs basic computations and approaches practical problems by choosing   appropriately from a variety of mathematical techniques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Listening-receives, attends to, interprets, and responds to verbal messages and other cues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Speaking-organizes ideas and communicates orally 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8001000" cy="4873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 3 Skill Sets 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305800" cy="5791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100">
                <a:solidFill>
                  <a:schemeClr val="bg1"/>
                </a:solidFill>
                <a:latin typeface="Times New Roman" panose="02020603050405020304" pitchFamily="18" charset="0"/>
              </a:rPr>
              <a:t>Thinking Skills: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Thinks creatively, makes decisions, solves problems, visualizes, knows how to learn, and reasons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Creative thinking-generates new ideas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Decision making-specifies goals and constraints, generates alternatives, considers risks, and evaluates and   chooses best alternatives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Problem solving-recognizes problems and devises and implements plan of action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Visualizing-organizes and processes symbols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Knowing how to learn-uses efficient learning techniques to acquire and apply new knowledge and skills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Reasoning-discovers a rule or principle underlying the relationship between two or more objects and applies   it when solving a problem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8001000" cy="4873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 3 Skill Sets 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305800" cy="5791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Personal Qualities: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Responsibility, self-esteem, sociability, self-management, integrity, and honesty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Responsibility-exerts a high level of effort and perseveres toward goal attainment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Self-esteem-believes in own self-worth and maintains a positive view of self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Sociability-demonstrates understanding, friendliness, adaptability, empathy, and politeness in group settings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Self-management-assesses self accurately, sets personal goals, monitors progress, and exhibits self-control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Integrity or honesty-chooses ethical courses of action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Do You Know?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747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8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6580" name="Text Box 20"/>
          <p:cNvSpPr txBox="1">
            <a:spLocks noChangeArrowheads="1"/>
          </p:cNvSpPr>
          <p:nvPr/>
        </p:nvSpPr>
        <p:spPr bwMode="auto">
          <a:xfrm>
            <a:off x="685800" y="1905000"/>
            <a:ext cx="3276600" cy="3124200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000099">
                <a:alpha val="50000"/>
              </a:srgbClr>
            </a:outerShdw>
          </a:effectLst>
        </p:spPr>
        <p:txBody>
          <a:bodyPr anchor="ctr" anchorCtr="1"/>
          <a:lstStyle>
            <a:lvl1pPr marL="457200" indent="-3349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en-US" altLang="en-US" sz="1800">
                <a:latin typeface="Arial" panose="020B0604020202020204" pitchFamily="34" charset="0"/>
              </a:rPr>
              <a:t>What skills you need?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en-US" altLang="en-US" sz="1800">
                <a:latin typeface="Arial" panose="020B0604020202020204" pitchFamily="34" charset="0"/>
              </a:rPr>
              <a:t>What skills you have?</a:t>
            </a:r>
          </a:p>
          <a:p>
            <a:pPr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kumimoji="0" lang="en-US" altLang="en-US" sz="1800">
                <a:latin typeface="Arial" panose="020B0604020202020204" pitchFamily="34" charset="0"/>
              </a:rPr>
              <a:t>What your gaps are?</a:t>
            </a:r>
          </a:p>
          <a:p>
            <a:pPr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kumimoji="0" lang="en-US" altLang="en-US" sz="1800">
                <a:latin typeface="Arial" panose="020B0604020202020204" pitchFamily="34" charset="0"/>
              </a:rPr>
              <a:t>How to optimize your skills acquisition strategies?</a:t>
            </a:r>
          </a:p>
          <a:p>
            <a:pPr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kumimoji="0" lang="en-US" altLang="en-US" sz="1800">
                <a:latin typeface="Arial" panose="020B0604020202020204" pitchFamily="34" charset="0"/>
              </a:rPr>
              <a:t>How to respond well to change?</a:t>
            </a:r>
            <a:endParaRPr kumimoji="0" lang="en-US" altLang="en-US" sz="2800">
              <a:latin typeface="Arial" panose="020B0604020202020204" pitchFamily="34" charset="0"/>
            </a:endParaRPr>
          </a:p>
        </p:txBody>
      </p:sp>
      <p:sp>
        <p:nvSpPr>
          <p:cNvPr id="66581" name="Text Box 21"/>
          <p:cNvSpPr txBox="1">
            <a:spLocks noChangeArrowheads="1"/>
          </p:cNvSpPr>
          <p:nvPr/>
        </p:nvSpPr>
        <p:spPr bwMode="auto">
          <a:xfrm>
            <a:off x="4495800" y="2971800"/>
            <a:ext cx="1638300" cy="1276350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000099">
                <a:alpha val="50000"/>
              </a:srgbClr>
            </a:outerShdw>
          </a:effectLst>
        </p:spPr>
        <p:txBody>
          <a:bodyPr anchor="ctr" anchorCtr="1"/>
          <a:lstStyle/>
          <a:p>
            <a:pPr>
              <a:spcBef>
                <a:spcPct val="50000"/>
              </a:spcBef>
            </a:pPr>
            <a:r>
              <a:rPr lang="en-US" altLang="en-US"/>
              <a:t>Right Skills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Right Place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Right Time</a:t>
            </a:r>
          </a:p>
        </p:txBody>
      </p:sp>
      <p:sp>
        <p:nvSpPr>
          <p:cNvPr id="66582" name="Text Box 22"/>
          <p:cNvSpPr txBox="1">
            <a:spLocks noChangeArrowheads="1"/>
          </p:cNvSpPr>
          <p:nvPr/>
        </p:nvSpPr>
        <p:spPr bwMode="auto">
          <a:xfrm>
            <a:off x="6629400" y="3048000"/>
            <a:ext cx="1981200" cy="990600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000099">
                <a:alpha val="50000"/>
              </a:srgbClr>
            </a:outerShdw>
          </a:effectLst>
        </p:spPr>
        <p:txBody>
          <a:bodyPr anchor="ctr" anchorCtr="1"/>
          <a:lstStyle/>
          <a:p>
            <a:pPr algn="ctr"/>
            <a:r>
              <a:rPr lang="en-US" altLang="en-US"/>
              <a:t>Market Place Value</a:t>
            </a:r>
          </a:p>
        </p:txBody>
      </p:sp>
      <p:sp>
        <p:nvSpPr>
          <p:cNvPr id="66578" name="AutoShape 18"/>
          <p:cNvSpPr>
            <a:spLocks noChangeArrowheads="1"/>
          </p:cNvSpPr>
          <p:nvPr/>
        </p:nvSpPr>
        <p:spPr bwMode="auto">
          <a:xfrm>
            <a:off x="6019800" y="3314700"/>
            <a:ext cx="762000" cy="647700"/>
          </a:xfrm>
          <a:prstGeom prst="rightArrow">
            <a:avLst>
              <a:gd name="adj1" fmla="val 50000"/>
              <a:gd name="adj2" fmla="val 29412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6579" name="AutoShape 19"/>
          <p:cNvSpPr>
            <a:spLocks noChangeArrowheads="1"/>
          </p:cNvSpPr>
          <p:nvPr/>
        </p:nvSpPr>
        <p:spPr bwMode="auto">
          <a:xfrm>
            <a:off x="3810000" y="3352800"/>
            <a:ext cx="762000" cy="647700"/>
          </a:xfrm>
          <a:prstGeom prst="rightArrow">
            <a:avLst>
              <a:gd name="adj1" fmla="val 50000"/>
              <a:gd name="adj2" fmla="val 29412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0" grpId="0" animBg="1"/>
      <p:bldP spid="66581" grpId="0" animBg="1"/>
      <p:bldP spid="6658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3500"/>
              <a:t/>
            </a:r>
            <a:br>
              <a:rPr lang="en-US" altLang="en-US" sz="3500"/>
            </a:br>
            <a:r>
              <a:rPr lang="en-US" altLang="en-US" sz="4700">
                <a:solidFill>
                  <a:srgbClr val="FF0000"/>
                </a:solidFill>
              </a:rPr>
              <a:t>Gaps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8061325" y="6197600"/>
            <a:ext cx="930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8 TM C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7594" name="Text Box 10"/>
          <p:cNvSpPr txBox="1">
            <a:spLocks noChangeArrowheads="1"/>
          </p:cNvSpPr>
          <p:nvPr/>
        </p:nvSpPr>
        <p:spPr bwMode="auto">
          <a:xfrm>
            <a:off x="609600" y="2209800"/>
            <a:ext cx="3792538" cy="3016250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chemeClr val="tx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altLang="en-US" sz="2000" b="1">
                <a:solidFill>
                  <a:srgbClr val="FF0000"/>
                </a:solidFill>
              </a:rPr>
              <a:t>Identify Gaps</a:t>
            </a:r>
            <a:endParaRPr lang="en-US" altLang="en-US" sz="3200" b="1">
              <a:solidFill>
                <a:srgbClr val="FF0000"/>
              </a:solidFill>
            </a:endParaRPr>
          </a:p>
        </p:txBody>
      </p:sp>
      <p:sp>
        <p:nvSpPr>
          <p:cNvPr id="67595" name="AutoShape 11"/>
          <p:cNvSpPr>
            <a:spLocks noChangeArrowheads="1"/>
          </p:cNvSpPr>
          <p:nvPr/>
        </p:nvSpPr>
        <p:spPr bwMode="auto">
          <a:xfrm>
            <a:off x="795338" y="2922588"/>
            <a:ext cx="1633537" cy="184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tx2">
                <a:alpha val="50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7597" name="Text Box 13"/>
          <p:cNvSpPr txBox="1">
            <a:spLocks noChangeArrowheads="1"/>
          </p:cNvSpPr>
          <p:nvPr/>
        </p:nvSpPr>
        <p:spPr bwMode="auto">
          <a:xfrm>
            <a:off x="917575" y="3562350"/>
            <a:ext cx="1265238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>
                <a:solidFill>
                  <a:srgbClr val="000000"/>
                </a:solidFill>
              </a:rPr>
              <a:t>Planning</a:t>
            </a:r>
            <a:endParaRPr lang="en-US" altLang="en-US" sz="2800" b="1">
              <a:solidFill>
                <a:srgbClr val="000000"/>
              </a:solidFill>
            </a:endParaRPr>
          </a:p>
        </p:txBody>
      </p:sp>
      <p:grpSp>
        <p:nvGrpSpPr>
          <p:cNvPr id="67605" name="Group 21"/>
          <p:cNvGrpSpPr>
            <a:grpSpLocks/>
          </p:cNvGrpSpPr>
          <p:nvPr/>
        </p:nvGrpSpPr>
        <p:grpSpPr bwMode="auto">
          <a:xfrm>
            <a:off x="2552700" y="2922588"/>
            <a:ext cx="1633538" cy="1846262"/>
            <a:chOff x="1608" y="1841"/>
            <a:chExt cx="1029" cy="1163"/>
          </a:xfrm>
        </p:grpSpPr>
        <p:sp>
          <p:nvSpPr>
            <p:cNvPr id="67596" name="AutoShape 12"/>
            <p:cNvSpPr>
              <a:spLocks noChangeArrowheads="1"/>
            </p:cNvSpPr>
            <p:nvPr/>
          </p:nvSpPr>
          <p:spPr bwMode="auto">
            <a:xfrm>
              <a:off x="1608" y="1841"/>
              <a:ext cx="1029" cy="116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tx2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8" name="Text Box 14"/>
            <p:cNvSpPr txBox="1">
              <a:spLocks noChangeArrowheads="1"/>
            </p:cNvSpPr>
            <p:nvPr/>
          </p:nvSpPr>
          <p:spPr bwMode="auto">
            <a:xfrm>
              <a:off x="1627" y="2244"/>
              <a:ext cx="981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en-US" altLang="en-US" b="1">
                  <a:solidFill>
                    <a:srgbClr val="000000"/>
                  </a:solidFill>
                </a:rPr>
                <a:t>Assessment</a:t>
              </a:r>
              <a:endParaRPr lang="en-US" altLang="en-US" sz="2800" b="1">
                <a:solidFill>
                  <a:srgbClr val="000000"/>
                </a:solidFill>
              </a:endParaRPr>
            </a:p>
          </p:txBody>
        </p:sp>
      </p:grpSp>
      <p:sp>
        <p:nvSpPr>
          <p:cNvPr id="67600" name="Text Box 16"/>
          <p:cNvSpPr txBox="1">
            <a:spLocks noChangeArrowheads="1"/>
          </p:cNvSpPr>
          <p:nvPr/>
        </p:nvSpPr>
        <p:spPr bwMode="auto">
          <a:xfrm>
            <a:off x="4633913" y="2217738"/>
            <a:ext cx="3794125" cy="3016250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4B0096">
                <a:alpha val="50000"/>
              </a:srgbClr>
            </a:outerShdw>
          </a:effectLst>
        </p:spPr>
        <p:txBody>
          <a:bodyPr/>
          <a:lstStyle/>
          <a:p>
            <a:pPr algn="ctr"/>
            <a:r>
              <a:rPr lang="en-US" altLang="en-US" sz="2000" b="1">
                <a:solidFill>
                  <a:srgbClr val="FF0000"/>
                </a:solidFill>
              </a:rPr>
              <a:t>Close Gaps</a:t>
            </a:r>
            <a:endParaRPr lang="en-US" altLang="en-US" sz="3200" b="1">
              <a:solidFill>
                <a:srgbClr val="FF0000"/>
              </a:solidFill>
            </a:endParaRPr>
          </a:p>
        </p:txBody>
      </p:sp>
      <p:sp>
        <p:nvSpPr>
          <p:cNvPr id="67601" name="AutoShape 17"/>
          <p:cNvSpPr>
            <a:spLocks noChangeArrowheads="1"/>
          </p:cNvSpPr>
          <p:nvPr/>
        </p:nvSpPr>
        <p:spPr bwMode="auto">
          <a:xfrm>
            <a:off x="4849813" y="2922588"/>
            <a:ext cx="1635125" cy="184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4B0096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7602" name="AutoShape 18"/>
          <p:cNvSpPr>
            <a:spLocks noChangeArrowheads="1"/>
          </p:cNvSpPr>
          <p:nvPr/>
        </p:nvSpPr>
        <p:spPr bwMode="auto">
          <a:xfrm>
            <a:off x="6607175" y="2922588"/>
            <a:ext cx="1635125" cy="184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4B0096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7603" name="Text Box 19"/>
          <p:cNvSpPr txBox="1">
            <a:spLocks noChangeArrowheads="1"/>
          </p:cNvSpPr>
          <p:nvPr/>
        </p:nvSpPr>
        <p:spPr bwMode="auto">
          <a:xfrm>
            <a:off x="4833938" y="3562350"/>
            <a:ext cx="1758950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4B009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>
                <a:solidFill>
                  <a:srgbClr val="000000"/>
                </a:solidFill>
              </a:rPr>
              <a:t>Development</a:t>
            </a:r>
            <a:endParaRPr lang="en-US" altLang="en-US" sz="2800" b="1">
              <a:solidFill>
                <a:srgbClr val="000000"/>
              </a:solidFill>
            </a:endParaRPr>
          </a:p>
        </p:txBody>
      </p:sp>
      <p:sp>
        <p:nvSpPr>
          <p:cNvPr id="67604" name="Text Box 20"/>
          <p:cNvSpPr txBox="1">
            <a:spLocks noChangeArrowheads="1"/>
          </p:cNvSpPr>
          <p:nvPr/>
        </p:nvSpPr>
        <p:spPr bwMode="auto">
          <a:xfrm>
            <a:off x="6731000" y="3562350"/>
            <a:ext cx="1727200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4B009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>
                <a:solidFill>
                  <a:srgbClr val="000000"/>
                </a:solidFill>
              </a:rPr>
              <a:t>Deployment</a:t>
            </a:r>
            <a:endParaRPr lang="en-US" altLang="en-US" sz="2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4" grpId="0" animBg="1"/>
      <p:bldP spid="67597" grpId="0"/>
      <p:bldP spid="67600" grpId="0" animBg="1"/>
      <p:bldP spid="67603" grpId="0"/>
      <p:bldP spid="6760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/>
              <a:t/>
            </a:r>
            <a:br>
              <a:rPr lang="en-US" altLang="en-US"/>
            </a:br>
            <a:r>
              <a:rPr lang="en-US" altLang="en-US">
                <a:solidFill>
                  <a:srgbClr val="FF0000"/>
                </a:solidFill>
              </a:rPr>
              <a:t>Identifying and Closing Gaps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7977188" y="6400800"/>
            <a:ext cx="10826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8 TM D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1066800" y="1784350"/>
            <a:ext cx="6772275" cy="4540250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r>
              <a:rPr lang="en-US" altLang="en-US" sz="2400">
                <a:solidFill>
                  <a:schemeClr val="tx2"/>
                </a:solidFill>
              </a:rPr>
              <a:t>       </a:t>
            </a:r>
            <a:r>
              <a:rPr lang="en-US" altLang="en-US" sz="2400"/>
              <a:t>Identify Gaps		     Close Gaps</a:t>
            </a:r>
            <a:endParaRPr lang="en-US" altLang="en-US" sz="3600"/>
          </a:p>
        </p:txBody>
      </p:sp>
      <p:sp>
        <p:nvSpPr>
          <p:cNvPr id="74768" name="Text Box 16"/>
          <p:cNvSpPr txBox="1">
            <a:spLocks noChangeArrowheads="1"/>
          </p:cNvSpPr>
          <p:nvPr/>
        </p:nvSpPr>
        <p:spPr bwMode="auto">
          <a:xfrm>
            <a:off x="1362075" y="2590800"/>
            <a:ext cx="2546350" cy="935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altLang="en-US" sz="2000"/>
              <a:t>Definition of Employability Skills</a:t>
            </a:r>
            <a:endParaRPr lang="en-US" altLang="en-US" sz="3200"/>
          </a:p>
        </p:txBody>
      </p:sp>
      <p:sp>
        <p:nvSpPr>
          <p:cNvPr id="74769" name="Text Box 17"/>
          <p:cNvSpPr txBox="1">
            <a:spLocks noChangeArrowheads="1"/>
          </p:cNvSpPr>
          <p:nvPr/>
        </p:nvSpPr>
        <p:spPr bwMode="auto">
          <a:xfrm>
            <a:off x="1362075" y="3810000"/>
            <a:ext cx="2546350" cy="935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altLang="en-US" sz="2000"/>
              <a:t>Employability Skills Assessment</a:t>
            </a:r>
            <a:endParaRPr lang="en-US" altLang="en-US" sz="3200"/>
          </a:p>
        </p:txBody>
      </p:sp>
      <p:sp>
        <p:nvSpPr>
          <p:cNvPr id="74770" name="Text Box 18"/>
          <p:cNvSpPr txBox="1">
            <a:spLocks noChangeArrowheads="1"/>
          </p:cNvSpPr>
          <p:nvPr/>
        </p:nvSpPr>
        <p:spPr bwMode="auto">
          <a:xfrm>
            <a:off x="1362075" y="4972050"/>
            <a:ext cx="2546350" cy="954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altLang="en-US" sz="2000"/>
              <a:t>Identification of Employability Skills Gap</a:t>
            </a:r>
            <a:endParaRPr lang="en-US" altLang="en-US" sz="3200"/>
          </a:p>
        </p:txBody>
      </p: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4867275" y="2590800"/>
            <a:ext cx="2546350" cy="935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altLang="en-US" sz="2000"/>
              <a:t>Create a Gap</a:t>
            </a:r>
          </a:p>
          <a:p>
            <a:pPr algn="ctr"/>
            <a:r>
              <a:rPr lang="en-US" altLang="en-US" sz="2000"/>
              <a:t>Closure Plan</a:t>
            </a:r>
            <a:endParaRPr lang="en-US" altLang="en-US" sz="3200"/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4867275" y="3733800"/>
            <a:ext cx="2546350" cy="1277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altLang="en-US" sz="2000"/>
              <a:t>Develop Employability Skills Advancement Deliverables</a:t>
            </a:r>
            <a:endParaRPr lang="en-US" altLang="en-US" sz="3200"/>
          </a:p>
        </p:txBody>
      </p:sp>
      <p:sp>
        <p:nvSpPr>
          <p:cNvPr id="74773" name="Text Box 21"/>
          <p:cNvSpPr txBox="1">
            <a:spLocks noChangeArrowheads="1"/>
          </p:cNvSpPr>
          <p:nvPr/>
        </p:nvSpPr>
        <p:spPr bwMode="auto">
          <a:xfrm>
            <a:off x="4867275" y="5181600"/>
            <a:ext cx="2546350" cy="985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altLang="en-US" sz="2000"/>
              <a:t>Deploy Employability Skills Deliverables</a:t>
            </a:r>
            <a:endParaRPr lang="en-US" altLang="en-US" sz="3200"/>
          </a:p>
        </p:txBody>
      </p:sp>
      <p:grpSp>
        <p:nvGrpSpPr>
          <p:cNvPr id="74774" name="Group 22"/>
          <p:cNvGrpSpPr>
            <a:grpSpLocks/>
          </p:cNvGrpSpPr>
          <p:nvPr/>
        </p:nvGrpSpPr>
        <p:grpSpPr bwMode="auto">
          <a:xfrm>
            <a:off x="1133475" y="2303463"/>
            <a:ext cx="439738" cy="592137"/>
            <a:chOff x="1410" y="2715"/>
            <a:chExt cx="480" cy="465"/>
          </a:xfrm>
        </p:grpSpPr>
        <p:sp>
          <p:nvSpPr>
            <p:cNvPr id="74775" name="Oval 23"/>
            <p:cNvSpPr>
              <a:spLocks noChangeArrowheads="1"/>
            </p:cNvSpPr>
            <p:nvPr/>
          </p:nvSpPr>
          <p:spPr bwMode="auto">
            <a:xfrm>
              <a:off x="1410" y="2730"/>
              <a:ext cx="480" cy="4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74776" name="Text Box 24"/>
            <p:cNvSpPr txBox="1">
              <a:spLocks noChangeArrowheads="1"/>
            </p:cNvSpPr>
            <p:nvPr/>
          </p:nvSpPr>
          <p:spPr bwMode="auto">
            <a:xfrm>
              <a:off x="1440" y="2715"/>
              <a:ext cx="435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r>
                <a:rPr lang="en-US" altLang="en-US" sz="2400" b="1">
                  <a:solidFill>
                    <a:srgbClr val="FF0000"/>
                  </a:solidFill>
                </a:rPr>
                <a:t>1</a:t>
              </a:r>
              <a:endParaRPr lang="en-US" altLang="en-US" sz="3600">
                <a:solidFill>
                  <a:srgbClr val="FF0000"/>
                </a:solidFill>
              </a:endParaRPr>
            </a:p>
          </p:txBody>
        </p:sp>
      </p:grpSp>
      <p:grpSp>
        <p:nvGrpSpPr>
          <p:cNvPr id="74777" name="Group 25"/>
          <p:cNvGrpSpPr>
            <a:grpSpLocks/>
          </p:cNvGrpSpPr>
          <p:nvPr/>
        </p:nvGrpSpPr>
        <p:grpSpPr bwMode="auto">
          <a:xfrm>
            <a:off x="1143000" y="3505200"/>
            <a:ext cx="439738" cy="592138"/>
            <a:chOff x="1410" y="2715"/>
            <a:chExt cx="480" cy="465"/>
          </a:xfrm>
        </p:grpSpPr>
        <p:sp>
          <p:nvSpPr>
            <p:cNvPr id="74778" name="Oval 26"/>
            <p:cNvSpPr>
              <a:spLocks noChangeArrowheads="1"/>
            </p:cNvSpPr>
            <p:nvPr/>
          </p:nvSpPr>
          <p:spPr bwMode="auto">
            <a:xfrm>
              <a:off x="1410" y="2730"/>
              <a:ext cx="480" cy="4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74779" name="Text Box 27"/>
            <p:cNvSpPr txBox="1">
              <a:spLocks noChangeArrowheads="1"/>
            </p:cNvSpPr>
            <p:nvPr/>
          </p:nvSpPr>
          <p:spPr bwMode="auto">
            <a:xfrm>
              <a:off x="1440" y="2715"/>
              <a:ext cx="435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r>
                <a:rPr lang="en-US" altLang="en-US" sz="2400" b="1">
                  <a:solidFill>
                    <a:srgbClr val="FF0000"/>
                  </a:solidFill>
                </a:rPr>
                <a:t>2</a:t>
              </a:r>
              <a:endParaRPr lang="en-US" altLang="en-US" sz="3600">
                <a:solidFill>
                  <a:srgbClr val="FF0000"/>
                </a:solidFill>
              </a:endParaRPr>
            </a:p>
          </p:txBody>
        </p:sp>
      </p:grpSp>
      <p:grpSp>
        <p:nvGrpSpPr>
          <p:cNvPr id="74780" name="Group 28"/>
          <p:cNvGrpSpPr>
            <a:grpSpLocks/>
          </p:cNvGrpSpPr>
          <p:nvPr/>
        </p:nvGrpSpPr>
        <p:grpSpPr bwMode="auto">
          <a:xfrm>
            <a:off x="1133475" y="4724400"/>
            <a:ext cx="439738" cy="592138"/>
            <a:chOff x="1410" y="2715"/>
            <a:chExt cx="480" cy="465"/>
          </a:xfrm>
        </p:grpSpPr>
        <p:sp>
          <p:nvSpPr>
            <p:cNvPr id="74781" name="Oval 29"/>
            <p:cNvSpPr>
              <a:spLocks noChangeArrowheads="1"/>
            </p:cNvSpPr>
            <p:nvPr/>
          </p:nvSpPr>
          <p:spPr bwMode="auto">
            <a:xfrm>
              <a:off x="1410" y="2730"/>
              <a:ext cx="480" cy="4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74782" name="Text Box 30"/>
            <p:cNvSpPr txBox="1">
              <a:spLocks noChangeArrowheads="1"/>
            </p:cNvSpPr>
            <p:nvPr/>
          </p:nvSpPr>
          <p:spPr bwMode="auto">
            <a:xfrm>
              <a:off x="1440" y="2715"/>
              <a:ext cx="435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r>
                <a:rPr lang="en-US" altLang="en-US" sz="2400" b="1">
                  <a:solidFill>
                    <a:srgbClr val="FF0000"/>
                  </a:solidFill>
                </a:rPr>
                <a:t>3</a:t>
              </a:r>
              <a:endParaRPr lang="en-US" altLang="en-US" sz="3600">
                <a:solidFill>
                  <a:srgbClr val="FF0000"/>
                </a:solidFill>
              </a:endParaRPr>
            </a:p>
          </p:txBody>
        </p:sp>
      </p:grpSp>
      <p:grpSp>
        <p:nvGrpSpPr>
          <p:cNvPr id="74783" name="Group 31"/>
          <p:cNvGrpSpPr>
            <a:grpSpLocks/>
          </p:cNvGrpSpPr>
          <p:nvPr/>
        </p:nvGrpSpPr>
        <p:grpSpPr bwMode="auto">
          <a:xfrm>
            <a:off x="4638675" y="2286000"/>
            <a:ext cx="439738" cy="592138"/>
            <a:chOff x="1410" y="2715"/>
            <a:chExt cx="480" cy="465"/>
          </a:xfrm>
        </p:grpSpPr>
        <p:sp>
          <p:nvSpPr>
            <p:cNvPr id="74784" name="Oval 32"/>
            <p:cNvSpPr>
              <a:spLocks noChangeArrowheads="1"/>
            </p:cNvSpPr>
            <p:nvPr/>
          </p:nvSpPr>
          <p:spPr bwMode="auto">
            <a:xfrm>
              <a:off x="1410" y="2730"/>
              <a:ext cx="480" cy="4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74785" name="Text Box 33"/>
            <p:cNvSpPr txBox="1">
              <a:spLocks noChangeArrowheads="1"/>
            </p:cNvSpPr>
            <p:nvPr/>
          </p:nvSpPr>
          <p:spPr bwMode="auto">
            <a:xfrm>
              <a:off x="1440" y="2715"/>
              <a:ext cx="435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r>
                <a:rPr lang="en-US" altLang="en-US" sz="2400" b="1">
                  <a:solidFill>
                    <a:srgbClr val="FF0000"/>
                  </a:solidFill>
                </a:rPr>
                <a:t>4</a:t>
              </a:r>
              <a:endParaRPr lang="en-US" altLang="en-US" sz="3600">
                <a:solidFill>
                  <a:srgbClr val="FF0000"/>
                </a:solidFill>
              </a:endParaRPr>
            </a:p>
          </p:txBody>
        </p:sp>
      </p:grpSp>
      <p:grpSp>
        <p:nvGrpSpPr>
          <p:cNvPr id="74786" name="Group 34"/>
          <p:cNvGrpSpPr>
            <a:grpSpLocks/>
          </p:cNvGrpSpPr>
          <p:nvPr/>
        </p:nvGrpSpPr>
        <p:grpSpPr bwMode="auto">
          <a:xfrm>
            <a:off x="4638675" y="3429000"/>
            <a:ext cx="439738" cy="592138"/>
            <a:chOff x="1410" y="2715"/>
            <a:chExt cx="480" cy="465"/>
          </a:xfrm>
        </p:grpSpPr>
        <p:sp>
          <p:nvSpPr>
            <p:cNvPr id="74787" name="Oval 35"/>
            <p:cNvSpPr>
              <a:spLocks noChangeArrowheads="1"/>
            </p:cNvSpPr>
            <p:nvPr/>
          </p:nvSpPr>
          <p:spPr bwMode="auto">
            <a:xfrm>
              <a:off x="1410" y="2730"/>
              <a:ext cx="480" cy="4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74788" name="Text Box 36"/>
            <p:cNvSpPr txBox="1">
              <a:spLocks noChangeArrowheads="1"/>
            </p:cNvSpPr>
            <p:nvPr/>
          </p:nvSpPr>
          <p:spPr bwMode="auto">
            <a:xfrm>
              <a:off x="1440" y="2715"/>
              <a:ext cx="435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r>
                <a:rPr lang="en-US" altLang="en-US" sz="2400" b="1">
                  <a:solidFill>
                    <a:srgbClr val="FF0000"/>
                  </a:solidFill>
                </a:rPr>
                <a:t>5</a:t>
              </a:r>
              <a:endParaRPr lang="en-US" altLang="en-US" sz="3600">
                <a:solidFill>
                  <a:srgbClr val="FF0000"/>
                </a:solidFill>
              </a:endParaRPr>
            </a:p>
          </p:txBody>
        </p:sp>
      </p:grpSp>
      <p:grpSp>
        <p:nvGrpSpPr>
          <p:cNvPr id="74789" name="Group 37"/>
          <p:cNvGrpSpPr>
            <a:grpSpLocks/>
          </p:cNvGrpSpPr>
          <p:nvPr/>
        </p:nvGrpSpPr>
        <p:grpSpPr bwMode="auto">
          <a:xfrm>
            <a:off x="4638675" y="4876800"/>
            <a:ext cx="439738" cy="592138"/>
            <a:chOff x="1410" y="2715"/>
            <a:chExt cx="480" cy="465"/>
          </a:xfrm>
        </p:grpSpPr>
        <p:sp>
          <p:nvSpPr>
            <p:cNvPr id="74790" name="Oval 38"/>
            <p:cNvSpPr>
              <a:spLocks noChangeArrowheads="1"/>
            </p:cNvSpPr>
            <p:nvPr/>
          </p:nvSpPr>
          <p:spPr bwMode="auto">
            <a:xfrm>
              <a:off x="1410" y="2730"/>
              <a:ext cx="480" cy="4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74791" name="Text Box 39"/>
            <p:cNvSpPr txBox="1">
              <a:spLocks noChangeArrowheads="1"/>
            </p:cNvSpPr>
            <p:nvPr/>
          </p:nvSpPr>
          <p:spPr bwMode="auto">
            <a:xfrm>
              <a:off x="1440" y="2715"/>
              <a:ext cx="435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r>
                <a:rPr lang="en-US" altLang="en-US" sz="2400" b="1">
                  <a:solidFill>
                    <a:srgbClr val="FF0000"/>
                  </a:solidFill>
                </a:rPr>
                <a:t>6</a:t>
              </a:r>
              <a:endParaRPr lang="en-US" altLang="en-US" sz="36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7" grpId="0" animBg="1"/>
      <p:bldP spid="74768" grpId="0" animBg="1"/>
      <p:bldP spid="74769" grpId="0" animBg="1"/>
      <p:bldP spid="74770" grpId="0" animBg="1"/>
      <p:bldP spid="74771" grpId="0" animBg="1"/>
      <p:bldP spid="74772" grpId="0" animBg="1"/>
      <p:bldP spid="747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2390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Which Circle is Bigger?</a:t>
            </a:r>
            <a:r>
              <a:rPr lang="en-US" alt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772400" y="6350000"/>
            <a:ext cx="1179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8 TM A </a:t>
            </a:r>
          </a:p>
        </p:txBody>
      </p:sp>
      <p:grpSp>
        <p:nvGrpSpPr>
          <p:cNvPr id="5219" name="Group 99"/>
          <p:cNvGrpSpPr>
            <a:grpSpLocks/>
          </p:cNvGrpSpPr>
          <p:nvPr/>
        </p:nvGrpSpPr>
        <p:grpSpPr bwMode="auto">
          <a:xfrm>
            <a:off x="2800350" y="2133600"/>
            <a:ext cx="2933700" cy="1162050"/>
            <a:chOff x="1764" y="1344"/>
            <a:chExt cx="1848" cy="732"/>
          </a:xfrm>
        </p:grpSpPr>
        <p:sp>
          <p:nvSpPr>
            <p:cNvPr id="5211" name="Oval 91"/>
            <p:cNvSpPr>
              <a:spLocks noChangeArrowheads="1"/>
            </p:cNvSpPr>
            <p:nvPr/>
          </p:nvSpPr>
          <p:spPr bwMode="auto">
            <a:xfrm>
              <a:off x="1764" y="1432"/>
              <a:ext cx="624" cy="57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2" name="Oval 92"/>
            <p:cNvSpPr>
              <a:spLocks noChangeArrowheads="1"/>
            </p:cNvSpPr>
            <p:nvPr/>
          </p:nvSpPr>
          <p:spPr bwMode="auto">
            <a:xfrm>
              <a:off x="2886" y="1432"/>
              <a:ext cx="624" cy="57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3" name="Rectangle 93"/>
            <p:cNvSpPr>
              <a:spLocks noChangeArrowheads="1"/>
            </p:cNvSpPr>
            <p:nvPr/>
          </p:nvSpPr>
          <p:spPr bwMode="auto">
            <a:xfrm>
              <a:off x="1866" y="1528"/>
              <a:ext cx="420" cy="384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4" name="Rectangle 94"/>
            <p:cNvSpPr>
              <a:spLocks noChangeArrowheads="1"/>
            </p:cNvSpPr>
            <p:nvPr/>
          </p:nvSpPr>
          <p:spPr bwMode="auto">
            <a:xfrm>
              <a:off x="2790" y="1344"/>
              <a:ext cx="822" cy="732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15" name="Oval 95"/>
          <p:cNvSpPr>
            <a:spLocks noChangeArrowheads="1"/>
          </p:cNvSpPr>
          <p:nvPr/>
        </p:nvSpPr>
        <p:spPr bwMode="auto">
          <a:xfrm>
            <a:off x="2800350" y="3867150"/>
            <a:ext cx="990600" cy="91440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6" name="Oval 96"/>
          <p:cNvSpPr>
            <a:spLocks noChangeArrowheads="1"/>
          </p:cNvSpPr>
          <p:nvPr/>
        </p:nvSpPr>
        <p:spPr bwMode="auto">
          <a:xfrm>
            <a:off x="4581525" y="3867150"/>
            <a:ext cx="990600" cy="91440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7" name="Line 97"/>
          <p:cNvSpPr>
            <a:spLocks noChangeShapeType="1"/>
          </p:cNvSpPr>
          <p:nvPr/>
        </p:nvSpPr>
        <p:spPr bwMode="auto">
          <a:xfrm>
            <a:off x="2571750" y="3857625"/>
            <a:ext cx="3590925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18" name="Line 98"/>
          <p:cNvSpPr>
            <a:spLocks noChangeShapeType="1"/>
          </p:cNvSpPr>
          <p:nvPr/>
        </p:nvSpPr>
        <p:spPr bwMode="auto">
          <a:xfrm>
            <a:off x="2514600" y="4810125"/>
            <a:ext cx="3590925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5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5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Are You Ready for the Workforce?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What skills do employers want?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How do these skills match those that we are developing through school, work, and FFA experiences?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How can education and training programs prepare us to enter a rapidly changing workplace? 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Employability Skills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362200"/>
            <a:ext cx="8229600" cy="46831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   Transferable core skill groups that represent essential functional and enabling knowledge, skills, and attitudes required by the 21</a:t>
            </a:r>
            <a:r>
              <a:rPr lang="en-US" altLang="en-US" baseline="30000">
                <a:solidFill>
                  <a:schemeClr val="bg1"/>
                </a:solidFill>
              </a:rPr>
              <a:t>st</a:t>
            </a:r>
            <a:r>
              <a:rPr lang="en-US" altLang="en-US">
                <a:solidFill>
                  <a:schemeClr val="bg1"/>
                </a:solidFill>
              </a:rPr>
              <a:t> century workplace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5 Competencies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50641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Resource Competencies: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Identifies, organizes, plans, and allocates resources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Time-selects goal-relevant activities, ranks them, allocates time, and prepares and follows schedules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Money-uses or prepares budgets, makes forecasts, keeps records, and makes adjustments to meet objectives</a:t>
            </a: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Material and facilities-acquires, stores, allocates, and uses materials or space efficiently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Human resources-assesses skills and distributes work accordingly, evaluates performance, and provides feedback 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5 Competencies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5486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100">
                <a:solidFill>
                  <a:schemeClr val="bg1"/>
                </a:solidFill>
                <a:latin typeface="Times New Roman" panose="02020603050405020304" pitchFamily="18" charset="0"/>
              </a:rPr>
              <a:t>Interpersonal Competencies: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Works with others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Participates as member of a team-contributes to group effort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Teaches others new skills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Services clients or customers-works to satisfy customers' expectations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Exercises leadership-communicates ideas to justify position, persuades and convinces others, responsibly   challenges existing procedures and policies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Negotiates-works toward agreements involving exchange of resources, resolves divergent interests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chemeClr val="bg1"/>
                </a:solidFill>
              </a:rPr>
              <a:t>Works with diversity-works well with men and women from diverse backgrounds Identifies, organizes, plans, and allocates resources</a:t>
            </a:r>
            <a:br>
              <a:rPr lang="en-US" altLang="en-US" sz="1800">
                <a:solidFill>
                  <a:schemeClr val="bg1"/>
                </a:solidFill>
              </a:rPr>
            </a:br>
            <a:endParaRPr lang="en-US" altLang="en-US" sz="1800">
              <a:solidFill>
                <a:schemeClr val="bg1"/>
              </a:solidFill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5 Competencies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Informational Competencies: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Acquires and evaluates information</a:t>
            </a: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>
              <a:solidFill>
                <a:schemeClr val="bg1"/>
              </a:solidFill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Acquires and evaluates information</a:t>
            </a:r>
            <a:br>
              <a:rPr lang="en-US" altLang="en-US">
                <a:solidFill>
                  <a:schemeClr val="bg1"/>
                </a:solidFill>
              </a:rPr>
            </a:br>
            <a:endParaRPr lang="en-US" altLang="en-US">
              <a:solidFill>
                <a:schemeClr val="bg1"/>
              </a:solidFill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Organizes and maintains information</a:t>
            </a: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>
              <a:solidFill>
                <a:schemeClr val="bg1"/>
              </a:solidFill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Interprets and communicates information</a:t>
            </a:r>
            <a:br>
              <a:rPr lang="en-US" altLang="en-US">
                <a:solidFill>
                  <a:schemeClr val="bg1"/>
                </a:solidFill>
              </a:rPr>
            </a:br>
            <a:endParaRPr lang="en-US" altLang="en-US">
              <a:solidFill>
                <a:schemeClr val="bg1"/>
              </a:solidFill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Uses computers to process information </a:t>
            </a:r>
            <a:br>
              <a:rPr lang="en-US" altLang="en-US">
                <a:solidFill>
                  <a:schemeClr val="bg1"/>
                </a:solidFill>
              </a:rPr>
            </a:b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5 Competencies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5791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Systems Competencies: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Understands complex interrelationships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Understands systems-knows how social, organizational, and technological systems work and operates effectively with them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Monitors and corrects performance-distinguishes trends, predicts impacts on system operations, diagnoses deviations in systems performance, and corrects malfunctions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Improves or designs systems-suggests modifications to existing systems and develops new or alternative systems to improve performance</a:t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/>
          <a:lstStyle/>
          <a:p>
            <a:r>
              <a:rPr lang="en-US" altLang="en-US" sz="3500">
                <a:solidFill>
                  <a:srgbClr val="FF0000"/>
                </a:solidFill>
              </a:rPr>
              <a:t>5 Competencies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57912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Technology Competencies: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Works with a variety of technologies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Selects technology-chooses procedures, tools, or equipment including computers and related technologies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Applies technology to task-understands intent and proper procedures for setup and operation of equipment</a:t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100">
                <a:solidFill>
                  <a:schemeClr val="bg1"/>
                </a:solidFill>
              </a:rPr>
              <a:t>Maintains and troubleshoots equipment-prevents, identifies, or solves problems with equipment, including    computers and other technologies</a:t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endParaRPr lang="en-US" altLang="en-US" sz="2100">
              <a:solidFill>
                <a:schemeClr val="bg1"/>
              </a:solidFill>
            </a:endParaRP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93</TotalTime>
  <Words>365</Words>
  <Application>Microsoft Office PowerPoint</Application>
  <PresentationFormat>On-screen Show (4:3)</PresentationFormat>
  <Paragraphs>150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Times New Roman</vt:lpstr>
      <vt:lpstr>Arial</vt:lpstr>
      <vt:lpstr>Wingdings</vt:lpstr>
      <vt:lpstr>AHS template</vt:lpstr>
      <vt:lpstr>PowerPoint Presentation</vt:lpstr>
      <vt:lpstr>Which Circle is Bigger? </vt:lpstr>
      <vt:lpstr>Are You Ready for the Workforce?</vt:lpstr>
      <vt:lpstr>Employability Skills</vt:lpstr>
      <vt:lpstr>5 Competencies</vt:lpstr>
      <vt:lpstr>5 Competencies</vt:lpstr>
      <vt:lpstr>5 Competencies</vt:lpstr>
      <vt:lpstr>5 Competencies</vt:lpstr>
      <vt:lpstr>5 Competencies</vt:lpstr>
      <vt:lpstr> 3 Skill Sets </vt:lpstr>
      <vt:lpstr> 3 Skill Sets </vt:lpstr>
      <vt:lpstr> 3 Skill Sets </vt:lpstr>
      <vt:lpstr>Do You Know?</vt:lpstr>
      <vt:lpstr> Gaps</vt:lpstr>
      <vt:lpstr> Identifying and Closing Gaps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2003-12-23T22:45:32Z</dcterms:created>
  <dcterms:modified xsi:type="dcterms:W3CDTF">2018-07-09T12:55:11Z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