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10"/>
  </p:notesMasterIdLst>
  <p:handoutMasterIdLst>
    <p:handoutMasterId r:id="rId11"/>
  </p:handoutMasterIdLst>
  <p:sldIdLst>
    <p:sldId id="264" r:id="rId2"/>
    <p:sldId id="257" r:id="rId3"/>
    <p:sldId id="261" r:id="rId4"/>
    <p:sldId id="259" r:id="rId5"/>
    <p:sldId id="260" r:id="rId6"/>
    <p:sldId id="262" r:id="rId7"/>
    <p:sldId id="263" r:id="rId8"/>
    <p:sldId id="265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9" d="100"/>
          <a:sy n="99" d="100"/>
        </p:scale>
        <p:origin x="555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fld id="{2D56F486-F513-4E91-AE86-980F6FBE9F1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D33097FF-DD05-4E0F-98CD-1C3F6B44012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5E37CB-B729-440D-8E71-5B47DC05BAD7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870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3E1684-CBE5-463B-8443-ED92A55A780C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73B4BE-ECAD-4657-BCB7-A3A5797FC3F7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80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9E0657-0A4F-405F-92F7-B0BF8C0D29C9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819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46D18D-5AD8-4EBC-9A00-B4D02FF669D9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829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2792DA-6624-4641-8266-990777F3A543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839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38E5A7-2163-4F25-989E-C69566018BD1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849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C38A62-00F8-4040-B7ED-9477F2561F27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901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35BFB7D-4EC3-4936-9EEC-2C302D7B497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49001"/>
                  </a:schemeClr>
                </a:solidFill>
              </a14:hiddenFill>
            </a:ext>
          </a:extLst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C9408F-C2F9-47D6-AC5C-0F093C2234D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9107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CBD377-5D98-4592-B694-AE5BF66E5F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3018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067D03BF-21B1-413E-8CAA-341258B9C15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554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8DFBE1-70CE-475E-82F3-83D927CBB9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6612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337792-8A65-4951-B399-186DFC3843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4894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9FEDEF-8912-4099-92D3-E7D60AEB8E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8305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C16FE3-E4B2-4DF0-A9B6-F6A6ED3CC6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0338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8FB843-5632-4936-817C-42D5EDCF17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7580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FF4181-541E-4E41-92BD-CB6A76DE27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6081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7C6415-CF38-4A53-89EF-305A652EDF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2336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1C893E-8E1C-4948-919A-B822B48FCE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9637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79FCC195-1C05-4F8B-B4EA-B1C49C8BA2FD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life knowledge no t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</p:spPr>
      </p:pic>
      <p:sp>
        <p:nvSpPr>
          <p:cNvPr id="86019" name="Text Box 3"/>
          <p:cNvSpPr txBox="1">
            <a:spLocks noChangeArrowheads="1"/>
          </p:cNvSpPr>
          <p:nvPr/>
        </p:nvSpPr>
        <p:spPr bwMode="auto">
          <a:xfrm>
            <a:off x="7467600" y="6019800"/>
            <a:ext cx="12192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Stage One of Development</a:t>
            </a:r>
            <a:br>
              <a:rPr lang="en-US" altLang="en-US" sz="1200" b="1">
                <a:solidFill>
                  <a:srgbClr val="FF3300"/>
                </a:solidFill>
              </a:rPr>
            </a:br>
            <a:r>
              <a:rPr lang="en-US" altLang="en-US" sz="1200" b="1">
                <a:solidFill>
                  <a:srgbClr val="FF3300"/>
                </a:solidFill>
              </a:rPr>
              <a:t>ME 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7467600" y="5715000"/>
            <a:ext cx="6318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AHS</a:t>
            </a:r>
            <a:r>
              <a:rPr lang="en-US" altLang="en-US" sz="1200">
                <a:solidFill>
                  <a:srgbClr val="FF3300"/>
                </a:solidFill>
              </a:rPr>
              <a:t> </a:t>
            </a:r>
            <a:r>
              <a:rPr lang="en-US" altLang="en-US" sz="1200" b="1">
                <a:solidFill>
                  <a:srgbClr val="FF3300"/>
                </a:solidFill>
              </a:rPr>
              <a:t>9</a:t>
            </a:r>
          </a:p>
        </p:txBody>
      </p:sp>
      <p:sp>
        <p:nvSpPr>
          <p:cNvPr id="86021" name="Text Box 5"/>
          <p:cNvSpPr txBox="1">
            <a:spLocks noChangeArrowheads="1"/>
          </p:cNvSpPr>
          <p:nvPr/>
        </p:nvSpPr>
        <p:spPr bwMode="auto">
          <a:xfrm>
            <a:off x="2133600" y="2514600"/>
            <a:ext cx="4800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Who am I in light of serving others?</a:t>
            </a:r>
          </a:p>
        </p:txBody>
      </p:sp>
      <p:sp>
        <p:nvSpPr>
          <p:cNvPr id="86022" name="WordArt 6"/>
          <p:cNvSpPr>
            <a:spLocks noChangeArrowheads="1" noChangeShapeType="1" noTextEdit="1"/>
          </p:cNvSpPr>
          <p:nvPr/>
        </p:nvSpPr>
        <p:spPr bwMode="auto">
          <a:xfrm>
            <a:off x="1371600" y="381000"/>
            <a:ext cx="6172200" cy="148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i="1" kern="10">
                <a:ln w="12700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Long Term Goals </a:t>
            </a:r>
          </a:p>
          <a:p>
            <a:pPr algn="ctr"/>
            <a:r>
              <a:rPr lang="en-US" sz="2800" i="1" kern="10">
                <a:ln w="12700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&amp; </a:t>
            </a:r>
          </a:p>
          <a:p>
            <a:pPr algn="ctr"/>
            <a:r>
              <a:rPr lang="en-US" sz="2800" i="1" kern="10">
                <a:ln w="12700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Opportunities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3500">
                <a:solidFill>
                  <a:srgbClr val="FF0000"/>
                </a:solidFill>
              </a:rPr>
              <a:t>Six Characteristics of Goals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914400" y="1143000"/>
            <a:ext cx="7239000" cy="5715000"/>
          </a:xfrm>
          <a:noFill/>
          <a:ln/>
        </p:spPr>
        <p:txBody>
          <a:bodyPr lIns="92075" tIns="46038" rIns="92075" bIns="46038"/>
          <a:lstStyle/>
          <a:p>
            <a:pPr marL="419100" indent="-419100"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000">
                <a:solidFill>
                  <a:srgbClr val="FF0000"/>
                </a:solidFill>
              </a:rPr>
              <a:t>1.</a:t>
            </a:r>
            <a:r>
              <a:rPr lang="en-US" altLang="en-US" sz="2600">
                <a:solidFill>
                  <a:schemeClr val="bg1"/>
                </a:solidFill>
              </a:rPr>
              <a:t> Some goals must be </a:t>
            </a:r>
            <a:r>
              <a:rPr lang="en-US" altLang="en-US" sz="2600" b="1">
                <a:solidFill>
                  <a:schemeClr val="bg1"/>
                </a:solidFill>
              </a:rPr>
              <a:t>big</a:t>
            </a:r>
            <a:r>
              <a:rPr lang="en-US" altLang="en-US" sz="2600">
                <a:solidFill>
                  <a:schemeClr val="bg1"/>
                </a:solidFill>
              </a:rPr>
              <a:t>—out of reach, not out of sight—to make you stretch and grow to your full potential.                                    </a:t>
            </a:r>
            <a:r>
              <a:rPr lang="en-US" altLang="en-US" sz="2000" i="1">
                <a:solidFill>
                  <a:srgbClr val="FF0000"/>
                </a:solidFill>
              </a:rPr>
              <a:t>Ex: win a national proficiency award</a:t>
            </a:r>
          </a:p>
          <a:p>
            <a:pPr marL="419100" indent="-419100"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000">
                <a:solidFill>
                  <a:srgbClr val="FF0000"/>
                </a:solidFill>
              </a:rPr>
              <a:t>2.</a:t>
            </a:r>
            <a:r>
              <a:rPr lang="en-US" altLang="en-US" sz="2600">
                <a:solidFill>
                  <a:schemeClr val="bg1"/>
                </a:solidFill>
              </a:rPr>
              <a:t> Some goals must be </a:t>
            </a:r>
            <a:r>
              <a:rPr lang="en-US" altLang="en-US" sz="2600" b="1">
                <a:solidFill>
                  <a:schemeClr val="bg1"/>
                </a:solidFill>
              </a:rPr>
              <a:t>long-range</a:t>
            </a:r>
            <a:r>
              <a:rPr lang="en-US" altLang="en-US" sz="2600">
                <a:solidFill>
                  <a:schemeClr val="bg1"/>
                </a:solidFill>
              </a:rPr>
              <a:t> to keep you on track and greatly reduce the possibility of short-range frustration.                                </a:t>
            </a:r>
            <a:r>
              <a:rPr lang="en-US" altLang="en-US" sz="2000" i="1">
                <a:solidFill>
                  <a:srgbClr val="FF0000"/>
                </a:solidFill>
              </a:rPr>
              <a:t>Ex: becoming a national officer</a:t>
            </a:r>
          </a:p>
          <a:p>
            <a:pPr marL="419100" indent="-419100"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000">
                <a:solidFill>
                  <a:srgbClr val="FF0000"/>
                </a:solidFill>
              </a:rPr>
              <a:t>3.</a:t>
            </a:r>
            <a:r>
              <a:rPr lang="en-US" altLang="en-US" sz="2600">
                <a:solidFill>
                  <a:schemeClr val="bg1"/>
                </a:solidFill>
              </a:rPr>
              <a:t> Some goals must be </a:t>
            </a:r>
            <a:r>
              <a:rPr lang="en-US" altLang="en-US" sz="2600" b="1">
                <a:solidFill>
                  <a:schemeClr val="bg1"/>
                </a:solidFill>
              </a:rPr>
              <a:t>broken down and analyzed</a:t>
            </a:r>
            <a:r>
              <a:rPr lang="en-US" altLang="en-US" sz="2600">
                <a:solidFill>
                  <a:schemeClr val="bg1"/>
                </a:solidFill>
              </a:rPr>
              <a:t> to determine where you are and what the tangible steps will be.                    </a:t>
            </a:r>
            <a:r>
              <a:rPr lang="en-US" altLang="en-US" sz="2000" i="1">
                <a:solidFill>
                  <a:srgbClr val="FF0000"/>
                </a:solidFill>
              </a:rPr>
              <a:t>Ex: working on my SAE record books three hours a week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985125" y="6324600"/>
            <a:ext cx="1158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9 TM A1</a:t>
            </a:r>
            <a:r>
              <a:rPr lang="en-US" altLang="en-US" sz="10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Six Characteristics of Goals</a:t>
            </a:r>
          </a:p>
        </p:txBody>
      </p:sp>
      <p:sp>
        <p:nvSpPr>
          <p:cNvPr id="7373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143000" y="1295400"/>
            <a:ext cx="7086600" cy="5257800"/>
          </a:xfrm>
          <a:noFill/>
          <a:ln/>
        </p:spPr>
        <p:txBody>
          <a:bodyPr lIns="92075" tIns="46038" rIns="92075" bIns="46038"/>
          <a:lstStyle/>
          <a:p>
            <a:pPr marL="495300" indent="-495300"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1800">
                <a:solidFill>
                  <a:srgbClr val="FF0000"/>
                </a:solidFill>
              </a:rPr>
              <a:t>4.</a:t>
            </a:r>
            <a:r>
              <a:rPr lang="en-US" altLang="en-US" sz="2600">
                <a:solidFill>
                  <a:schemeClr val="bg1"/>
                </a:solidFill>
              </a:rPr>
              <a:t> You must have some </a:t>
            </a:r>
            <a:r>
              <a:rPr lang="en-US" altLang="en-US" sz="2600" b="1">
                <a:solidFill>
                  <a:schemeClr val="bg1"/>
                </a:solidFill>
              </a:rPr>
              <a:t>daily goals</a:t>
            </a:r>
            <a:r>
              <a:rPr lang="en-US" altLang="en-US" sz="2600">
                <a:solidFill>
                  <a:schemeClr val="bg1"/>
                </a:solidFill>
              </a:rPr>
              <a:t> to keep you disciplined and in touch with the “nitty gritty” details of daily life.                           </a:t>
            </a:r>
            <a:r>
              <a:rPr lang="en-US" altLang="en-US" sz="2000" i="1">
                <a:solidFill>
                  <a:srgbClr val="FF0000"/>
                </a:solidFill>
              </a:rPr>
              <a:t>Ex: action steps</a:t>
            </a:r>
          </a:p>
          <a:p>
            <a:pPr marL="495300" indent="-495300"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000">
                <a:solidFill>
                  <a:srgbClr val="FF0000"/>
                </a:solidFill>
              </a:rPr>
              <a:t>5.</a:t>
            </a:r>
            <a:r>
              <a:rPr lang="en-US" altLang="en-US" sz="2600">
                <a:solidFill>
                  <a:schemeClr val="bg1"/>
                </a:solidFill>
              </a:rPr>
              <a:t>  Goals must be </a:t>
            </a:r>
            <a:r>
              <a:rPr lang="en-US" altLang="en-US" sz="2600" b="1">
                <a:solidFill>
                  <a:schemeClr val="bg1"/>
                </a:solidFill>
              </a:rPr>
              <a:t>specific</a:t>
            </a:r>
            <a:r>
              <a:rPr lang="en-US" altLang="en-US" sz="2600">
                <a:solidFill>
                  <a:schemeClr val="bg1"/>
                </a:solidFill>
              </a:rPr>
              <a:t> so you can pinpoint and envision them more easily, increasing motivation.                                                 </a:t>
            </a:r>
            <a:r>
              <a:rPr lang="en-US" altLang="en-US" sz="2000">
                <a:solidFill>
                  <a:srgbClr val="FF0000"/>
                </a:solidFill>
              </a:rPr>
              <a:t>Ex:</a:t>
            </a:r>
            <a:r>
              <a:rPr lang="en-US" altLang="en-US" sz="2000" i="1">
                <a:solidFill>
                  <a:srgbClr val="FF0000"/>
                </a:solidFill>
              </a:rPr>
              <a:t> practice my public speaking each week</a:t>
            </a:r>
          </a:p>
          <a:p>
            <a:pPr marL="495300" indent="-495300"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000">
                <a:solidFill>
                  <a:srgbClr val="FF0000"/>
                </a:solidFill>
              </a:rPr>
              <a:t>6.</a:t>
            </a:r>
            <a:r>
              <a:rPr lang="en-US" altLang="en-US" sz="2600">
                <a:solidFill>
                  <a:schemeClr val="bg1"/>
                </a:solidFill>
              </a:rPr>
              <a:t>  Some goals must be </a:t>
            </a:r>
            <a:r>
              <a:rPr lang="en-US" altLang="en-US" sz="2600" b="1">
                <a:solidFill>
                  <a:schemeClr val="bg1"/>
                </a:solidFill>
              </a:rPr>
              <a:t>ongoing</a:t>
            </a:r>
            <a:r>
              <a:rPr lang="en-US" altLang="en-US" sz="2600">
                <a:solidFill>
                  <a:schemeClr val="bg1"/>
                </a:solidFill>
              </a:rPr>
              <a:t> because they are processes; such as “keeping my locker organized.”                                                </a:t>
            </a:r>
            <a:r>
              <a:rPr lang="en-US" altLang="en-US" sz="2000" i="1">
                <a:solidFill>
                  <a:srgbClr val="FF0000"/>
                </a:solidFill>
              </a:rPr>
              <a:t>Ex: maintain fitness and health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7985125" y="6248400"/>
            <a:ext cx="115887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9 TM A2</a:t>
            </a:r>
            <a:r>
              <a:rPr lang="en-US" altLang="en-US" sz="120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Remember this…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990600" y="1752600"/>
            <a:ext cx="7010400" cy="4800600"/>
          </a:xfrm>
          <a:noFill/>
          <a:ln/>
        </p:spPr>
        <p:txBody>
          <a:bodyPr lIns="92075" tIns="46038" rIns="92075" bIns="46038"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5000">
                <a:solidFill>
                  <a:schemeClr val="bg1"/>
                </a:solidFill>
              </a:rPr>
              <a:t>“The future belongs to those who believe in the beauty of their dreams.”</a:t>
            </a:r>
            <a:r>
              <a:rPr lang="en-US" altLang="en-US" sz="2600">
                <a:solidFill>
                  <a:schemeClr val="bg1"/>
                </a:solidFill>
              </a:rPr>
              <a:t> </a:t>
            </a:r>
          </a:p>
          <a:p>
            <a:pPr marL="0" indent="0" algn="r">
              <a:buFont typeface="Wingdings" panose="05000000000000000000" pitchFamily="2" charset="2"/>
              <a:buNone/>
            </a:pPr>
            <a:r>
              <a:rPr lang="en-US" altLang="en-US" sz="1800">
                <a:solidFill>
                  <a:schemeClr val="bg1"/>
                </a:solidFill>
              </a:rPr>
              <a:t>--Eleanor Roosevelt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85125" y="6324600"/>
            <a:ext cx="10747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9 TM B</a:t>
            </a:r>
            <a:r>
              <a:rPr lang="en-US" altLang="en-US" sz="10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>
            <p:ph type="title"/>
          </p:nvPr>
        </p:nvSpPr>
        <p:spPr>
          <a:xfrm>
            <a:off x="457200" y="0"/>
            <a:ext cx="7543800" cy="685800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Setting Long-Term Goals</a:t>
            </a:r>
          </a:p>
        </p:txBody>
      </p:sp>
      <p:sp>
        <p:nvSpPr>
          <p:cNvPr id="675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371600" y="1143000"/>
            <a:ext cx="6553200" cy="5715000"/>
          </a:xfrm>
          <a:noFill/>
          <a:ln/>
        </p:spPr>
        <p:txBody>
          <a:bodyPr lIns="92075" tIns="46038" rIns="92075" bIns="46038"/>
          <a:lstStyle/>
          <a:p>
            <a:pPr>
              <a:lnSpc>
                <a:spcPct val="90000"/>
              </a:lnSpc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Step One:</a:t>
            </a:r>
            <a:r>
              <a:rPr lang="en-US" altLang="en-US" sz="2600">
                <a:solidFill>
                  <a:srgbClr val="FF0000"/>
                </a:solidFill>
              </a:rPr>
              <a:t> </a:t>
            </a:r>
            <a:r>
              <a:rPr lang="en-US" altLang="en-US" sz="2600" b="1">
                <a:solidFill>
                  <a:srgbClr val="FF0000"/>
                </a:solidFill>
              </a:rPr>
              <a:t>Identify</a:t>
            </a:r>
            <a:r>
              <a:rPr lang="en-US" altLang="en-US" sz="2600">
                <a:solidFill>
                  <a:schemeClr val="bg1"/>
                </a:solidFill>
              </a:rPr>
              <a:t> your goal </a:t>
            </a:r>
          </a:p>
          <a:p>
            <a:pPr>
              <a:lnSpc>
                <a:spcPct val="90000"/>
              </a:lnSpc>
              <a:spcBef>
                <a:spcPct val="75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Step Two: </a:t>
            </a:r>
            <a:r>
              <a:rPr lang="en-US" altLang="en-US" sz="2600" b="1">
                <a:solidFill>
                  <a:srgbClr val="FF0000"/>
                </a:solidFill>
              </a:rPr>
              <a:t>Outline</a:t>
            </a:r>
            <a:r>
              <a:rPr lang="en-US" altLang="en-US" sz="2600">
                <a:solidFill>
                  <a:schemeClr val="bg1"/>
                </a:solidFill>
              </a:rPr>
              <a:t> the benefits from reaching this goal</a:t>
            </a:r>
          </a:p>
          <a:p>
            <a:pPr>
              <a:lnSpc>
                <a:spcPct val="90000"/>
              </a:lnSpc>
              <a:spcBef>
                <a:spcPct val="75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Step Three: </a:t>
            </a:r>
            <a:r>
              <a:rPr lang="en-US" altLang="en-US" sz="2600" b="1">
                <a:solidFill>
                  <a:srgbClr val="FF0000"/>
                </a:solidFill>
              </a:rPr>
              <a:t>Assess</a:t>
            </a:r>
            <a:r>
              <a:rPr lang="en-US" altLang="en-US" sz="2600">
                <a:solidFill>
                  <a:schemeClr val="bg1"/>
                </a:solidFill>
              </a:rPr>
              <a:t> the major obstacles and mountains to climb to each this goal</a:t>
            </a:r>
          </a:p>
          <a:p>
            <a:pPr>
              <a:lnSpc>
                <a:spcPct val="90000"/>
              </a:lnSpc>
              <a:spcBef>
                <a:spcPct val="75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Step Four: </a:t>
            </a:r>
            <a:r>
              <a:rPr lang="en-US" altLang="en-US" sz="2600" b="1">
                <a:solidFill>
                  <a:srgbClr val="FF0000"/>
                </a:solidFill>
              </a:rPr>
              <a:t>Chart the Skills</a:t>
            </a:r>
            <a:r>
              <a:rPr lang="en-US" altLang="en-US" sz="2600">
                <a:solidFill>
                  <a:schemeClr val="bg1"/>
                </a:solidFill>
              </a:rPr>
              <a:t> or knowledge required to reach this goal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7977188" y="6400800"/>
            <a:ext cx="11668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9 TM C1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uiExpand="1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/>
          </p:cNvSpPr>
          <p:nvPr>
            <p:ph type="title"/>
          </p:nvPr>
        </p:nvSpPr>
        <p:spPr>
          <a:xfrm>
            <a:off x="457200" y="0"/>
            <a:ext cx="7543800" cy="762000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Setting Long-Term Goals</a:t>
            </a:r>
          </a:p>
        </p:txBody>
      </p:sp>
      <p:sp>
        <p:nvSpPr>
          <p:cNvPr id="7577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371600" y="1219200"/>
            <a:ext cx="6553200" cy="56388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chemeClr val="bg1"/>
                </a:solidFill>
              </a:rPr>
              <a:t>Step Five: </a:t>
            </a:r>
            <a:r>
              <a:rPr lang="en-US" altLang="en-US" sz="2200" b="1">
                <a:solidFill>
                  <a:srgbClr val="FF0000"/>
                </a:solidFill>
              </a:rPr>
              <a:t>Pinpoint</a:t>
            </a:r>
            <a:r>
              <a:rPr lang="en-US" altLang="en-US" sz="2200">
                <a:solidFill>
                  <a:schemeClr val="bg1"/>
                </a:solidFill>
              </a:rPr>
              <a:t> individuals, groups, and organizations to work with to reach this goal. </a:t>
            </a:r>
          </a:p>
          <a:p>
            <a:pPr>
              <a:spcBef>
                <a:spcPct val="75000"/>
              </a:spcBef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chemeClr val="bg1"/>
                </a:solidFill>
              </a:rPr>
              <a:t>Step Six: </a:t>
            </a:r>
            <a:r>
              <a:rPr lang="en-US" altLang="en-US" sz="2200" b="1">
                <a:solidFill>
                  <a:srgbClr val="FF0000"/>
                </a:solidFill>
              </a:rPr>
              <a:t>Establish</a:t>
            </a:r>
            <a:r>
              <a:rPr lang="en-US" altLang="en-US" sz="2200">
                <a:solidFill>
                  <a:schemeClr val="bg1"/>
                </a:solidFill>
              </a:rPr>
              <a:t> a plan of action to reach this goal</a:t>
            </a:r>
          </a:p>
          <a:p>
            <a:pPr>
              <a:spcBef>
                <a:spcPct val="75000"/>
              </a:spcBef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chemeClr val="bg1"/>
                </a:solidFill>
              </a:rPr>
              <a:t>Step Seven: </a:t>
            </a:r>
            <a:r>
              <a:rPr lang="en-US" altLang="en-US" sz="2200" b="1">
                <a:solidFill>
                  <a:srgbClr val="FF0000"/>
                </a:solidFill>
              </a:rPr>
              <a:t>Determine</a:t>
            </a:r>
            <a:r>
              <a:rPr lang="en-US" altLang="en-US" sz="2200">
                <a:solidFill>
                  <a:schemeClr val="bg1"/>
                </a:solidFill>
              </a:rPr>
              <a:t> a completion date for the goal.</a:t>
            </a:r>
          </a:p>
          <a:p>
            <a:pPr>
              <a:spcBef>
                <a:spcPct val="75000"/>
              </a:spcBef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chemeClr val="bg1"/>
                </a:solidFill>
              </a:rPr>
              <a:t>Step Eight: </a:t>
            </a:r>
            <a:r>
              <a:rPr lang="en-US" altLang="en-US" sz="2200" b="1">
                <a:solidFill>
                  <a:srgbClr val="FF0000"/>
                </a:solidFill>
              </a:rPr>
              <a:t>Evaluate</a:t>
            </a:r>
            <a:r>
              <a:rPr lang="en-US" altLang="en-US" sz="2200">
                <a:solidFill>
                  <a:schemeClr val="bg1"/>
                </a:solidFill>
              </a:rPr>
              <a:t> the process and your success in achieving the goal.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7977188" y="6324600"/>
            <a:ext cx="11668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9 TM C2</a:t>
            </a:r>
            <a:r>
              <a:rPr lang="en-US" altLang="en-US" sz="10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5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Remember this…</a:t>
            </a:r>
          </a:p>
        </p:txBody>
      </p:sp>
      <p:sp>
        <p:nvSpPr>
          <p:cNvPr id="7680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990600" y="1752600"/>
            <a:ext cx="7010400" cy="4800600"/>
          </a:xfrm>
          <a:noFill/>
          <a:ln/>
        </p:spPr>
        <p:txBody>
          <a:bodyPr lIns="92075" tIns="46038" rIns="92075" bIns="46038"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5000">
                <a:solidFill>
                  <a:schemeClr val="bg1"/>
                </a:solidFill>
              </a:rPr>
              <a:t>“Those who don’t plan for their future are not interested in their future.”</a:t>
            </a:r>
          </a:p>
          <a:p>
            <a:pPr marL="0" indent="0" algn="r">
              <a:buFont typeface="Wingdings" panose="05000000000000000000" pitchFamily="2" charset="2"/>
              <a:buNone/>
            </a:pPr>
            <a:r>
              <a:rPr lang="en-US" altLang="en-US" sz="1800">
                <a:solidFill>
                  <a:schemeClr val="bg1"/>
                </a:solidFill>
              </a:rPr>
              <a:t>--Zig Ziglar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7985125" y="6324600"/>
            <a:ext cx="108267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3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9 TM D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build="p" bldLvl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Setting Effective Goals</a:t>
            </a:r>
          </a:p>
        </p:txBody>
      </p:sp>
      <p:sp>
        <p:nvSpPr>
          <p:cNvPr id="8909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990600" y="1752600"/>
            <a:ext cx="7010400" cy="4800600"/>
          </a:xfrm>
          <a:noFill/>
          <a:ln/>
        </p:spPr>
        <p:txBody>
          <a:bodyPr lIns="92075" tIns="46038" rIns="92075" bIns="46038"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2400">
                <a:solidFill>
                  <a:schemeClr val="bg1"/>
                </a:solidFill>
              </a:rPr>
              <a:t>Express our goals </a:t>
            </a:r>
            <a:r>
              <a:rPr lang="en-US" altLang="en-US" sz="2400">
                <a:solidFill>
                  <a:srgbClr val="FF0000"/>
                </a:solidFill>
              </a:rPr>
              <a:t>POSITIVELY</a:t>
            </a:r>
            <a:r>
              <a:rPr lang="en-US" altLang="en-US" sz="2400">
                <a:solidFill>
                  <a:schemeClr val="bg1"/>
                </a:solidFill>
              </a:rPr>
              <a:t>!!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altLang="en-US" sz="2400">
              <a:solidFill>
                <a:schemeClr val="bg1"/>
              </a:solidFill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2400">
                <a:solidFill>
                  <a:schemeClr val="bg1"/>
                </a:solidFill>
              </a:rPr>
              <a:t>Be </a:t>
            </a:r>
            <a:r>
              <a:rPr lang="en-US" altLang="en-US" sz="2400">
                <a:solidFill>
                  <a:srgbClr val="FF0000"/>
                </a:solidFill>
              </a:rPr>
              <a:t>PRECISE</a:t>
            </a:r>
            <a:r>
              <a:rPr lang="en-US" altLang="en-US" sz="2400">
                <a:solidFill>
                  <a:schemeClr val="bg1"/>
                </a:solidFill>
              </a:rPr>
              <a:t>: Set times, dates, and amounts in order to achieve accurate results!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altLang="en-US" sz="2400">
              <a:solidFill>
                <a:schemeClr val="bg1"/>
              </a:solidFill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2400">
                <a:solidFill>
                  <a:schemeClr val="bg1"/>
                </a:solidFill>
              </a:rPr>
              <a:t>Set </a:t>
            </a:r>
            <a:r>
              <a:rPr lang="en-US" altLang="en-US" sz="2400">
                <a:solidFill>
                  <a:srgbClr val="FF0000"/>
                </a:solidFill>
              </a:rPr>
              <a:t>PRIORITIES</a:t>
            </a:r>
            <a:r>
              <a:rPr lang="en-US" altLang="en-US" sz="2400">
                <a:solidFill>
                  <a:schemeClr val="bg1"/>
                </a:solidFill>
              </a:rPr>
              <a:t>: Give each goal a priority in which to be completed!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altLang="en-US" sz="2400">
              <a:solidFill>
                <a:schemeClr val="bg1"/>
              </a:solidFill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2400">
                <a:solidFill>
                  <a:srgbClr val="FF0000"/>
                </a:solidFill>
              </a:rPr>
              <a:t>WRITE</a:t>
            </a:r>
            <a:r>
              <a:rPr lang="en-US" altLang="en-US" sz="2400">
                <a:solidFill>
                  <a:schemeClr val="bg1"/>
                </a:solidFill>
              </a:rPr>
              <a:t> goals down!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altLang="en-US" sz="2400">
              <a:solidFill>
                <a:schemeClr val="bg1"/>
              </a:solidFill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2400">
                <a:solidFill>
                  <a:schemeClr val="bg1"/>
                </a:solidFill>
              </a:rPr>
              <a:t>Keep operational goals </a:t>
            </a:r>
            <a:r>
              <a:rPr lang="en-US" altLang="en-US" sz="2400">
                <a:solidFill>
                  <a:srgbClr val="FF0000"/>
                </a:solidFill>
              </a:rPr>
              <a:t>SMALL</a:t>
            </a:r>
            <a:r>
              <a:rPr lang="en-US" altLang="en-US" sz="240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8305800" y="6400800"/>
            <a:ext cx="10826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Review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9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90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52</TotalTime>
  <Words>444</Words>
  <Application>Microsoft Office PowerPoint</Application>
  <PresentationFormat>On-screen Show (4:3)</PresentationFormat>
  <Paragraphs>67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Times New Roman</vt:lpstr>
      <vt:lpstr>Arial</vt:lpstr>
      <vt:lpstr>Wingdings</vt:lpstr>
      <vt:lpstr>AHS template</vt:lpstr>
      <vt:lpstr>PowerPoint Presentation</vt:lpstr>
      <vt:lpstr>Six Characteristics of Goals</vt:lpstr>
      <vt:lpstr>Six Characteristics of Goals</vt:lpstr>
      <vt:lpstr>Remember this…</vt:lpstr>
      <vt:lpstr>Setting Long-Term Goals</vt:lpstr>
      <vt:lpstr>Setting Long-Term Goals</vt:lpstr>
      <vt:lpstr>Remember this…</vt:lpstr>
      <vt:lpstr>Setting Effective Goals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9</cp:revision>
  <cp:lastPrinted>1601-01-01T00:00:00Z</cp:lastPrinted>
  <dcterms:created xsi:type="dcterms:W3CDTF">2004-01-09T21:29:38Z</dcterms:created>
  <dcterms:modified xsi:type="dcterms:W3CDTF">2018-07-09T12:55:35Z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