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60" r:id="rId6"/>
  </p:sldMasterIdLst>
  <p:notesMasterIdLst>
    <p:notesMasterId r:id="rId41"/>
  </p:notesMasterIdLst>
  <p:handoutMasterIdLst>
    <p:handoutMasterId r:id="rId42"/>
  </p:handoutMasterIdLst>
  <p:sldIdLst>
    <p:sldId id="256" r:id="rId7"/>
    <p:sldId id="330" r:id="rId8"/>
    <p:sldId id="326" r:id="rId9"/>
    <p:sldId id="327" r:id="rId10"/>
    <p:sldId id="328" r:id="rId11"/>
    <p:sldId id="312" r:id="rId12"/>
    <p:sldId id="331" r:id="rId13"/>
    <p:sldId id="313" r:id="rId14"/>
    <p:sldId id="337" r:id="rId15"/>
    <p:sldId id="314" r:id="rId16"/>
    <p:sldId id="315" r:id="rId17"/>
    <p:sldId id="332" r:id="rId18"/>
    <p:sldId id="316" r:id="rId19"/>
    <p:sldId id="317" r:id="rId20"/>
    <p:sldId id="318" r:id="rId21"/>
    <p:sldId id="333" r:id="rId22"/>
    <p:sldId id="319" r:id="rId23"/>
    <p:sldId id="334" r:id="rId24"/>
    <p:sldId id="320" r:id="rId25"/>
    <p:sldId id="321" r:id="rId26"/>
    <p:sldId id="335" r:id="rId27"/>
    <p:sldId id="322" r:id="rId28"/>
    <p:sldId id="323" r:id="rId29"/>
    <p:sldId id="324" r:id="rId30"/>
    <p:sldId id="325" r:id="rId31"/>
    <p:sldId id="338" r:id="rId32"/>
    <p:sldId id="339" r:id="rId33"/>
    <p:sldId id="340" r:id="rId34"/>
    <p:sldId id="329" r:id="rId35"/>
    <p:sldId id="341" r:id="rId36"/>
    <p:sldId id="342" r:id="rId37"/>
    <p:sldId id="343" r:id="rId38"/>
    <p:sldId id="336" r:id="rId39"/>
    <p:sldId id="306" r:id="rId40"/>
  </p:sldIdLst>
  <p:sldSz cx="9144000" cy="6858000" type="screen4x3"/>
  <p:notesSz cx="7010400" cy="9296400"/>
  <p:custDataLst>
    <p:tags r:id="rId4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AD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snapToObjects="1">
      <p:cViewPr varScale="1">
        <p:scale>
          <a:sx n="103" d="100"/>
          <a:sy n="103" d="100"/>
        </p:scale>
        <p:origin x="444" y="6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gs" Target="tags/tag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8DBBB143-910D-4027-A7F2-317AFD98780D}" type="datetimeFigureOut">
              <a:rPr lang="en-US" smtClean="0"/>
              <a:pPr/>
              <a:t>7/11/2018</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4A4C0689-DB73-4E95-9AF8-F7735E1E0585}" type="slidenum">
              <a:rPr lang="en-US" smtClean="0"/>
              <a:pPr/>
              <a:t>‹#›</a:t>
            </a:fld>
            <a:endParaRPr lang="en-US"/>
          </a:p>
        </p:txBody>
      </p:sp>
    </p:spTree>
    <p:extLst>
      <p:ext uri="{BB962C8B-B14F-4D97-AF65-F5344CB8AC3E}">
        <p14:creationId xmlns:p14="http://schemas.microsoft.com/office/powerpoint/2010/main" val="3014425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7054566-0276-4C26-9BF4-BD2C645843F4}" type="datetimeFigureOut">
              <a:rPr lang="en-US" smtClean="0"/>
              <a:pPr/>
              <a:t>7/11/2018</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99C37C8-7763-469A-BF51-BB9AC48F51CB}" type="slidenum">
              <a:rPr lang="en-US" smtClean="0"/>
              <a:pPr/>
              <a:t>‹#›</a:t>
            </a:fld>
            <a:endParaRPr lang="en-US" dirty="0"/>
          </a:p>
        </p:txBody>
      </p:sp>
    </p:spTree>
    <p:extLst>
      <p:ext uri="{BB962C8B-B14F-4D97-AF65-F5344CB8AC3E}">
        <p14:creationId xmlns:p14="http://schemas.microsoft.com/office/powerpoint/2010/main" val="2545435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Why are those brackets there? Well, if presenting the quote as-is is not entirely clear because of a word or phrase omission, you may need to clarify what the author was referring to with that quote. So this one originally only did not have “for organic food production,” so I put that in so my readers would know the author was referring to organic food and not some other type of food production. </a:t>
            </a:r>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F7514A-B5F8-4A01-8B0D-7147F56ACC25}" type="slidenum">
              <a:rPr lang="en-US"/>
              <a:pPr fontAlgn="base">
                <a:spcBef>
                  <a:spcPct val="0"/>
                </a:spcBef>
                <a:spcAft>
                  <a:spcPct val="0"/>
                </a:spcAft>
              </a:pPr>
              <a:t>6</a:t>
            </a:fld>
            <a:endParaRPr lang="en-US"/>
          </a:p>
        </p:txBody>
      </p:sp>
    </p:spTree>
    <p:extLst>
      <p:ext uri="{BB962C8B-B14F-4D97-AF65-F5344CB8AC3E}">
        <p14:creationId xmlns:p14="http://schemas.microsoft.com/office/powerpoint/2010/main" val="1159168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Why are those brackets there? Well, if presenting the quote as-is is not entirely clear because of a word or phrase omission, you may need to clarify what the author was referring to with that quote. So this one originally only did not have “for organic food production,” so I put that in so my readers would know the author was referring to organic food and not some other type of food production. </a:t>
            </a:r>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F7514A-B5F8-4A01-8B0D-7147F56ACC25}" type="slidenum">
              <a:rPr lang="en-US"/>
              <a:pPr fontAlgn="base">
                <a:spcBef>
                  <a:spcPct val="0"/>
                </a:spcBef>
                <a:spcAft>
                  <a:spcPct val="0"/>
                </a:spcAft>
              </a:pPr>
              <a:t>8</a:t>
            </a:fld>
            <a:endParaRPr lang="en-US"/>
          </a:p>
        </p:txBody>
      </p:sp>
    </p:spTree>
    <p:extLst>
      <p:ext uri="{BB962C8B-B14F-4D97-AF65-F5344CB8AC3E}">
        <p14:creationId xmlns:p14="http://schemas.microsoft.com/office/powerpoint/2010/main" val="2986106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Why are those brackets there? Well, if presenting the quote as-is is not entirely clear because of a word or phrase omission, you may need to clarify what the author was referring to with that quote. So this one originally only did not have “for organic food production,” so I put that in so my readers would know the author was referring to organic food and not some other type of food production. </a:t>
            </a:r>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F7514A-B5F8-4A01-8B0D-7147F56ACC25}" type="slidenum">
              <a:rPr lang="en-US"/>
              <a:pPr fontAlgn="base">
                <a:spcBef>
                  <a:spcPct val="0"/>
                </a:spcBef>
                <a:spcAft>
                  <a:spcPct val="0"/>
                </a:spcAft>
              </a:pPr>
              <a:t>9</a:t>
            </a:fld>
            <a:endParaRPr lang="en-US"/>
          </a:p>
        </p:txBody>
      </p:sp>
    </p:spTree>
    <p:extLst>
      <p:ext uri="{BB962C8B-B14F-4D97-AF65-F5344CB8AC3E}">
        <p14:creationId xmlns:p14="http://schemas.microsoft.com/office/powerpoint/2010/main" val="2986106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Why are those brackets there? Well, if presenting the quote as-is is not entirely clear because of a word or phrase omission, you may need to clarify what the author was referring to with that quote. So this one originally only did not have “for organic food production,” so I put that in so my readers would know the author was referring to organic food and not some other type of food production. </a:t>
            </a:r>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F7514A-B5F8-4A01-8B0D-7147F56ACC25}" type="slidenum">
              <a:rPr lang="en-US"/>
              <a:pPr fontAlgn="base">
                <a:spcBef>
                  <a:spcPct val="0"/>
                </a:spcBef>
                <a:spcAft>
                  <a:spcPct val="0"/>
                </a:spcAft>
              </a:pPr>
              <a:t>10</a:t>
            </a:fld>
            <a:endParaRPr lang="en-US"/>
          </a:p>
        </p:txBody>
      </p:sp>
    </p:spTree>
    <p:extLst>
      <p:ext uri="{BB962C8B-B14F-4D97-AF65-F5344CB8AC3E}">
        <p14:creationId xmlns:p14="http://schemas.microsoft.com/office/powerpoint/2010/main" val="1750027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a:p>
            <a:pPr>
              <a:spcBef>
                <a:spcPct val="0"/>
              </a:spcBef>
            </a:pPr>
            <a:endParaRPr lang="en-US" dirty="0" smtClean="0"/>
          </a:p>
          <a:p>
            <a:pPr>
              <a:spcBef>
                <a:spcPct val="0"/>
              </a:spcBef>
            </a:pPr>
            <a:r>
              <a:rPr lang="en-US" dirty="0" smtClean="0"/>
              <a:t>The block quote keeps the same spacing as the surrounding paragraphs, so if you’re double-spacing, the block quote should be indented and double-spaced. The same goes for single-spacing!</a:t>
            </a: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4E65A54-2C03-490E-AF62-EDDABF6BD5CB}" type="slidenum">
              <a:rPr lang="en-US"/>
              <a:pPr fontAlgn="base">
                <a:spcBef>
                  <a:spcPct val="0"/>
                </a:spcBef>
                <a:spcAft>
                  <a:spcPct val="0"/>
                </a:spcAft>
              </a:pPr>
              <a:t>11</a:t>
            </a:fld>
            <a:endParaRPr lang="en-US"/>
          </a:p>
        </p:txBody>
      </p:sp>
    </p:spTree>
    <p:extLst>
      <p:ext uri="{BB962C8B-B14F-4D97-AF65-F5344CB8AC3E}">
        <p14:creationId xmlns:p14="http://schemas.microsoft.com/office/powerpoint/2010/main" val="4261210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is a change in the use of </a:t>
            </a:r>
            <a:r>
              <a:rPr lang="en-US" baseline="0" dirty="0" err="1" smtClean="0"/>
              <a:t>para</a:t>
            </a:r>
            <a:r>
              <a:rPr lang="en-US" baseline="0" dirty="0" smtClean="0"/>
              <a:t>. The old edition of the style manual wanted ¶ symbol instead.</a:t>
            </a:r>
            <a:endParaRPr lang="en-US" dirty="0"/>
          </a:p>
        </p:txBody>
      </p:sp>
      <p:sp>
        <p:nvSpPr>
          <p:cNvPr id="4" name="Slide Number Placeholder 3"/>
          <p:cNvSpPr>
            <a:spLocks noGrp="1"/>
          </p:cNvSpPr>
          <p:nvPr>
            <p:ph type="sldNum" sz="quarter" idx="10"/>
          </p:nvPr>
        </p:nvSpPr>
        <p:spPr/>
        <p:txBody>
          <a:bodyPr/>
          <a:lstStyle/>
          <a:p>
            <a:fld id="{BF8BC508-382B-4AFB-B416-C359B5F30F7C}" type="slidenum">
              <a:rPr lang="en-US" smtClean="0"/>
              <a:pPr/>
              <a:t>13</a:t>
            </a:fld>
            <a:endParaRPr lang="en-US"/>
          </a:p>
        </p:txBody>
      </p:sp>
    </p:spTree>
    <p:extLst>
      <p:ext uri="{BB962C8B-B14F-4D97-AF65-F5344CB8AC3E}">
        <p14:creationId xmlns:p14="http://schemas.microsoft.com/office/powerpoint/2010/main" val="2285940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8242D4-3E4B-421C-9695-648449E865F0}" type="slidenum">
              <a:rPr lang="en-US"/>
              <a:pPr fontAlgn="base">
                <a:spcBef>
                  <a:spcPct val="0"/>
                </a:spcBef>
                <a:spcAft>
                  <a:spcPct val="0"/>
                </a:spcAft>
              </a:pPr>
              <a:t>17</a:t>
            </a:fld>
            <a:endParaRPr lang="en-US"/>
          </a:p>
        </p:txBody>
      </p:sp>
    </p:spTree>
    <p:extLst>
      <p:ext uri="{BB962C8B-B14F-4D97-AF65-F5344CB8AC3E}">
        <p14:creationId xmlns:p14="http://schemas.microsoft.com/office/powerpoint/2010/main" val="556987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8242D4-3E4B-421C-9695-648449E865F0}" type="slidenum">
              <a:rPr lang="en-US"/>
              <a:pPr fontAlgn="base">
                <a:spcBef>
                  <a:spcPct val="0"/>
                </a:spcBef>
                <a:spcAft>
                  <a:spcPct val="0"/>
                </a:spcAft>
              </a:pPr>
              <a:t>19</a:t>
            </a:fld>
            <a:endParaRPr lang="en-US"/>
          </a:p>
        </p:txBody>
      </p:sp>
    </p:spTree>
    <p:extLst>
      <p:ext uri="{BB962C8B-B14F-4D97-AF65-F5344CB8AC3E}">
        <p14:creationId xmlns:p14="http://schemas.microsoft.com/office/powerpoint/2010/main" val="2758761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Show them how to do the hanging indent in Word</a:t>
            </a:r>
          </a:p>
          <a:p>
            <a:pPr>
              <a:spcBef>
                <a:spcPct val="0"/>
              </a:spcBef>
            </a:pPr>
            <a:endParaRPr lang="en-US" smtClean="0"/>
          </a:p>
          <a:p>
            <a:pPr>
              <a:spcBef>
                <a:spcPct val="0"/>
              </a:spcBef>
            </a:pPr>
            <a:r>
              <a:rPr lang="en-US" smtClean="0"/>
              <a:t>Explain authorship</a:t>
            </a:r>
          </a:p>
          <a:p>
            <a:pPr>
              <a:spcBef>
                <a:spcPct val="0"/>
              </a:spcBef>
            </a:pPr>
            <a:endParaRPr lang="en-US" smtClean="0"/>
          </a:p>
          <a:p>
            <a:pPr>
              <a:spcBef>
                <a:spcPct val="0"/>
              </a:spcBef>
            </a:pPr>
            <a:r>
              <a:rPr lang="en-US" smtClean="0"/>
              <a:t>Alphabetized by 1</a:t>
            </a:r>
            <a:r>
              <a:rPr lang="en-US" baseline="30000" smtClean="0"/>
              <a:t>st</a:t>
            </a:r>
            <a:r>
              <a:rPr lang="en-US" smtClean="0"/>
              <a:t> author</a:t>
            </a:r>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9E3ED3-9B1B-42CB-A3A9-86387160F517}" type="slidenum">
              <a:rPr lang="en-US"/>
              <a:pPr fontAlgn="base">
                <a:spcBef>
                  <a:spcPct val="0"/>
                </a:spcBef>
                <a:spcAft>
                  <a:spcPct val="0"/>
                </a:spcAft>
              </a:pPr>
              <a:t>23</a:t>
            </a:fld>
            <a:endParaRPr lang="en-US"/>
          </a:p>
        </p:txBody>
      </p:sp>
    </p:spTree>
    <p:extLst>
      <p:ext uri="{BB962C8B-B14F-4D97-AF65-F5344CB8AC3E}">
        <p14:creationId xmlns:p14="http://schemas.microsoft.com/office/powerpoint/2010/main" val="608022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795CC19-4F94-8446-A3CA-1622868A6C4F}" type="datetimeFigureOut">
              <a:rPr lang="en-US" smtClean="0"/>
              <a:pPr/>
              <a:t>7/11/2018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00A8442-B393-D447-9F08-977FEA9F4BB3}" type="slidenum">
              <a:rPr lang="en-US" smtClean="0"/>
              <a:pPr/>
              <a:t>‹#›</a:t>
            </a:fld>
            <a:endParaRPr lang="en-US" dirty="0"/>
          </a:p>
        </p:txBody>
      </p:sp>
    </p:spTree>
    <p:extLst>
      <p:ext uri="{BB962C8B-B14F-4D97-AF65-F5344CB8AC3E}">
        <p14:creationId xmlns:p14="http://schemas.microsoft.com/office/powerpoint/2010/main" val="2583021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795CC19-4F94-8446-A3CA-1622868A6C4F}" type="datetimeFigureOut">
              <a:rPr lang="en-US" smtClean="0"/>
              <a:pPr/>
              <a:t>7/11/2018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00A8442-B393-D447-9F08-977FEA9F4BB3}" type="slidenum">
              <a:rPr lang="en-US" smtClean="0"/>
              <a:pPr/>
              <a:t>‹#›</a:t>
            </a:fld>
            <a:endParaRPr lang="en-US" dirty="0"/>
          </a:p>
        </p:txBody>
      </p:sp>
    </p:spTree>
    <p:extLst>
      <p:ext uri="{BB962C8B-B14F-4D97-AF65-F5344CB8AC3E}">
        <p14:creationId xmlns:p14="http://schemas.microsoft.com/office/powerpoint/2010/main" val="3124877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795CC19-4F94-8446-A3CA-1622868A6C4F}" type="datetimeFigureOut">
              <a:rPr lang="en-US" smtClean="0"/>
              <a:pPr/>
              <a:t>7/11/2018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00A8442-B393-D447-9F08-977FEA9F4BB3}" type="slidenum">
              <a:rPr lang="en-US" smtClean="0"/>
              <a:pPr/>
              <a:t>‹#›</a:t>
            </a:fld>
            <a:endParaRPr lang="en-US" dirty="0"/>
          </a:p>
        </p:txBody>
      </p:sp>
    </p:spTree>
    <p:extLst>
      <p:ext uri="{BB962C8B-B14F-4D97-AF65-F5344CB8AC3E}">
        <p14:creationId xmlns:p14="http://schemas.microsoft.com/office/powerpoint/2010/main" val="1915832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450B2B-CE49-794B-91F0-B11AFF1065F1}" type="datetimeFigureOut">
              <a:rPr lang="en-US" smtClean="0"/>
              <a:pPr/>
              <a:t>7/11/2018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90EF59-D930-F04A-9220-C9843F104FCB}" type="slidenum">
              <a:rPr lang="en-US" smtClean="0"/>
              <a:pPr/>
              <a:t>‹#›</a:t>
            </a:fld>
            <a:endParaRPr lang="en-US" dirty="0"/>
          </a:p>
        </p:txBody>
      </p:sp>
    </p:spTree>
    <p:extLst>
      <p:ext uri="{BB962C8B-B14F-4D97-AF65-F5344CB8AC3E}">
        <p14:creationId xmlns:p14="http://schemas.microsoft.com/office/powerpoint/2010/main" val="2091596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450B2B-CE49-794B-91F0-B11AFF1065F1}" type="datetimeFigureOut">
              <a:rPr lang="en-US" smtClean="0"/>
              <a:pPr/>
              <a:t>7/11/2018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90EF59-D930-F04A-9220-C9843F104FCB}" type="slidenum">
              <a:rPr lang="en-US" smtClean="0"/>
              <a:pPr/>
              <a:t>‹#›</a:t>
            </a:fld>
            <a:endParaRPr lang="en-US" dirty="0"/>
          </a:p>
        </p:txBody>
      </p:sp>
    </p:spTree>
    <p:extLst>
      <p:ext uri="{BB962C8B-B14F-4D97-AF65-F5344CB8AC3E}">
        <p14:creationId xmlns:p14="http://schemas.microsoft.com/office/powerpoint/2010/main" val="2259153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450B2B-CE49-794B-91F0-B11AFF1065F1}" type="datetimeFigureOut">
              <a:rPr lang="en-US" smtClean="0"/>
              <a:pPr/>
              <a:t>7/11/2018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90EF59-D930-F04A-9220-C9843F104FCB}" type="slidenum">
              <a:rPr lang="en-US" smtClean="0"/>
              <a:pPr/>
              <a:t>‹#›</a:t>
            </a:fld>
            <a:endParaRPr lang="en-US" dirty="0"/>
          </a:p>
        </p:txBody>
      </p:sp>
    </p:spTree>
    <p:extLst>
      <p:ext uri="{BB962C8B-B14F-4D97-AF65-F5344CB8AC3E}">
        <p14:creationId xmlns:p14="http://schemas.microsoft.com/office/powerpoint/2010/main" val="3277863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450B2B-CE49-794B-91F0-B11AFF1065F1}" type="datetimeFigureOut">
              <a:rPr lang="en-US" smtClean="0"/>
              <a:pPr/>
              <a:t>7/11/2018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90EF59-D930-F04A-9220-C9843F104FCB}" type="slidenum">
              <a:rPr lang="en-US" smtClean="0"/>
              <a:pPr/>
              <a:t>‹#›</a:t>
            </a:fld>
            <a:endParaRPr lang="en-US" dirty="0"/>
          </a:p>
        </p:txBody>
      </p:sp>
    </p:spTree>
    <p:extLst>
      <p:ext uri="{BB962C8B-B14F-4D97-AF65-F5344CB8AC3E}">
        <p14:creationId xmlns:p14="http://schemas.microsoft.com/office/powerpoint/2010/main" val="441902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450B2B-CE49-794B-91F0-B11AFF1065F1}" type="datetimeFigureOut">
              <a:rPr lang="en-US" smtClean="0"/>
              <a:pPr/>
              <a:t>7/11/2018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990EF59-D930-F04A-9220-C9843F104FCB}" type="slidenum">
              <a:rPr lang="en-US" smtClean="0"/>
              <a:pPr/>
              <a:t>‹#›</a:t>
            </a:fld>
            <a:endParaRPr lang="en-US" dirty="0"/>
          </a:p>
        </p:txBody>
      </p:sp>
    </p:spTree>
    <p:extLst>
      <p:ext uri="{BB962C8B-B14F-4D97-AF65-F5344CB8AC3E}">
        <p14:creationId xmlns:p14="http://schemas.microsoft.com/office/powerpoint/2010/main" val="19686875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450B2B-CE49-794B-91F0-B11AFF1065F1}" type="datetimeFigureOut">
              <a:rPr lang="en-US" smtClean="0"/>
              <a:pPr/>
              <a:t>7/11/2018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990EF59-D930-F04A-9220-C9843F104FCB}" type="slidenum">
              <a:rPr lang="en-US" smtClean="0"/>
              <a:pPr/>
              <a:t>‹#›</a:t>
            </a:fld>
            <a:endParaRPr lang="en-US" dirty="0"/>
          </a:p>
        </p:txBody>
      </p:sp>
    </p:spTree>
    <p:extLst>
      <p:ext uri="{BB962C8B-B14F-4D97-AF65-F5344CB8AC3E}">
        <p14:creationId xmlns:p14="http://schemas.microsoft.com/office/powerpoint/2010/main" val="2824350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450B2B-CE49-794B-91F0-B11AFF1065F1}" type="datetimeFigureOut">
              <a:rPr lang="en-US" smtClean="0"/>
              <a:pPr/>
              <a:t>7/11/2018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990EF59-D930-F04A-9220-C9843F104FCB}" type="slidenum">
              <a:rPr lang="en-US" smtClean="0"/>
              <a:pPr/>
              <a:t>‹#›</a:t>
            </a:fld>
            <a:endParaRPr lang="en-US" dirty="0"/>
          </a:p>
        </p:txBody>
      </p:sp>
    </p:spTree>
    <p:extLst>
      <p:ext uri="{BB962C8B-B14F-4D97-AF65-F5344CB8AC3E}">
        <p14:creationId xmlns:p14="http://schemas.microsoft.com/office/powerpoint/2010/main" val="42578829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450B2B-CE49-794B-91F0-B11AFF1065F1}" type="datetimeFigureOut">
              <a:rPr lang="en-US" smtClean="0"/>
              <a:pPr/>
              <a:t>7/11/2018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90EF59-D930-F04A-9220-C9843F104FCB}" type="slidenum">
              <a:rPr lang="en-US" smtClean="0"/>
              <a:pPr/>
              <a:t>‹#›</a:t>
            </a:fld>
            <a:endParaRPr lang="en-US" dirty="0"/>
          </a:p>
        </p:txBody>
      </p:sp>
    </p:spTree>
    <p:extLst>
      <p:ext uri="{BB962C8B-B14F-4D97-AF65-F5344CB8AC3E}">
        <p14:creationId xmlns:p14="http://schemas.microsoft.com/office/powerpoint/2010/main" val="2493578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795CC19-4F94-8446-A3CA-1622868A6C4F}" type="datetimeFigureOut">
              <a:rPr lang="en-US" smtClean="0"/>
              <a:pPr/>
              <a:t>7/11/2018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00A8442-B393-D447-9F08-977FEA9F4BB3}" type="slidenum">
              <a:rPr lang="en-US" smtClean="0"/>
              <a:pPr/>
              <a:t>‹#›</a:t>
            </a:fld>
            <a:endParaRPr lang="en-US" dirty="0"/>
          </a:p>
        </p:txBody>
      </p:sp>
    </p:spTree>
    <p:extLst>
      <p:ext uri="{BB962C8B-B14F-4D97-AF65-F5344CB8AC3E}">
        <p14:creationId xmlns:p14="http://schemas.microsoft.com/office/powerpoint/2010/main" val="33945274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450B2B-CE49-794B-91F0-B11AFF1065F1}" type="datetimeFigureOut">
              <a:rPr lang="en-US" smtClean="0"/>
              <a:pPr/>
              <a:t>7/11/2018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90EF59-D930-F04A-9220-C9843F104FCB}" type="slidenum">
              <a:rPr lang="en-US" smtClean="0"/>
              <a:pPr/>
              <a:t>‹#›</a:t>
            </a:fld>
            <a:endParaRPr lang="en-US" dirty="0"/>
          </a:p>
        </p:txBody>
      </p:sp>
    </p:spTree>
    <p:extLst>
      <p:ext uri="{BB962C8B-B14F-4D97-AF65-F5344CB8AC3E}">
        <p14:creationId xmlns:p14="http://schemas.microsoft.com/office/powerpoint/2010/main" val="7391868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450B2B-CE49-794B-91F0-B11AFF1065F1}" type="datetimeFigureOut">
              <a:rPr lang="en-US" smtClean="0"/>
              <a:pPr/>
              <a:t>7/11/2018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90EF59-D930-F04A-9220-C9843F104FCB}" type="slidenum">
              <a:rPr lang="en-US" smtClean="0"/>
              <a:pPr/>
              <a:t>‹#›</a:t>
            </a:fld>
            <a:endParaRPr lang="en-US" dirty="0"/>
          </a:p>
        </p:txBody>
      </p:sp>
    </p:spTree>
    <p:extLst>
      <p:ext uri="{BB962C8B-B14F-4D97-AF65-F5344CB8AC3E}">
        <p14:creationId xmlns:p14="http://schemas.microsoft.com/office/powerpoint/2010/main" val="12278378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450B2B-CE49-794B-91F0-B11AFF1065F1}" type="datetimeFigureOut">
              <a:rPr lang="en-US" smtClean="0"/>
              <a:pPr/>
              <a:t>7/11/2018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90EF59-D930-F04A-9220-C9843F104FCB}" type="slidenum">
              <a:rPr lang="en-US" smtClean="0"/>
              <a:pPr/>
              <a:t>‹#›</a:t>
            </a:fld>
            <a:endParaRPr lang="en-US" dirty="0"/>
          </a:p>
        </p:txBody>
      </p:sp>
    </p:spTree>
    <p:extLst>
      <p:ext uri="{BB962C8B-B14F-4D97-AF65-F5344CB8AC3E}">
        <p14:creationId xmlns:p14="http://schemas.microsoft.com/office/powerpoint/2010/main" val="3526621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795CC19-4F94-8446-A3CA-1622868A6C4F}" type="datetimeFigureOut">
              <a:rPr lang="en-US" smtClean="0"/>
              <a:pPr/>
              <a:t>7/11/2018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00A8442-B393-D447-9F08-977FEA9F4BB3}" type="slidenum">
              <a:rPr lang="en-US" smtClean="0"/>
              <a:pPr/>
              <a:t>‹#›</a:t>
            </a:fld>
            <a:endParaRPr lang="en-US" dirty="0"/>
          </a:p>
        </p:txBody>
      </p:sp>
    </p:spTree>
    <p:extLst>
      <p:ext uri="{BB962C8B-B14F-4D97-AF65-F5344CB8AC3E}">
        <p14:creationId xmlns:p14="http://schemas.microsoft.com/office/powerpoint/2010/main" val="416030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795CC19-4F94-8446-A3CA-1622868A6C4F}" type="datetimeFigureOut">
              <a:rPr lang="en-US" smtClean="0"/>
              <a:pPr/>
              <a:t>7/11/2018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00A8442-B393-D447-9F08-977FEA9F4BB3}" type="slidenum">
              <a:rPr lang="en-US" smtClean="0"/>
              <a:pPr/>
              <a:t>‹#›</a:t>
            </a:fld>
            <a:endParaRPr lang="en-US" dirty="0"/>
          </a:p>
        </p:txBody>
      </p:sp>
    </p:spTree>
    <p:extLst>
      <p:ext uri="{BB962C8B-B14F-4D97-AF65-F5344CB8AC3E}">
        <p14:creationId xmlns:p14="http://schemas.microsoft.com/office/powerpoint/2010/main" val="329217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795CC19-4F94-8446-A3CA-1622868A6C4F}" type="datetimeFigureOut">
              <a:rPr lang="en-US" smtClean="0"/>
              <a:pPr/>
              <a:t>7/11/2018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E00A8442-B393-D447-9F08-977FEA9F4BB3}" type="slidenum">
              <a:rPr lang="en-US" smtClean="0"/>
              <a:pPr/>
              <a:t>‹#›</a:t>
            </a:fld>
            <a:endParaRPr lang="en-US" dirty="0"/>
          </a:p>
        </p:txBody>
      </p:sp>
    </p:spTree>
    <p:extLst>
      <p:ext uri="{BB962C8B-B14F-4D97-AF65-F5344CB8AC3E}">
        <p14:creationId xmlns:p14="http://schemas.microsoft.com/office/powerpoint/2010/main" val="60357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795CC19-4F94-8446-A3CA-1622868A6C4F}" type="datetimeFigureOut">
              <a:rPr lang="en-US" smtClean="0"/>
              <a:pPr/>
              <a:t>7/11/2018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E00A8442-B393-D447-9F08-977FEA9F4BB3}" type="slidenum">
              <a:rPr lang="en-US" smtClean="0"/>
              <a:pPr/>
              <a:t>‹#›</a:t>
            </a:fld>
            <a:endParaRPr lang="en-US" dirty="0"/>
          </a:p>
        </p:txBody>
      </p:sp>
    </p:spTree>
    <p:extLst>
      <p:ext uri="{BB962C8B-B14F-4D97-AF65-F5344CB8AC3E}">
        <p14:creationId xmlns:p14="http://schemas.microsoft.com/office/powerpoint/2010/main" val="3855717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pic>
        <p:nvPicPr>
          <p:cNvPr id="6" name="Picture 5" descr="UTCasnrPPstrip.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19774"/>
            <a:ext cx="9164000" cy="1158228"/>
          </a:xfrm>
          <a:prstGeom prst="rect">
            <a:avLst/>
          </a:prstGeom>
        </p:spPr>
      </p:pic>
    </p:spTree>
    <p:extLst>
      <p:ext uri="{BB962C8B-B14F-4D97-AF65-F5344CB8AC3E}">
        <p14:creationId xmlns:p14="http://schemas.microsoft.com/office/powerpoint/2010/main" val="266911856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795CC19-4F94-8446-A3CA-1622868A6C4F}" type="datetimeFigureOut">
              <a:rPr lang="en-US" smtClean="0"/>
              <a:pPr/>
              <a:t>7/11/2018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00A8442-B393-D447-9F08-977FEA9F4BB3}" type="slidenum">
              <a:rPr lang="en-US" smtClean="0"/>
              <a:pPr/>
              <a:t>‹#›</a:t>
            </a:fld>
            <a:endParaRPr lang="en-US" dirty="0"/>
          </a:p>
        </p:txBody>
      </p:sp>
    </p:spTree>
    <p:extLst>
      <p:ext uri="{BB962C8B-B14F-4D97-AF65-F5344CB8AC3E}">
        <p14:creationId xmlns:p14="http://schemas.microsoft.com/office/powerpoint/2010/main" val="1695565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795CC19-4F94-8446-A3CA-1622868A6C4F}" type="datetimeFigureOut">
              <a:rPr lang="en-US" smtClean="0"/>
              <a:pPr/>
              <a:t>7/11/2018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00A8442-B393-D447-9F08-977FEA9F4BB3}" type="slidenum">
              <a:rPr lang="en-US" smtClean="0"/>
              <a:pPr/>
              <a:t>‹#›</a:t>
            </a:fld>
            <a:endParaRPr lang="en-US" dirty="0"/>
          </a:p>
        </p:txBody>
      </p:sp>
    </p:spTree>
    <p:extLst>
      <p:ext uri="{BB962C8B-B14F-4D97-AF65-F5344CB8AC3E}">
        <p14:creationId xmlns:p14="http://schemas.microsoft.com/office/powerpoint/2010/main" val="1162450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marL="0" indent="0" algn="ctr">
              <a:defRPr sz="1200">
                <a:solidFill>
                  <a:schemeClr val="tx1">
                    <a:tint val="75000"/>
                  </a:schemeClr>
                </a:solidFill>
              </a:defRPr>
            </a:lvl1pPr>
          </a:lstStyle>
          <a:p>
            <a:endParaRPr lang="en-US" dirty="0"/>
          </a:p>
        </p:txBody>
      </p:sp>
      <p:pic>
        <p:nvPicPr>
          <p:cNvPr id="4" name="Picture 3" descr="CASNR logo bar landscape.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5964944"/>
            <a:ext cx="9144000" cy="914400"/>
          </a:xfrm>
          <a:prstGeom prst="rect">
            <a:avLst/>
          </a:prstGeom>
        </p:spPr>
      </p:pic>
    </p:spTree>
    <p:extLst>
      <p:ext uri="{BB962C8B-B14F-4D97-AF65-F5344CB8AC3E}">
        <p14:creationId xmlns:p14="http://schemas.microsoft.com/office/powerpoint/2010/main" val="2539752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450B2B-CE49-794B-91F0-B11AFF1065F1}" type="datetimeFigureOut">
              <a:rPr lang="en-US" smtClean="0"/>
              <a:pPr/>
              <a:t>7/11/2018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90EF59-D930-F04A-9220-C9843F104FCB}" type="slidenum">
              <a:rPr lang="en-US" smtClean="0"/>
              <a:pPr/>
              <a:t>‹#›</a:t>
            </a:fld>
            <a:endParaRPr lang="en-US" dirty="0"/>
          </a:p>
        </p:txBody>
      </p:sp>
      <p:pic>
        <p:nvPicPr>
          <p:cNvPr id="7" name="Picture 6" descr="UTCasnrPPstrip.ai"/>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5956405"/>
            <a:ext cx="9154495" cy="912091"/>
          </a:xfrm>
          <a:prstGeom prst="rect">
            <a:avLst/>
          </a:prstGeom>
        </p:spPr>
      </p:pic>
    </p:spTree>
    <p:extLst>
      <p:ext uri="{BB962C8B-B14F-4D97-AF65-F5344CB8AC3E}">
        <p14:creationId xmlns:p14="http://schemas.microsoft.com/office/powerpoint/2010/main" val="33975717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APA and FFA</a:t>
            </a:r>
            <a:endParaRPr lang="en-US" dirty="0"/>
          </a:p>
        </p:txBody>
      </p:sp>
      <p:sp>
        <p:nvSpPr>
          <p:cNvPr id="5" name="Subtitle 4"/>
          <p:cNvSpPr>
            <a:spLocks noGrp="1"/>
          </p:cNvSpPr>
          <p:nvPr>
            <p:ph type="subTitle" idx="1"/>
          </p:nvPr>
        </p:nvSpPr>
        <p:spPr/>
        <p:txBody>
          <a:bodyPr/>
          <a:lstStyle/>
          <a:p>
            <a:r>
              <a:rPr lang="en-US" dirty="0" smtClean="0"/>
              <a:t>Jason Dossett</a:t>
            </a:r>
          </a:p>
          <a:p>
            <a:r>
              <a:rPr lang="en-US" dirty="0" smtClean="0"/>
              <a:t>Christopher T. Stripling</a:t>
            </a:r>
            <a:endParaRPr lang="en-US" dirty="0"/>
          </a:p>
        </p:txBody>
      </p:sp>
    </p:spTree>
    <p:extLst>
      <p:ext uri="{BB962C8B-B14F-4D97-AF65-F5344CB8AC3E}">
        <p14:creationId xmlns:p14="http://schemas.microsoft.com/office/powerpoint/2010/main" val="14347430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908" y="0"/>
            <a:ext cx="8155255" cy="1143000"/>
          </a:xfrm>
        </p:spPr>
        <p:txBody>
          <a:bodyPr/>
          <a:lstStyle/>
          <a:p>
            <a:pPr algn="l" fontAlgn="auto">
              <a:spcAft>
                <a:spcPts val="0"/>
              </a:spcAft>
              <a:defRPr/>
            </a:pPr>
            <a:r>
              <a:rPr lang="en-US" dirty="0" smtClean="0">
                <a:solidFill>
                  <a:schemeClr val="tx1"/>
                </a:solidFill>
              </a:rPr>
              <a:t>In-Text Citations: Direct Quotes</a:t>
            </a:r>
            <a:endParaRPr lang="en-US" dirty="0">
              <a:solidFill>
                <a:schemeClr val="tx1"/>
              </a:solidFill>
            </a:endParaRPr>
          </a:p>
        </p:txBody>
      </p:sp>
      <p:sp>
        <p:nvSpPr>
          <p:cNvPr id="3" name="Content Placeholder 2"/>
          <p:cNvSpPr>
            <a:spLocks noGrp="1"/>
          </p:cNvSpPr>
          <p:nvPr>
            <p:ph idx="1"/>
          </p:nvPr>
        </p:nvSpPr>
        <p:spPr>
          <a:xfrm>
            <a:off x="266329" y="1420427"/>
            <a:ext cx="8703631" cy="5260019"/>
          </a:xfrm>
        </p:spPr>
        <p:txBody>
          <a:bodyPr>
            <a:normAutofit/>
          </a:bodyPr>
          <a:lstStyle/>
          <a:p>
            <a:pPr marL="640080" lvl="1" indent="-237744" fontAlgn="auto">
              <a:spcAft>
                <a:spcPts val="0"/>
              </a:spcAft>
              <a:buFont typeface="Verdana"/>
              <a:buChar char="◦"/>
              <a:defRPr/>
            </a:pPr>
            <a:r>
              <a:rPr lang="en-US" dirty="0" smtClean="0"/>
              <a:t>Handling quotes within quotes</a:t>
            </a:r>
          </a:p>
          <a:p>
            <a:pPr marL="640080" lvl="1" indent="-237744" fontAlgn="auto">
              <a:spcAft>
                <a:spcPts val="0"/>
              </a:spcAft>
              <a:buNone/>
              <a:defRPr/>
            </a:pPr>
            <a:endParaRPr lang="en-US" dirty="0" smtClean="0"/>
          </a:p>
          <a:p>
            <a:pPr marL="886968" lvl="2" fontAlgn="auto">
              <a:spcAft>
                <a:spcPts val="0"/>
              </a:spcAft>
              <a:buFont typeface="Wingdings 2"/>
              <a:buChar char=""/>
              <a:defRPr/>
            </a:pPr>
            <a:r>
              <a:rPr lang="en-US" u="sng" dirty="0" smtClean="0"/>
              <a:t>Source</a:t>
            </a:r>
            <a:r>
              <a:rPr lang="en-US" dirty="0" smtClean="0"/>
              <a:t>: The idea of “natural” is often equated with organic livestock production.</a:t>
            </a:r>
          </a:p>
          <a:p>
            <a:pPr marL="886968" lvl="2" fontAlgn="auto">
              <a:spcAft>
                <a:spcPts val="0"/>
              </a:spcAft>
              <a:buNone/>
              <a:defRPr/>
            </a:pPr>
            <a:endParaRPr lang="en-US" dirty="0" smtClean="0"/>
          </a:p>
          <a:p>
            <a:pPr marL="886968" lvl="2" fontAlgn="auto">
              <a:spcAft>
                <a:spcPts val="600"/>
              </a:spcAft>
              <a:buFont typeface="Wingdings 2"/>
              <a:buChar char=""/>
              <a:defRPr/>
            </a:pPr>
            <a:r>
              <a:rPr lang="en-US" u="sng" dirty="0" smtClean="0"/>
              <a:t>Cite</a:t>
            </a:r>
            <a:r>
              <a:rPr lang="en-US" dirty="0" smtClean="0"/>
              <a:t>:  “The idea of ‘natural’ is often equated with organic livestock production” (Abrams &amp; Baker,  2008, p. 323).</a:t>
            </a:r>
          </a:p>
          <a:p>
            <a:pPr marL="365760" indent="-283464" fontAlgn="auto">
              <a:spcAft>
                <a:spcPts val="0"/>
              </a:spcAft>
              <a:buFont typeface="Wingdings 2"/>
              <a:buChar char=""/>
              <a:defRPr/>
            </a:pPr>
            <a:endParaRPr lang="en-US" sz="2200" dirty="0" smtClean="0"/>
          </a:p>
          <a:p>
            <a:pPr marL="640080" lvl="1" indent="-237744" fontAlgn="auto">
              <a:spcAft>
                <a:spcPts val="0"/>
              </a:spcAft>
              <a:buFont typeface="Verdana"/>
              <a:buChar char="◦"/>
              <a:defRPr/>
            </a:pPr>
            <a:endParaRPr lang="en-US" sz="2200" dirty="0" smtClean="0"/>
          </a:p>
        </p:txBody>
      </p:sp>
    </p:spTree>
    <p:extLst>
      <p:ext uri="{BB962C8B-B14F-4D97-AF65-F5344CB8AC3E}">
        <p14:creationId xmlns:p14="http://schemas.microsoft.com/office/powerpoint/2010/main" val="179324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622" y="-152400"/>
            <a:ext cx="8254828" cy="1143000"/>
          </a:xfrm>
        </p:spPr>
        <p:txBody>
          <a:bodyPr/>
          <a:lstStyle/>
          <a:p>
            <a:pPr algn="l" fontAlgn="auto">
              <a:spcAft>
                <a:spcPts val="0"/>
              </a:spcAft>
              <a:defRPr/>
            </a:pPr>
            <a:r>
              <a:rPr lang="en-US" dirty="0" smtClean="0">
                <a:solidFill>
                  <a:schemeClr val="tx1"/>
                </a:solidFill>
              </a:rPr>
              <a:t>In-Text Citations: Direct Quotes</a:t>
            </a:r>
            <a:endParaRPr lang="en-US" dirty="0">
              <a:solidFill>
                <a:schemeClr val="tx1"/>
              </a:solidFill>
            </a:endParaRPr>
          </a:p>
        </p:txBody>
      </p:sp>
      <p:sp>
        <p:nvSpPr>
          <p:cNvPr id="3" name="Content Placeholder 2"/>
          <p:cNvSpPr>
            <a:spLocks noGrp="1"/>
          </p:cNvSpPr>
          <p:nvPr>
            <p:ph idx="1"/>
          </p:nvPr>
        </p:nvSpPr>
        <p:spPr>
          <a:xfrm>
            <a:off x="116541" y="748550"/>
            <a:ext cx="8817909" cy="6019800"/>
          </a:xfrm>
        </p:spPr>
        <p:txBody>
          <a:bodyPr>
            <a:normAutofit/>
          </a:bodyPr>
          <a:lstStyle/>
          <a:p>
            <a:pPr marL="365760" indent="-283464" fontAlgn="auto">
              <a:lnSpc>
                <a:spcPct val="120000"/>
              </a:lnSpc>
              <a:spcAft>
                <a:spcPts val="0"/>
              </a:spcAft>
              <a:buFont typeface="Wingdings 2"/>
              <a:buChar char=""/>
              <a:defRPr/>
            </a:pPr>
            <a:endParaRPr lang="en-US" sz="3700" b="1" dirty="0" smtClean="0"/>
          </a:p>
          <a:p>
            <a:pPr marL="365760" indent="-283464" fontAlgn="auto">
              <a:lnSpc>
                <a:spcPct val="120000"/>
              </a:lnSpc>
              <a:spcAft>
                <a:spcPts val="0"/>
              </a:spcAft>
              <a:buFont typeface="Wingdings 2"/>
              <a:buChar char=""/>
              <a:defRPr/>
            </a:pPr>
            <a:r>
              <a:rPr lang="en-US" sz="3700" dirty="0" smtClean="0"/>
              <a:t>40 or more words</a:t>
            </a:r>
          </a:p>
          <a:p>
            <a:pPr marL="640080" lvl="1" indent="-237744" fontAlgn="auto">
              <a:lnSpc>
                <a:spcPct val="120000"/>
              </a:lnSpc>
              <a:spcAft>
                <a:spcPts val="0"/>
              </a:spcAft>
              <a:buFont typeface="Verdana"/>
              <a:buChar char="◦"/>
              <a:defRPr/>
            </a:pPr>
            <a:r>
              <a:rPr lang="en-US" dirty="0" smtClean="0"/>
              <a:t>Use sparingly</a:t>
            </a:r>
          </a:p>
          <a:p>
            <a:pPr marL="640080" lvl="1" indent="-237744" fontAlgn="auto">
              <a:lnSpc>
                <a:spcPct val="120000"/>
              </a:lnSpc>
              <a:spcAft>
                <a:spcPts val="0"/>
              </a:spcAft>
              <a:buFont typeface="Verdana"/>
              <a:buChar char="◦"/>
              <a:defRPr/>
            </a:pPr>
            <a:r>
              <a:rPr lang="en-US" dirty="0" smtClean="0"/>
              <a:t>Do NOT use quotation marks</a:t>
            </a:r>
          </a:p>
          <a:p>
            <a:pPr marL="640080" lvl="1" indent="-237744" fontAlgn="auto">
              <a:lnSpc>
                <a:spcPct val="120000"/>
              </a:lnSpc>
              <a:spcAft>
                <a:spcPts val="0"/>
              </a:spcAft>
              <a:buFont typeface="Verdana"/>
              <a:buChar char="◦"/>
              <a:defRPr/>
            </a:pPr>
            <a:r>
              <a:rPr lang="en-US" dirty="0" smtClean="0"/>
              <a:t>Provide source in parentheses after period</a:t>
            </a:r>
          </a:p>
          <a:p>
            <a:pPr marL="640080" lvl="1" indent="-237744" fontAlgn="auto">
              <a:lnSpc>
                <a:spcPct val="120000"/>
              </a:lnSpc>
              <a:spcAft>
                <a:spcPts val="600"/>
              </a:spcAft>
              <a:buFont typeface="Verdana"/>
              <a:buChar char="◦"/>
              <a:defRPr/>
            </a:pPr>
            <a:r>
              <a:rPr lang="en-US" dirty="0" smtClean="0"/>
              <a:t>Block Quote: Indented 0.5”</a:t>
            </a:r>
          </a:p>
          <a:p>
            <a:pPr marL="106363" indent="0" fontAlgn="auto">
              <a:lnSpc>
                <a:spcPct val="120000"/>
              </a:lnSpc>
              <a:spcAft>
                <a:spcPts val="0"/>
              </a:spcAft>
              <a:buNone/>
              <a:defRPr/>
            </a:pPr>
            <a:r>
              <a:rPr lang="en-US" sz="2900" dirty="0" smtClean="0"/>
              <a:t>	</a:t>
            </a:r>
            <a:r>
              <a:rPr lang="en-US" dirty="0" smtClean="0"/>
              <a:t/>
            </a:r>
            <a:br>
              <a:rPr lang="en-US" dirty="0" smtClean="0"/>
            </a:br>
            <a:endParaRPr lang="en-US" dirty="0" smtClean="0"/>
          </a:p>
          <a:p>
            <a:pPr marL="640080" lvl="1" indent="-237744" fontAlgn="auto">
              <a:spcAft>
                <a:spcPts val="0"/>
              </a:spcAft>
              <a:buFont typeface="Verdana"/>
              <a:buChar char="◦"/>
              <a:defRPr/>
            </a:pPr>
            <a:endParaRPr lang="en-US" dirty="0"/>
          </a:p>
        </p:txBody>
      </p:sp>
    </p:spTree>
    <p:extLst>
      <p:ext uri="{BB962C8B-B14F-4D97-AF65-F5344CB8AC3E}">
        <p14:creationId xmlns:p14="http://schemas.microsoft.com/office/powerpoint/2010/main" val="291830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BLOCK QUOTE</a:t>
            </a:r>
          </a:p>
        </p:txBody>
      </p:sp>
      <p:sp>
        <p:nvSpPr>
          <p:cNvPr id="3" name="Content Placeholder 2"/>
          <p:cNvSpPr>
            <a:spLocks noGrp="1"/>
          </p:cNvSpPr>
          <p:nvPr>
            <p:ph idx="1"/>
          </p:nvPr>
        </p:nvSpPr>
        <p:spPr/>
        <p:txBody>
          <a:bodyPr/>
          <a:lstStyle/>
          <a:p>
            <a:pPr marL="402336" lvl="1" indent="0" fontAlgn="auto">
              <a:lnSpc>
                <a:spcPct val="120000"/>
              </a:lnSpc>
              <a:spcAft>
                <a:spcPts val="600"/>
              </a:spcAft>
              <a:buNone/>
              <a:defRPr/>
            </a:pPr>
            <a:r>
              <a:rPr lang="en-US" dirty="0" smtClean="0"/>
              <a:t>Indented </a:t>
            </a:r>
            <a:r>
              <a:rPr lang="en-US" dirty="0"/>
              <a:t>0.5”</a:t>
            </a:r>
          </a:p>
          <a:p>
            <a:pPr marL="855663" indent="3175" fontAlgn="auto">
              <a:lnSpc>
                <a:spcPct val="120000"/>
              </a:lnSpc>
              <a:spcAft>
                <a:spcPts val="600"/>
              </a:spcAft>
              <a:buFont typeface="Wingdings 2"/>
              <a:buNone/>
              <a:defRPr/>
            </a:pPr>
            <a:r>
              <a:rPr lang="en-US" sz="2400" dirty="0"/>
              <a:t>We encounter two different worldviews; two conflicting visions of agriculture, rural life, and nature itself. Whether this is a fundamental impasse, or a controversy that can be fruitfully resolved, remains an open question. But organic farming has arrived at a critical juncture, both fraught with peril, and full of opportunity. (</a:t>
            </a:r>
            <a:r>
              <a:rPr lang="en-US" sz="2400" dirty="0" err="1"/>
              <a:t>Vos</a:t>
            </a:r>
            <a:r>
              <a:rPr lang="en-US" sz="2400" dirty="0"/>
              <a:t>, 2000, p. 245</a:t>
            </a:r>
            <a:r>
              <a:rPr lang="en-US" sz="2400" dirty="0" smtClean="0"/>
              <a:t>)</a:t>
            </a:r>
          </a:p>
          <a:p>
            <a:pPr marL="855663" indent="3175" fontAlgn="auto">
              <a:lnSpc>
                <a:spcPct val="120000"/>
              </a:lnSpc>
              <a:spcAft>
                <a:spcPts val="600"/>
              </a:spcAft>
              <a:buFont typeface="Wingdings 2"/>
              <a:buNone/>
              <a:defRPr/>
            </a:pPr>
            <a:endParaRPr lang="en-US" sz="2400" dirty="0"/>
          </a:p>
          <a:p>
            <a:endParaRPr lang="en-US" dirty="0"/>
          </a:p>
        </p:txBody>
      </p:sp>
    </p:spTree>
    <p:extLst>
      <p:ext uri="{BB962C8B-B14F-4D97-AF65-F5344CB8AC3E}">
        <p14:creationId xmlns:p14="http://schemas.microsoft.com/office/powerpoint/2010/main" val="28129958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691" y="0"/>
            <a:ext cx="7943475" cy="1143000"/>
          </a:xfrm>
        </p:spPr>
        <p:txBody>
          <a:bodyPr/>
          <a:lstStyle/>
          <a:p>
            <a:pPr algn="l" fontAlgn="auto">
              <a:spcAft>
                <a:spcPts val="0"/>
              </a:spcAft>
              <a:defRPr/>
            </a:pPr>
            <a:r>
              <a:rPr lang="en-US" dirty="0" smtClean="0">
                <a:solidFill>
                  <a:schemeClr val="tx1"/>
                </a:solidFill>
              </a:rPr>
              <a:t>In-Text Citations: Direct Quotes</a:t>
            </a:r>
            <a:endParaRPr lang="en-US" dirty="0">
              <a:solidFill>
                <a:schemeClr val="tx1"/>
              </a:solidFill>
            </a:endParaRPr>
          </a:p>
        </p:txBody>
      </p:sp>
      <p:sp>
        <p:nvSpPr>
          <p:cNvPr id="3" name="Content Placeholder 2"/>
          <p:cNvSpPr>
            <a:spLocks noGrp="1"/>
          </p:cNvSpPr>
          <p:nvPr>
            <p:ph idx="1"/>
          </p:nvPr>
        </p:nvSpPr>
        <p:spPr>
          <a:xfrm>
            <a:off x="363984" y="1145959"/>
            <a:ext cx="8588221" cy="5105400"/>
          </a:xfrm>
        </p:spPr>
        <p:txBody>
          <a:bodyPr>
            <a:normAutofit/>
          </a:bodyPr>
          <a:lstStyle/>
          <a:p>
            <a:pPr marL="240030" indent="-237744">
              <a:buFont typeface="Verdana"/>
              <a:buChar char="◦"/>
              <a:defRPr/>
            </a:pPr>
            <a:r>
              <a:rPr lang="en-US" sz="3600" dirty="0" smtClean="0"/>
              <a:t>Over two pages?</a:t>
            </a:r>
          </a:p>
          <a:p>
            <a:pPr marL="886968" lvl="2" fontAlgn="auto">
              <a:spcAft>
                <a:spcPts val="600"/>
              </a:spcAft>
              <a:buFont typeface="Wingdings 2"/>
              <a:buChar char=""/>
              <a:defRPr/>
            </a:pPr>
            <a:r>
              <a:rPr lang="en-US" dirty="0" smtClean="0"/>
              <a:t>(</a:t>
            </a:r>
            <a:r>
              <a:rPr lang="en-US" dirty="0" err="1" smtClean="0"/>
              <a:t>Obach</a:t>
            </a:r>
            <a:r>
              <a:rPr lang="en-US" dirty="0" smtClean="0"/>
              <a:t>, 2007, pp. 237–238)</a:t>
            </a:r>
          </a:p>
          <a:p>
            <a:pPr marL="886968" lvl="2" fontAlgn="auto">
              <a:spcAft>
                <a:spcPts val="600"/>
              </a:spcAft>
              <a:buFont typeface="Wingdings 2"/>
              <a:buChar char=""/>
              <a:defRPr/>
            </a:pPr>
            <a:endParaRPr lang="en-US" dirty="0" smtClean="0"/>
          </a:p>
          <a:p>
            <a:pPr marL="240030" indent="-237744">
              <a:buFont typeface="Verdana"/>
              <a:buChar char="◦"/>
              <a:defRPr/>
            </a:pPr>
            <a:r>
              <a:rPr lang="en-US" dirty="0" smtClean="0"/>
              <a:t>Page numbers unavailable?</a:t>
            </a:r>
          </a:p>
          <a:p>
            <a:pPr marL="886968" lvl="2" fontAlgn="auto">
              <a:spcAft>
                <a:spcPts val="0"/>
              </a:spcAft>
              <a:buFont typeface="Wingdings 2"/>
              <a:buChar char=""/>
              <a:defRPr/>
            </a:pPr>
            <a:r>
              <a:rPr lang="en-US" dirty="0" smtClean="0"/>
              <a:t>Cite the </a:t>
            </a:r>
            <a:r>
              <a:rPr lang="en-US" b="1" dirty="0" smtClean="0"/>
              <a:t>section </a:t>
            </a:r>
            <a:r>
              <a:rPr lang="en-US" dirty="0" smtClean="0"/>
              <a:t>and </a:t>
            </a:r>
            <a:r>
              <a:rPr lang="en-US" b="1" dirty="0" smtClean="0"/>
              <a:t>paragraph number</a:t>
            </a:r>
          </a:p>
          <a:p>
            <a:pPr marL="886968" lvl="2" fontAlgn="auto">
              <a:spcAft>
                <a:spcPts val="600"/>
              </a:spcAft>
              <a:buFont typeface="Wingdings 2"/>
              <a:buChar char=""/>
              <a:defRPr/>
            </a:pPr>
            <a:r>
              <a:rPr lang="en-US" dirty="0" smtClean="0"/>
              <a:t>(</a:t>
            </a:r>
            <a:r>
              <a:rPr lang="en-US" dirty="0" err="1" smtClean="0"/>
              <a:t>Obach</a:t>
            </a:r>
            <a:r>
              <a:rPr lang="en-US" dirty="0" smtClean="0"/>
              <a:t>, 2007, Scientific debate section, </a:t>
            </a:r>
            <a:r>
              <a:rPr lang="en-US" dirty="0" err="1" smtClean="0"/>
              <a:t>para</a:t>
            </a:r>
            <a:r>
              <a:rPr lang="en-US" dirty="0" smtClean="0"/>
              <a:t>. 3)</a:t>
            </a:r>
          </a:p>
        </p:txBody>
      </p:sp>
    </p:spTree>
    <p:extLst>
      <p:ext uri="{BB962C8B-B14F-4D97-AF65-F5344CB8AC3E}">
        <p14:creationId xmlns:p14="http://schemas.microsoft.com/office/powerpoint/2010/main" val="267811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567" y="0"/>
            <a:ext cx="8229600" cy="1143000"/>
          </a:xfrm>
        </p:spPr>
        <p:txBody>
          <a:bodyPr/>
          <a:lstStyle/>
          <a:p>
            <a:pPr algn="l" fontAlgn="auto">
              <a:spcAft>
                <a:spcPts val="0"/>
              </a:spcAft>
              <a:defRPr/>
            </a:pPr>
            <a:r>
              <a:rPr lang="en-US" dirty="0" smtClean="0">
                <a:solidFill>
                  <a:schemeClr val="tx1"/>
                </a:solidFill>
              </a:rPr>
              <a:t>In-Text Citations: Direct Quotes</a:t>
            </a:r>
            <a:endParaRPr lang="en-US" dirty="0">
              <a:solidFill>
                <a:schemeClr val="tx1"/>
              </a:solidFill>
            </a:endParaRPr>
          </a:p>
        </p:txBody>
      </p:sp>
      <p:sp>
        <p:nvSpPr>
          <p:cNvPr id="3" name="Content Placeholder 2"/>
          <p:cNvSpPr>
            <a:spLocks noGrp="1"/>
          </p:cNvSpPr>
          <p:nvPr>
            <p:ph idx="1"/>
          </p:nvPr>
        </p:nvSpPr>
        <p:spPr>
          <a:xfrm>
            <a:off x="363984" y="1145959"/>
            <a:ext cx="8588221" cy="5105400"/>
          </a:xfrm>
        </p:spPr>
        <p:txBody>
          <a:bodyPr>
            <a:normAutofit/>
          </a:bodyPr>
          <a:lstStyle/>
          <a:p>
            <a:pPr marL="640080" lvl="1" indent="-237744" fontAlgn="auto">
              <a:spcAft>
                <a:spcPts val="0"/>
              </a:spcAft>
              <a:buFont typeface="Verdana"/>
              <a:buChar char="◦"/>
              <a:defRPr/>
            </a:pPr>
            <a:r>
              <a:rPr lang="en-US" u="sng" dirty="0" smtClean="0"/>
              <a:t>Omit words w/in a sentence</a:t>
            </a:r>
            <a:r>
              <a:rPr lang="en-US" dirty="0" smtClean="0"/>
              <a:t>: use three spaced ellipsis points</a:t>
            </a:r>
          </a:p>
          <a:p>
            <a:pPr marL="886968" lvl="2" fontAlgn="auto">
              <a:spcAft>
                <a:spcPts val="600"/>
              </a:spcAft>
              <a:buFont typeface="Wingdings 2"/>
              <a:buChar char=""/>
              <a:defRPr/>
            </a:pPr>
            <a:r>
              <a:rPr lang="en-US" dirty="0" smtClean="0"/>
              <a:t>“The idea of ‘natural’. . . is often equated with livestock production” (Abrams &amp; Meyers, 2008, p. 323).</a:t>
            </a:r>
          </a:p>
          <a:p>
            <a:pPr marL="886968" lvl="2" fontAlgn="auto">
              <a:spcAft>
                <a:spcPts val="600"/>
              </a:spcAft>
              <a:buNone/>
              <a:defRPr/>
            </a:pPr>
            <a:endParaRPr lang="en-US" dirty="0" smtClean="0"/>
          </a:p>
          <a:p>
            <a:pPr marL="640080" lvl="1" indent="-237744" fontAlgn="auto">
              <a:spcAft>
                <a:spcPts val="0"/>
              </a:spcAft>
              <a:buFont typeface="Verdana"/>
              <a:buChar char="◦"/>
              <a:defRPr/>
            </a:pPr>
            <a:r>
              <a:rPr lang="en-US" u="sng" dirty="0" smtClean="0"/>
              <a:t>Insert words</a:t>
            </a:r>
            <a:r>
              <a:rPr lang="en-US" dirty="0" smtClean="0"/>
              <a:t>: use brackets</a:t>
            </a:r>
          </a:p>
          <a:p>
            <a:pPr marL="886968" lvl="2" fontAlgn="auto">
              <a:spcAft>
                <a:spcPts val="0"/>
              </a:spcAft>
              <a:buFont typeface="Wingdings 2"/>
              <a:buChar char=""/>
              <a:defRPr/>
            </a:pPr>
            <a:r>
              <a:rPr lang="en-US" dirty="0" smtClean="0"/>
              <a:t>“The idea of ‘natural’ is often equated with [organic] livestock production” (Abrams &amp; Meyers, 2008, p. 323).</a:t>
            </a:r>
          </a:p>
        </p:txBody>
      </p:sp>
      <p:sp>
        <p:nvSpPr>
          <p:cNvPr id="4" name="TextBox 3"/>
          <p:cNvSpPr txBox="1"/>
          <p:nvPr/>
        </p:nvSpPr>
        <p:spPr>
          <a:xfrm>
            <a:off x="4545874" y="1619794"/>
            <a:ext cx="1144865" cy="461665"/>
          </a:xfrm>
          <a:prstGeom prst="rect">
            <a:avLst/>
          </a:prstGeom>
          <a:noFill/>
          <a:ln w="22225">
            <a:solidFill>
              <a:srgbClr val="00B0F0"/>
            </a:solidFill>
          </a:ln>
        </p:spPr>
        <p:txBody>
          <a:bodyPr wrap="none" rtlCol="0">
            <a:spAutoFit/>
          </a:bodyPr>
          <a:lstStyle/>
          <a:p>
            <a:r>
              <a:rPr lang="en-US" sz="2400" dirty="0" smtClean="0"/>
              <a:t>Ellipsis</a:t>
            </a:r>
            <a:endParaRPr lang="en-US" sz="2400" dirty="0"/>
          </a:p>
        </p:txBody>
      </p:sp>
      <p:cxnSp>
        <p:nvCxnSpPr>
          <p:cNvPr id="5" name="Straight Arrow Connector 4"/>
          <p:cNvCxnSpPr/>
          <p:nvPr/>
        </p:nvCxnSpPr>
        <p:spPr>
          <a:xfrm>
            <a:off x="4336869" y="1850626"/>
            <a:ext cx="0" cy="461665"/>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6744632" y="3722858"/>
            <a:ext cx="348031" cy="461665"/>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flipH="1">
            <a:off x="8300758" y="3722858"/>
            <a:ext cx="359409" cy="461665"/>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092663" y="3492025"/>
            <a:ext cx="1382110" cy="461665"/>
          </a:xfrm>
          <a:prstGeom prst="rect">
            <a:avLst/>
          </a:prstGeom>
          <a:noFill/>
          <a:ln w="22225">
            <a:solidFill>
              <a:srgbClr val="00B0F0"/>
            </a:solidFill>
          </a:ln>
        </p:spPr>
        <p:txBody>
          <a:bodyPr wrap="none" rtlCol="0">
            <a:spAutoFit/>
          </a:bodyPr>
          <a:lstStyle/>
          <a:p>
            <a:r>
              <a:rPr lang="en-US" sz="2400" dirty="0" smtClean="0"/>
              <a:t>Brackets</a:t>
            </a:r>
            <a:endParaRPr lang="en-US" sz="2400" dirty="0"/>
          </a:p>
        </p:txBody>
      </p:sp>
    </p:spTree>
    <p:extLst>
      <p:ext uri="{BB962C8B-B14F-4D97-AF65-F5344CB8AC3E}">
        <p14:creationId xmlns:p14="http://schemas.microsoft.com/office/powerpoint/2010/main" val="282483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150350"/>
            <a:ext cx="7804192" cy="1143000"/>
          </a:xfrm>
        </p:spPr>
        <p:txBody>
          <a:bodyPr/>
          <a:lstStyle/>
          <a:p>
            <a:pPr algn="l" fontAlgn="auto">
              <a:spcAft>
                <a:spcPts val="0"/>
              </a:spcAft>
              <a:defRPr/>
            </a:pPr>
            <a:r>
              <a:rPr lang="en-US" dirty="0" smtClean="0">
                <a:solidFill>
                  <a:schemeClr val="tx1"/>
                </a:solidFill>
              </a:rPr>
              <a:t>In-Text Citations: Paraphrased</a:t>
            </a:r>
            <a:endParaRPr lang="en-US" dirty="0">
              <a:solidFill>
                <a:schemeClr val="tx1"/>
              </a:solidFill>
            </a:endParaRPr>
          </a:p>
        </p:txBody>
      </p:sp>
      <p:sp>
        <p:nvSpPr>
          <p:cNvPr id="16387" name="Content Placeholder 2"/>
          <p:cNvSpPr>
            <a:spLocks noGrp="1"/>
          </p:cNvSpPr>
          <p:nvPr>
            <p:ph idx="1"/>
          </p:nvPr>
        </p:nvSpPr>
        <p:spPr/>
        <p:txBody>
          <a:bodyPr/>
          <a:lstStyle/>
          <a:p>
            <a:r>
              <a:rPr lang="en-US" dirty="0" smtClean="0"/>
              <a:t>Convey idea using your own words</a:t>
            </a:r>
          </a:p>
          <a:p>
            <a:pPr marL="0" indent="0">
              <a:buNone/>
            </a:pPr>
            <a:endParaRPr lang="en-US" dirty="0" smtClean="0"/>
          </a:p>
          <a:p>
            <a:r>
              <a:rPr lang="en-US" dirty="0" smtClean="0"/>
              <a:t>General format: (Authors, date)</a:t>
            </a:r>
          </a:p>
        </p:txBody>
      </p:sp>
    </p:spTree>
    <p:extLst>
      <p:ext uri="{BB962C8B-B14F-4D97-AF65-F5344CB8AC3E}">
        <p14:creationId xmlns:p14="http://schemas.microsoft.com/office/powerpoint/2010/main" val="496262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87">
                                            <p:txEl>
                                              <p:pRg st="2" end="2"/>
                                            </p:txEl>
                                          </p:spTgt>
                                        </p:tgtEl>
                                        <p:attrNameLst>
                                          <p:attrName>style.visibility</p:attrName>
                                        </p:attrNameLst>
                                      </p:cBhvr>
                                      <p:to>
                                        <p:strVal val="visible"/>
                                      </p:to>
                                    </p:set>
                                    <p:anim calcmode="lin" valueType="num">
                                      <p:cBhvr additive="base">
                                        <p:cTn id="13"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Paraphrased</a:t>
            </a:r>
          </a:p>
        </p:txBody>
      </p:sp>
      <p:sp>
        <p:nvSpPr>
          <p:cNvPr id="3" name="Content Placeholder 2"/>
          <p:cNvSpPr>
            <a:spLocks noGrp="1"/>
          </p:cNvSpPr>
          <p:nvPr>
            <p:ph idx="1"/>
          </p:nvPr>
        </p:nvSpPr>
        <p:spPr/>
        <p:txBody>
          <a:bodyPr/>
          <a:lstStyle/>
          <a:p>
            <a:pPr marL="0" indent="0">
              <a:buNone/>
            </a:pPr>
            <a:r>
              <a:rPr lang="en-US" dirty="0" smtClean="0"/>
              <a:t>Agriculture </a:t>
            </a:r>
            <a:r>
              <a:rPr lang="en-US" dirty="0"/>
              <a:t>accounts for approximately </a:t>
            </a:r>
            <a:r>
              <a:rPr lang="en-US" dirty="0" smtClean="0"/>
              <a:t>80% </a:t>
            </a:r>
            <a:r>
              <a:rPr lang="en-US" dirty="0"/>
              <a:t>of the nation's consumptive water use (</a:t>
            </a:r>
            <a:r>
              <a:rPr lang="en-US" dirty="0" err="1"/>
              <a:t>Schiable</a:t>
            </a:r>
            <a:r>
              <a:rPr lang="en-US" dirty="0"/>
              <a:t> </a:t>
            </a:r>
            <a:r>
              <a:rPr lang="en-US" dirty="0" smtClean="0"/>
              <a:t>&amp; </a:t>
            </a:r>
            <a:r>
              <a:rPr lang="en-US" dirty="0" err="1"/>
              <a:t>Aillery</a:t>
            </a:r>
            <a:r>
              <a:rPr lang="en-US" dirty="0"/>
              <a:t>, 2016). </a:t>
            </a:r>
          </a:p>
          <a:p>
            <a:endParaRPr lang="en-US" dirty="0"/>
          </a:p>
        </p:txBody>
      </p:sp>
      <p:sp>
        <p:nvSpPr>
          <p:cNvPr id="4" name="TextBox 3"/>
          <p:cNvSpPr txBox="1"/>
          <p:nvPr/>
        </p:nvSpPr>
        <p:spPr>
          <a:xfrm>
            <a:off x="5675810" y="2817112"/>
            <a:ext cx="1075936" cy="461665"/>
          </a:xfrm>
          <a:prstGeom prst="rect">
            <a:avLst/>
          </a:prstGeom>
          <a:noFill/>
          <a:ln w="22225">
            <a:solidFill>
              <a:srgbClr val="00B0F0"/>
            </a:solidFill>
          </a:ln>
        </p:spPr>
        <p:txBody>
          <a:bodyPr wrap="none" rtlCol="0">
            <a:spAutoFit/>
          </a:bodyPr>
          <a:lstStyle/>
          <a:p>
            <a:r>
              <a:rPr lang="en-US" sz="2400" dirty="0" smtClean="0"/>
              <a:t>Period</a:t>
            </a:r>
            <a:endParaRPr lang="en-US" sz="2400" dirty="0"/>
          </a:p>
        </p:txBody>
      </p:sp>
      <p:sp>
        <p:nvSpPr>
          <p:cNvPr id="5" name="TextBox 4"/>
          <p:cNvSpPr txBox="1"/>
          <p:nvPr/>
        </p:nvSpPr>
        <p:spPr>
          <a:xfrm>
            <a:off x="634988" y="3470420"/>
            <a:ext cx="1091966" cy="461665"/>
          </a:xfrm>
          <a:prstGeom prst="rect">
            <a:avLst/>
          </a:prstGeom>
          <a:noFill/>
          <a:ln w="22225">
            <a:solidFill>
              <a:srgbClr val="00B0F0"/>
            </a:solidFill>
          </a:ln>
        </p:spPr>
        <p:txBody>
          <a:bodyPr wrap="none" rtlCol="0">
            <a:spAutoFit/>
          </a:bodyPr>
          <a:lstStyle/>
          <a:p>
            <a:r>
              <a:rPr lang="en-US" sz="2400" dirty="0" smtClean="0"/>
              <a:t>Author</a:t>
            </a:r>
            <a:endParaRPr lang="en-US" sz="2400" dirty="0"/>
          </a:p>
        </p:txBody>
      </p:sp>
      <p:sp>
        <p:nvSpPr>
          <p:cNvPr id="6" name="TextBox 5"/>
          <p:cNvSpPr txBox="1"/>
          <p:nvPr/>
        </p:nvSpPr>
        <p:spPr>
          <a:xfrm>
            <a:off x="4250094" y="3509609"/>
            <a:ext cx="807209" cy="461665"/>
          </a:xfrm>
          <a:prstGeom prst="rect">
            <a:avLst/>
          </a:prstGeom>
          <a:noFill/>
          <a:ln w="22225">
            <a:solidFill>
              <a:srgbClr val="00B0F0"/>
            </a:solidFill>
          </a:ln>
        </p:spPr>
        <p:txBody>
          <a:bodyPr wrap="none" rtlCol="0">
            <a:spAutoFit/>
          </a:bodyPr>
          <a:lstStyle/>
          <a:p>
            <a:r>
              <a:rPr lang="en-US" sz="2400" dirty="0" smtClean="0"/>
              <a:t>Year</a:t>
            </a:r>
            <a:endParaRPr lang="en-US" sz="2400" dirty="0"/>
          </a:p>
        </p:txBody>
      </p:sp>
      <p:cxnSp>
        <p:nvCxnSpPr>
          <p:cNvPr id="7" name="Straight Arrow Connector 6"/>
          <p:cNvCxnSpPr/>
          <p:nvPr/>
        </p:nvCxnSpPr>
        <p:spPr>
          <a:xfrm flipV="1">
            <a:off x="1162594" y="2991395"/>
            <a:ext cx="0" cy="479025"/>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V="1">
            <a:off x="4519749" y="2991395"/>
            <a:ext cx="0" cy="518214"/>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H="1">
            <a:off x="5114108" y="2991395"/>
            <a:ext cx="561702" cy="0"/>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V="1">
            <a:off x="2534194" y="3026283"/>
            <a:ext cx="0" cy="444137"/>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2185114" y="3470420"/>
            <a:ext cx="1760418" cy="461665"/>
          </a:xfrm>
          <a:prstGeom prst="rect">
            <a:avLst/>
          </a:prstGeom>
          <a:noFill/>
          <a:ln w="22225">
            <a:solidFill>
              <a:srgbClr val="00B0F0"/>
            </a:solidFill>
          </a:ln>
        </p:spPr>
        <p:txBody>
          <a:bodyPr wrap="none" rtlCol="0">
            <a:spAutoFit/>
          </a:bodyPr>
          <a:lstStyle/>
          <a:p>
            <a:r>
              <a:rPr lang="en-US" sz="2400" dirty="0" smtClean="0"/>
              <a:t>Ampersand</a:t>
            </a:r>
            <a:endParaRPr lang="en-US" sz="2400" dirty="0"/>
          </a:p>
        </p:txBody>
      </p:sp>
    </p:spTree>
    <p:extLst>
      <p:ext uri="{BB962C8B-B14F-4D97-AF65-F5344CB8AC3E}">
        <p14:creationId xmlns:p14="http://schemas.microsoft.com/office/powerpoint/2010/main" val="24135323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1538" y="990601"/>
            <a:ext cx="8392912" cy="4708864"/>
          </a:xfrm>
        </p:spPr>
        <p:txBody>
          <a:bodyPr>
            <a:normAutofit/>
          </a:bodyPr>
          <a:lstStyle/>
          <a:p>
            <a:pPr marL="365760" indent="-283464" fontAlgn="auto">
              <a:spcAft>
                <a:spcPts val="0"/>
              </a:spcAft>
              <a:buFont typeface="Wingdings 2"/>
              <a:buChar char=""/>
              <a:defRPr/>
            </a:pPr>
            <a:endParaRPr lang="en-US" dirty="0" smtClean="0"/>
          </a:p>
          <a:p>
            <a:pPr marL="365760" indent="-283464" fontAlgn="auto">
              <a:spcAft>
                <a:spcPts val="0"/>
              </a:spcAft>
              <a:buFont typeface="Wingdings 2"/>
              <a:buChar char=""/>
              <a:defRPr/>
            </a:pPr>
            <a:r>
              <a:rPr lang="en-US" dirty="0" smtClean="0"/>
              <a:t>No date?</a:t>
            </a:r>
          </a:p>
          <a:p>
            <a:pPr marL="640080" lvl="1" indent="-237744" fontAlgn="auto">
              <a:spcAft>
                <a:spcPts val="600"/>
              </a:spcAft>
              <a:buFont typeface="Verdana"/>
              <a:buChar char="◦"/>
              <a:defRPr/>
            </a:pPr>
            <a:r>
              <a:rPr lang="en-US" dirty="0" smtClean="0"/>
              <a:t>(Abrams &amp; Baker, </a:t>
            </a:r>
            <a:r>
              <a:rPr lang="en-US" dirty="0" err="1" smtClean="0"/>
              <a:t>n.d.</a:t>
            </a:r>
            <a:r>
              <a:rPr lang="en-US" dirty="0" smtClean="0"/>
              <a:t>)</a:t>
            </a:r>
          </a:p>
          <a:p>
            <a:pPr marL="640080" lvl="1" indent="-237744" fontAlgn="auto">
              <a:spcAft>
                <a:spcPts val="600"/>
              </a:spcAft>
              <a:buFont typeface="Verdana"/>
              <a:buChar char="◦"/>
              <a:defRPr/>
            </a:pPr>
            <a:endParaRPr lang="en-US" dirty="0"/>
          </a:p>
          <a:p>
            <a:pPr marL="365760" indent="-283464" fontAlgn="auto">
              <a:spcAft>
                <a:spcPts val="0"/>
              </a:spcAft>
              <a:buFont typeface="Wingdings 2"/>
              <a:buChar char=""/>
              <a:defRPr/>
            </a:pPr>
            <a:r>
              <a:rPr lang="en-US" dirty="0">
                <a:sym typeface="Wingdings" pitchFamily="2" charset="2"/>
              </a:rPr>
              <a:t>Citing a source using another source</a:t>
            </a:r>
          </a:p>
          <a:p>
            <a:pPr marL="640080" lvl="1" indent="-237744">
              <a:buFont typeface="Verdana"/>
              <a:buChar char="◦"/>
              <a:defRPr/>
            </a:pPr>
            <a:r>
              <a:rPr lang="en-US" dirty="0">
                <a:sym typeface="Wingdings" pitchFamily="2" charset="2"/>
              </a:rPr>
              <a:t>Abrams and </a:t>
            </a:r>
            <a:r>
              <a:rPr lang="en-US" dirty="0" err="1">
                <a:sym typeface="Wingdings" pitchFamily="2" charset="2"/>
              </a:rPr>
              <a:t>Irani</a:t>
            </a:r>
            <a:r>
              <a:rPr lang="en-US" dirty="0">
                <a:sym typeface="Wingdings" pitchFamily="2" charset="2"/>
              </a:rPr>
              <a:t> (as cited in Basil, Oregano, &amp; Rosemary, 2008) found higher levels of vitamin C in organic carrots.</a:t>
            </a:r>
            <a:endParaRPr lang="en-US" dirty="0" smtClean="0"/>
          </a:p>
          <a:p>
            <a:pPr marL="365760" indent="-283464" fontAlgn="auto">
              <a:spcAft>
                <a:spcPts val="0"/>
              </a:spcAft>
              <a:buFont typeface="Wingdings 2"/>
              <a:buNone/>
              <a:defRPr/>
            </a:pPr>
            <a:endParaRPr lang="en-US" dirty="0"/>
          </a:p>
        </p:txBody>
      </p:sp>
      <p:sp>
        <p:nvSpPr>
          <p:cNvPr id="4" name="Title 3"/>
          <p:cNvSpPr>
            <a:spLocks noGrp="1"/>
          </p:cNvSpPr>
          <p:nvPr>
            <p:ph type="title"/>
          </p:nvPr>
        </p:nvSpPr>
        <p:spPr>
          <a:xfrm>
            <a:off x="457200" y="534130"/>
            <a:ext cx="8229600" cy="1143000"/>
          </a:xfrm>
        </p:spPr>
        <p:txBody>
          <a:bodyPr>
            <a:normAutofit fontScale="90000"/>
          </a:bodyPr>
          <a:lstStyle/>
          <a:p>
            <a:r>
              <a:rPr lang="en-US" dirty="0"/>
              <a:t>In-Text Citations: Different Scenarios</a:t>
            </a:r>
            <a:br>
              <a:rPr lang="en-US" dirty="0"/>
            </a:br>
            <a:endParaRPr lang="en-US" dirty="0"/>
          </a:p>
        </p:txBody>
      </p:sp>
    </p:spTree>
    <p:extLst>
      <p:ext uri="{BB962C8B-B14F-4D97-AF65-F5344CB8AC3E}">
        <p14:creationId xmlns:p14="http://schemas.microsoft.com/office/powerpoint/2010/main" val="11272701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In-Text Citations: Different Scenarios</a:t>
            </a:r>
          </a:p>
        </p:txBody>
      </p:sp>
      <p:sp>
        <p:nvSpPr>
          <p:cNvPr id="3" name="Content Placeholder 2"/>
          <p:cNvSpPr>
            <a:spLocks noGrp="1"/>
          </p:cNvSpPr>
          <p:nvPr>
            <p:ph idx="1"/>
          </p:nvPr>
        </p:nvSpPr>
        <p:spPr/>
        <p:txBody>
          <a:bodyPr/>
          <a:lstStyle/>
          <a:p>
            <a:pPr marL="365760" indent="-283464" fontAlgn="auto">
              <a:spcAft>
                <a:spcPts val="0"/>
              </a:spcAft>
              <a:buFont typeface="Wingdings 2"/>
              <a:buChar char=""/>
              <a:defRPr/>
            </a:pPr>
            <a:r>
              <a:rPr lang="en-US" dirty="0"/>
              <a:t>No author listed</a:t>
            </a:r>
            <a:r>
              <a:rPr lang="en-US" dirty="0" smtClean="0"/>
              <a:t>?</a:t>
            </a:r>
          </a:p>
          <a:p>
            <a:pPr marL="365760" indent="-283464" fontAlgn="auto">
              <a:spcAft>
                <a:spcPts val="0"/>
              </a:spcAft>
              <a:buFont typeface="Wingdings 2"/>
              <a:buChar char=""/>
              <a:defRPr/>
            </a:pPr>
            <a:endParaRPr lang="en-US" sz="1000" dirty="0"/>
          </a:p>
          <a:p>
            <a:pPr marL="640080" lvl="1" indent="-237744" fontAlgn="auto">
              <a:spcAft>
                <a:spcPts val="0"/>
              </a:spcAft>
              <a:buFont typeface="Verdana"/>
              <a:buChar char="◦"/>
              <a:defRPr/>
            </a:pPr>
            <a:r>
              <a:rPr lang="en-US" dirty="0"/>
              <a:t>First, can you credit a group or organization?</a:t>
            </a:r>
          </a:p>
          <a:p>
            <a:pPr marL="886968" lvl="2" fontAlgn="auto">
              <a:spcAft>
                <a:spcPts val="0"/>
              </a:spcAft>
              <a:buFont typeface="Wingdings 2"/>
              <a:buChar char=""/>
              <a:defRPr/>
            </a:pPr>
            <a:r>
              <a:rPr lang="en-US" dirty="0"/>
              <a:t>(National Institute of Mental Health, 2008</a:t>
            </a:r>
            <a:r>
              <a:rPr lang="en-US" dirty="0" smtClean="0"/>
              <a:t>)</a:t>
            </a:r>
          </a:p>
          <a:p>
            <a:pPr marL="886968" lvl="2" fontAlgn="auto">
              <a:spcAft>
                <a:spcPts val="0"/>
              </a:spcAft>
              <a:buFont typeface="Wingdings 2"/>
              <a:buChar char=""/>
              <a:defRPr/>
            </a:pPr>
            <a:endParaRPr lang="en-US" sz="1400" dirty="0"/>
          </a:p>
          <a:p>
            <a:pPr marL="640080" lvl="1" indent="-237744" fontAlgn="auto">
              <a:spcAft>
                <a:spcPts val="0"/>
              </a:spcAft>
              <a:buFont typeface="Verdana"/>
              <a:buChar char="◦"/>
              <a:defRPr/>
            </a:pPr>
            <a:r>
              <a:rPr lang="en-US" dirty="0"/>
              <a:t>If not, use </a:t>
            </a:r>
            <a:r>
              <a:rPr lang="en-US" b="1" dirty="0"/>
              <a:t>double quotation marks </a:t>
            </a:r>
            <a:r>
              <a:rPr lang="en-US" dirty="0"/>
              <a:t>around title of a Web page, article, or chapter OR </a:t>
            </a:r>
            <a:r>
              <a:rPr lang="en-US" b="1" i="1" dirty="0"/>
              <a:t>italicize</a:t>
            </a:r>
            <a:r>
              <a:rPr lang="en-US" dirty="0"/>
              <a:t> the title of a book, periodical, or report </a:t>
            </a:r>
          </a:p>
          <a:p>
            <a:pPr marL="886968" lvl="2" fontAlgn="auto">
              <a:spcAft>
                <a:spcPts val="0"/>
              </a:spcAft>
              <a:buFont typeface="Wingdings 2"/>
              <a:buChar char=""/>
              <a:defRPr/>
            </a:pPr>
            <a:r>
              <a:rPr lang="en-US" dirty="0"/>
              <a:t>(“Organic Agriculture Literature Review,” 2008)</a:t>
            </a:r>
          </a:p>
          <a:p>
            <a:endParaRPr lang="en-US" dirty="0"/>
          </a:p>
        </p:txBody>
      </p:sp>
    </p:spTree>
    <p:extLst>
      <p:ext uri="{BB962C8B-B14F-4D97-AF65-F5344CB8AC3E}">
        <p14:creationId xmlns:p14="http://schemas.microsoft.com/office/powerpoint/2010/main" val="18389424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761" y="0"/>
            <a:ext cx="8691239" cy="1143000"/>
          </a:xfrm>
        </p:spPr>
        <p:txBody>
          <a:bodyPr>
            <a:normAutofit fontScale="90000"/>
          </a:bodyPr>
          <a:lstStyle/>
          <a:p>
            <a:pPr algn="l" fontAlgn="auto">
              <a:spcAft>
                <a:spcPts val="0"/>
              </a:spcAft>
              <a:defRPr/>
            </a:pPr>
            <a:r>
              <a:rPr lang="en-US" dirty="0" smtClean="0">
                <a:solidFill>
                  <a:schemeClr val="tx1"/>
                </a:solidFill>
              </a:rPr>
              <a:t>In-Text Citations: Different Scenarios</a:t>
            </a:r>
            <a:endParaRPr lang="en-US" dirty="0">
              <a:solidFill>
                <a:schemeClr val="tx1"/>
              </a:solidFill>
            </a:endParaRPr>
          </a:p>
        </p:txBody>
      </p:sp>
      <p:sp>
        <p:nvSpPr>
          <p:cNvPr id="3" name="Content Placeholder 2"/>
          <p:cNvSpPr>
            <a:spLocks noGrp="1"/>
          </p:cNvSpPr>
          <p:nvPr>
            <p:ph idx="1"/>
          </p:nvPr>
        </p:nvSpPr>
        <p:spPr>
          <a:xfrm>
            <a:off x="452761" y="990601"/>
            <a:ext cx="8481689" cy="4460288"/>
          </a:xfrm>
        </p:spPr>
        <p:txBody>
          <a:bodyPr>
            <a:normAutofit/>
          </a:bodyPr>
          <a:lstStyle/>
          <a:p>
            <a:pPr marL="365760" indent="-283464" fontAlgn="auto">
              <a:spcAft>
                <a:spcPts val="0"/>
              </a:spcAft>
              <a:buFont typeface="Wingdings 2"/>
              <a:buChar char=""/>
              <a:defRPr/>
            </a:pPr>
            <a:r>
              <a:rPr lang="en-US" sz="2800" dirty="0" smtClean="0"/>
              <a:t>What if I have two studies done by the same person in the same year?</a:t>
            </a:r>
          </a:p>
          <a:p>
            <a:pPr marL="640080" lvl="1" indent="-237744" fontAlgn="auto">
              <a:spcAft>
                <a:spcPts val="0"/>
              </a:spcAft>
              <a:buFont typeface="Verdana"/>
              <a:buChar char="◦"/>
              <a:defRPr/>
            </a:pPr>
            <a:r>
              <a:rPr lang="en-US" sz="2400" dirty="0" smtClean="0"/>
              <a:t>(Abrams, 2008a) </a:t>
            </a:r>
            <a:r>
              <a:rPr lang="en-US" sz="2400" dirty="0" smtClean="0">
                <a:sym typeface="Wingdings" pitchFamily="2" charset="2"/>
              </a:rPr>
              <a:t> also denote letter in references</a:t>
            </a:r>
            <a:endParaRPr lang="en-US" sz="2400" dirty="0" smtClean="0"/>
          </a:p>
          <a:p>
            <a:pPr marL="640080" lvl="1" indent="-237744" fontAlgn="auto">
              <a:spcAft>
                <a:spcPts val="600"/>
              </a:spcAft>
              <a:buFont typeface="Verdana"/>
              <a:buChar char="◦"/>
              <a:defRPr/>
            </a:pPr>
            <a:r>
              <a:rPr lang="en-US" sz="2400" dirty="0" smtClean="0"/>
              <a:t>(Abrams, 2008b)</a:t>
            </a:r>
            <a:r>
              <a:rPr lang="en-US" sz="2400" dirty="0" smtClean="0">
                <a:sym typeface="Wingdings" pitchFamily="2" charset="2"/>
              </a:rPr>
              <a:t>  also denote letter in references</a:t>
            </a:r>
          </a:p>
          <a:p>
            <a:pPr marL="640080" lvl="1" indent="-237744" fontAlgn="auto">
              <a:spcAft>
                <a:spcPts val="600"/>
              </a:spcAft>
              <a:buFont typeface="Verdana"/>
              <a:buChar char="◦"/>
              <a:defRPr/>
            </a:pPr>
            <a:endParaRPr lang="en-US" sz="2400" dirty="0" smtClean="0">
              <a:sym typeface="Wingdings" pitchFamily="2" charset="2"/>
            </a:endParaRPr>
          </a:p>
          <a:p>
            <a:pPr marL="365760" indent="-283464" fontAlgn="auto">
              <a:spcAft>
                <a:spcPts val="0"/>
              </a:spcAft>
              <a:buFont typeface="Wingdings 2"/>
              <a:buChar char=""/>
              <a:defRPr/>
            </a:pPr>
            <a:r>
              <a:rPr lang="en-US" sz="2800" dirty="0" smtClean="0">
                <a:sym typeface="Wingdings" pitchFamily="2" charset="2"/>
              </a:rPr>
              <a:t>What if I have two different authors with the same last name?</a:t>
            </a:r>
          </a:p>
          <a:p>
            <a:pPr marL="640080" lvl="1" indent="-237744" fontAlgn="auto">
              <a:spcAft>
                <a:spcPts val="0"/>
              </a:spcAft>
              <a:buFont typeface="Verdana"/>
              <a:buChar char="◦"/>
              <a:defRPr/>
            </a:pPr>
            <a:r>
              <a:rPr lang="en-US" sz="2400" dirty="0" smtClean="0">
                <a:sym typeface="Wingdings" pitchFamily="2" charset="2"/>
              </a:rPr>
              <a:t>(Abrams, K., 2008)</a:t>
            </a:r>
          </a:p>
          <a:p>
            <a:pPr marL="640080" lvl="1" indent="-237744" fontAlgn="auto">
              <a:spcAft>
                <a:spcPts val="600"/>
              </a:spcAft>
              <a:buFont typeface="Verdana"/>
              <a:buChar char="◦"/>
              <a:defRPr/>
            </a:pPr>
            <a:r>
              <a:rPr lang="en-US" sz="2400" dirty="0" smtClean="0">
                <a:sym typeface="Wingdings" pitchFamily="2" charset="2"/>
              </a:rPr>
              <a:t>(Abrams, B., 2006)</a:t>
            </a:r>
          </a:p>
          <a:p>
            <a:pPr marL="365760" indent="-283464" fontAlgn="auto">
              <a:spcAft>
                <a:spcPts val="0"/>
              </a:spcAft>
              <a:buFont typeface="Wingdings 2"/>
              <a:buChar char=""/>
              <a:defRPr/>
            </a:pPr>
            <a:endParaRPr lang="en-US" dirty="0"/>
          </a:p>
        </p:txBody>
      </p:sp>
    </p:spTree>
    <p:extLst>
      <p:ext uri="{BB962C8B-B14F-4D97-AF65-F5344CB8AC3E}">
        <p14:creationId xmlns:p14="http://schemas.microsoft.com/office/powerpoint/2010/main" val="17041361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How well do you know APA?</a:t>
            </a:r>
            <a:endParaRPr lang="en-US" dirty="0"/>
          </a:p>
        </p:txBody>
      </p:sp>
      <p:pic>
        <p:nvPicPr>
          <p:cNvPr id="6" name="Picture 5" descr="Estilo &lt;strong&gt;APA&lt;/strong&gt; - Wikipedia, la enciclopedia libr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7222" y="1417638"/>
            <a:ext cx="2689555" cy="4233003"/>
          </a:xfrm>
          <a:prstGeom prst="rect">
            <a:avLst/>
          </a:prstGeom>
        </p:spPr>
      </p:pic>
    </p:spTree>
    <p:extLst>
      <p:ext uri="{BB962C8B-B14F-4D97-AF65-F5344CB8AC3E}">
        <p14:creationId xmlns:p14="http://schemas.microsoft.com/office/powerpoint/2010/main" val="8325857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711" y="0"/>
            <a:ext cx="8069802" cy="1143000"/>
          </a:xfrm>
        </p:spPr>
        <p:txBody>
          <a:bodyPr>
            <a:normAutofit fontScale="90000"/>
          </a:bodyPr>
          <a:lstStyle/>
          <a:p>
            <a:pPr fontAlgn="auto">
              <a:spcAft>
                <a:spcPts val="0"/>
              </a:spcAft>
              <a:defRPr/>
            </a:pPr>
            <a:r>
              <a:rPr lang="en-US" dirty="0" smtClean="0">
                <a:solidFill>
                  <a:schemeClr val="tx1"/>
                </a:solidFill>
              </a:rPr>
              <a:t>In-Text Citations: Multiple Authors</a:t>
            </a:r>
            <a:endParaRPr lang="en-US" dirty="0">
              <a:solidFill>
                <a:schemeClr val="tx1"/>
              </a:solidFill>
            </a:endParaRPr>
          </a:p>
        </p:txBody>
      </p:sp>
      <p:sp>
        <p:nvSpPr>
          <p:cNvPr id="18435" name="Content Placeholder 2"/>
          <p:cNvSpPr>
            <a:spLocks noGrp="1"/>
          </p:cNvSpPr>
          <p:nvPr>
            <p:ph idx="1"/>
          </p:nvPr>
        </p:nvSpPr>
        <p:spPr>
          <a:xfrm>
            <a:off x="492711" y="1058662"/>
            <a:ext cx="8229600" cy="4232429"/>
          </a:xfrm>
        </p:spPr>
        <p:txBody>
          <a:bodyPr>
            <a:normAutofit/>
          </a:bodyPr>
          <a:lstStyle/>
          <a:p>
            <a:r>
              <a:rPr lang="en-US" b="1" dirty="0" smtClean="0"/>
              <a:t>Three</a:t>
            </a:r>
            <a:r>
              <a:rPr lang="en-US" dirty="0" smtClean="0"/>
              <a:t> to </a:t>
            </a:r>
            <a:r>
              <a:rPr lang="en-US" b="1" dirty="0" smtClean="0"/>
              <a:t>Five</a:t>
            </a:r>
            <a:r>
              <a:rPr lang="en-US" dirty="0" smtClean="0"/>
              <a:t> authors </a:t>
            </a:r>
          </a:p>
          <a:p>
            <a:pPr lvl="1"/>
            <a:r>
              <a:rPr lang="en-US" dirty="0" smtClean="0"/>
              <a:t>1st time cited in the text: (Abrams, Baker, &amp; </a:t>
            </a:r>
            <a:r>
              <a:rPr lang="en-US" dirty="0" err="1" smtClean="0"/>
              <a:t>Irani</a:t>
            </a:r>
            <a:r>
              <a:rPr lang="en-US" dirty="0" smtClean="0"/>
              <a:t>, 2008)</a:t>
            </a:r>
          </a:p>
          <a:p>
            <a:pPr lvl="2"/>
            <a:r>
              <a:rPr lang="en-US" dirty="0" smtClean="0"/>
              <a:t>Abrams, Baker, and </a:t>
            </a:r>
            <a:r>
              <a:rPr lang="en-US" dirty="0" err="1" smtClean="0"/>
              <a:t>Irani</a:t>
            </a:r>
            <a:r>
              <a:rPr lang="en-US" dirty="0" smtClean="0"/>
              <a:t> (2008) offered similar conclusions.</a:t>
            </a:r>
          </a:p>
          <a:p>
            <a:pPr lvl="1"/>
            <a:r>
              <a:rPr lang="en-US" dirty="0" smtClean="0"/>
              <a:t>All subsequent times: (Abrams et al., 2008)</a:t>
            </a:r>
          </a:p>
          <a:p>
            <a:pPr lvl="1"/>
            <a:endParaRPr lang="en-US" dirty="0" smtClean="0"/>
          </a:p>
        </p:txBody>
      </p:sp>
    </p:spTree>
    <p:extLst>
      <p:ext uri="{BB962C8B-B14F-4D97-AF65-F5344CB8AC3E}">
        <p14:creationId xmlns:p14="http://schemas.microsoft.com/office/powerpoint/2010/main" val="2279149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anim calcmode="lin" valueType="num">
                                      <p:cBhvr additive="base">
                                        <p:cTn id="11"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843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anim calcmode="lin" valueType="num">
                                      <p:cBhvr additive="base">
                                        <p:cTn id="15" dur="5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843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anim calcmode="lin" valueType="num">
                                      <p:cBhvr additive="base">
                                        <p:cTn id="19" dur="5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43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In-Text Citations: Multiple Authors</a:t>
            </a:r>
          </a:p>
        </p:txBody>
      </p:sp>
      <p:sp>
        <p:nvSpPr>
          <p:cNvPr id="3" name="Content Placeholder 2"/>
          <p:cNvSpPr>
            <a:spLocks noGrp="1"/>
          </p:cNvSpPr>
          <p:nvPr>
            <p:ph idx="1"/>
          </p:nvPr>
        </p:nvSpPr>
        <p:spPr/>
        <p:txBody>
          <a:bodyPr/>
          <a:lstStyle/>
          <a:p>
            <a:r>
              <a:rPr lang="en-US" b="1" dirty="0"/>
              <a:t>Six</a:t>
            </a:r>
            <a:r>
              <a:rPr lang="en-US" dirty="0"/>
              <a:t> or more authors</a:t>
            </a:r>
          </a:p>
          <a:p>
            <a:pPr lvl="1"/>
            <a:r>
              <a:rPr lang="en-US" dirty="0" smtClean="0"/>
              <a:t>Only </a:t>
            </a:r>
            <a:r>
              <a:rPr lang="en-US" dirty="0"/>
              <a:t>first author followed by et al.</a:t>
            </a:r>
          </a:p>
          <a:p>
            <a:pPr lvl="1"/>
            <a:r>
              <a:rPr lang="en-US" dirty="0"/>
              <a:t>(Abrams et al., 2008)</a:t>
            </a:r>
          </a:p>
          <a:p>
            <a:endParaRPr lang="en-US" dirty="0"/>
          </a:p>
        </p:txBody>
      </p:sp>
    </p:spTree>
    <p:extLst>
      <p:ext uri="{BB962C8B-B14F-4D97-AF65-F5344CB8AC3E}">
        <p14:creationId xmlns:p14="http://schemas.microsoft.com/office/powerpoint/2010/main" val="20637493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solidFill>
                  <a:schemeClr val="tx1"/>
                </a:solidFill>
              </a:rPr>
              <a:t>In-Text Citations</a:t>
            </a:r>
            <a:endParaRPr lang="en-US" dirty="0">
              <a:solidFill>
                <a:schemeClr val="tx1"/>
              </a:solidFill>
            </a:endParaRPr>
          </a:p>
        </p:txBody>
      </p:sp>
      <p:sp>
        <p:nvSpPr>
          <p:cNvPr id="19459" name="Content Placeholder 2"/>
          <p:cNvSpPr>
            <a:spLocks noGrp="1"/>
          </p:cNvSpPr>
          <p:nvPr>
            <p:ph idx="1"/>
          </p:nvPr>
        </p:nvSpPr>
        <p:spPr/>
        <p:txBody>
          <a:bodyPr/>
          <a:lstStyle/>
          <a:p>
            <a:r>
              <a:rPr lang="en-US" dirty="0" smtClean="0"/>
              <a:t>Two or more works within the same parenthesis</a:t>
            </a:r>
          </a:p>
          <a:p>
            <a:pPr lvl="1"/>
            <a:r>
              <a:rPr lang="en-US" dirty="0" smtClean="0"/>
              <a:t>Previous studies (McKnight &amp; </a:t>
            </a:r>
            <a:r>
              <a:rPr lang="en-US" dirty="0" err="1" smtClean="0"/>
              <a:t>Fason</a:t>
            </a:r>
            <a:r>
              <a:rPr lang="en-US" dirty="0" smtClean="0"/>
              <a:t>, 2006; Whistler, Smith, &amp; </a:t>
            </a:r>
            <a:r>
              <a:rPr lang="en-US" dirty="0" err="1" smtClean="0"/>
              <a:t>Fason</a:t>
            </a:r>
            <a:r>
              <a:rPr lang="en-US" dirty="0" smtClean="0"/>
              <a:t>, 2005) found most consumers prefer organic food.</a:t>
            </a:r>
          </a:p>
        </p:txBody>
      </p:sp>
    </p:spTree>
    <p:extLst>
      <p:ext uri="{BB962C8B-B14F-4D97-AF65-F5344CB8AC3E}">
        <p14:creationId xmlns:p14="http://schemas.microsoft.com/office/powerpoint/2010/main" val="5503587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118" y="150047"/>
            <a:ext cx="7497763" cy="1095874"/>
          </a:xfrm>
        </p:spPr>
        <p:txBody>
          <a:bodyPr/>
          <a:lstStyle/>
          <a:p>
            <a:pPr fontAlgn="auto">
              <a:spcAft>
                <a:spcPts val="0"/>
              </a:spcAft>
              <a:defRPr/>
            </a:pPr>
            <a:r>
              <a:rPr lang="en-US" dirty="0" smtClean="0">
                <a:solidFill>
                  <a:schemeClr val="tx1"/>
                </a:solidFill>
              </a:rPr>
              <a:t>Reference List</a:t>
            </a:r>
            <a:endParaRPr lang="en-US" dirty="0">
              <a:solidFill>
                <a:schemeClr val="tx1"/>
              </a:solidFill>
            </a:endParaRPr>
          </a:p>
        </p:txBody>
      </p:sp>
      <p:sp>
        <p:nvSpPr>
          <p:cNvPr id="3" name="Content Placeholder 2"/>
          <p:cNvSpPr>
            <a:spLocks noGrp="1"/>
          </p:cNvSpPr>
          <p:nvPr>
            <p:ph idx="1"/>
          </p:nvPr>
        </p:nvSpPr>
        <p:spPr>
          <a:xfrm>
            <a:off x="457200" y="1600200"/>
            <a:ext cx="8229600" cy="4936524"/>
          </a:xfrm>
        </p:spPr>
        <p:txBody>
          <a:bodyPr>
            <a:noAutofit/>
          </a:bodyPr>
          <a:lstStyle/>
          <a:p>
            <a:pPr marL="0" indent="-457200">
              <a:buNone/>
            </a:pPr>
            <a:r>
              <a:rPr lang="en-US" sz="2200" dirty="0" err="1"/>
              <a:t>Allinder</a:t>
            </a:r>
            <a:r>
              <a:rPr lang="en-US" sz="2200" dirty="0"/>
              <a:t>, R. M. (1994). The relationship between efficacy and the </a:t>
            </a:r>
            <a:r>
              <a:rPr lang="en-US" sz="2200" dirty="0" smtClean="0"/>
              <a:t>	instructional </a:t>
            </a:r>
            <a:r>
              <a:rPr lang="en-US" sz="2200" dirty="0"/>
              <a:t>practices of special education teachers and </a:t>
            </a:r>
            <a:r>
              <a:rPr lang="en-US" sz="2200" dirty="0" smtClean="0"/>
              <a:t>	consultants</a:t>
            </a:r>
            <a:r>
              <a:rPr lang="en-US" sz="2200" dirty="0"/>
              <a:t>. </a:t>
            </a:r>
            <a:r>
              <a:rPr lang="en-US" sz="2200" i="1" dirty="0" smtClean="0"/>
              <a:t>Teacher Education </a:t>
            </a:r>
            <a:r>
              <a:rPr lang="en-US" sz="2200" i="1" dirty="0"/>
              <a:t>and Special Education, 17</a:t>
            </a:r>
            <a:r>
              <a:rPr lang="en-US" sz="2200" dirty="0"/>
              <a:t>, </a:t>
            </a:r>
            <a:r>
              <a:rPr lang="en-US" sz="2200" dirty="0" smtClean="0"/>
              <a:t>	86-95</a:t>
            </a:r>
            <a:r>
              <a:rPr lang="en-US" sz="2200" dirty="0"/>
              <a:t>. </a:t>
            </a:r>
            <a:r>
              <a:rPr lang="en-US" sz="2200" dirty="0" smtClean="0"/>
              <a:t>	</a:t>
            </a:r>
            <a:r>
              <a:rPr lang="en-US" sz="2200" dirty="0" err="1" smtClean="0"/>
              <a:t>doi</a:t>
            </a:r>
            <a:r>
              <a:rPr lang="en-US" sz="2200" dirty="0"/>
              <a:t>: 10.1177/088840649401700203  </a:t>
            </a:r>
          </a:p>
          <a:p>
            <a:pPr marL="0" indent="-457200">
              <a:buNone/>
            </a:pPr>
            <a:r>
              <a:rPr lang="en-US" sz="2200" dirty="0"/>
              <a:t> </a:t>
            </a:r>
            <a:endParaRPr lang="en-US" sz="2200" dirty="0" smtClean="0"/>
          </a:p>
          <a:p>
            <a:pPr marL="0" indent="-457200">
              <a:buNone/>
            </a:pPr>
            <a:r>
              <a:rPr lang="en-US" sz="2200" dirty="0" smtClean="0"/>
              <a:t>Bandura</a:t>
            </a:r>
            <a:r>
              <a:rPr lang="en-US" sz="2200" dirty="0"/>
              <a:t>, A. (1986). </a:t>
            </a:r>
            <a:r>
              <a:rPr lang="en-US" sz="2200" i="1" dirty="0"/>
              <a:t>Social foundations of thought and action: A </a:t>
            </a:r>
            <a:r>
              <a:rPr lang="en-US" sz="2200" i="1" dirty="0" smtClean="0"/>
              <a:t>	social cognitive </a:t>
            </a:r>
            <a:r>
              <a:rPr lang="en-US" sz="2200" i="1" dirty="0"/>
              <a:t>theory</a:t>
            </a:r>
            <a:r>
              <a:rPr lang="en-US" sz="2200" dirty="0"/>
              <a:t>. Englewood Cliffs, NJ: Prentice-Hall.</a:t>
            </a:r>
          </a:p>
          <a:p>
            <a:pPr marL="0" indent="-457200">
              <a:buNone/>
            </a:pPr>
            <a:endParaRPr lang="en-US" sz="2200" dirty="0"/>
          </a:p>
          <a:p>
            <a:pPr marL="0" indent="-457200">
              <a:buNone/>
            </a:pPr>
            <a:r>
              <a:rPr lang="en-US" sz="2200" dirty="0" smtClean="0"/>
              <a:t>Dooley</a:t>
            </a:r>
            <a:r>
              <a:rPr lang="en-US" sz="2200" dirty="0"/>
              <a:t>, K. (2007). Viewing agricultural education research </a:t>
            </a:r>
            <a:r>
              <a:rPr lang="en-US" sz="2200" dirty="0" smtClean="0"/>
              <a:t>	through </a:t>
            </a:r>
            <a:r>
              <a:rPr lang="en-US" sz="2200" dirty="0"/>
              <a:t>a </a:t>
            </a:r>
            <a:r>
              <a:rPr lang="en-US" sz="2200" dirty="0" smtClean="0"/>
              <a:t>qualitative </a:t>
            </a:r>
            <a:r>
              <a:rPr lang="en-US" sz="2200" dirty="0"/>
              <a:t>lens. </a:t>
            </a:r>
            <a:r>
              <a:rPr lang="en-US" sz="2200" i="1" dirty="0"/>
              <a:t>Journal of Agricultural Education</a:t>
            </a:r>
            <a:r>
              <a:rPr lang="en-US" sz="2200" dirty="0"/>
              <a:t>, </a:t>
            </a:r>
            <a:r>
              <a:rPr lang="en-US" sz="2200" dirty="0" smtClean="0"/>
              <a:t>	</a:t>
            </a:r>
            <a:r>
              <a:rPr lang="en-US" sz="2200" i="1" dirty="0" smtClean="0"/>
              <a:t>48</a:t>
            </a:r>
            <a:r>
              <a:rPr lang="en-US" sz="2200" dirty="0" smtClean="0"/>
              <a:t>(4</a:t>
            </a:r>
            <a:r>
              <a:rPr lang="en-US" sz="2200" dirty="0"/>
              <a:t>), 32-42. </a:t>
            </a:r>
            <a:r>
              <a:rPr lang="en-US" sz="2200" dirty="0" err="1"/>
              <a:t>doi</a:t>
            </a:r>
            <a:r>
              <a:rPr lang="en-US" sz="2200" dirty="0"/>
              <a:t>: </a:t>
            </a:r>
            <a:r>
              <a:rPr lang="en-US" sz="2200" dirty="0" smtClean="0"/>
              <a:t>	10.5023/jae.2007.04032</a:t>
            </a:r>
            <a:endParaRPr lang="en-US" sz="2200" dirty="0"/>
          </a:p>
          <a:p>
            <a:pPr marL="0" indent="0">
              <a:buNone/>
            </a:pPr>
            <a:endParaRPr lang="en-US" sz="2200" dirty="0"/>
          </a:p>
        </p:txBody>
      </p:sp>
    </p:spTree>
    <p:extLst>
      <p:ext uri="{BB962C8B-B14F-4D97-AF65-F5344CB8AC3E}">
        <p14:creationId xmlns:p14="http://schemas.microsoft.com/office/powerpoint/2010/main" val="34079701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269" y="0"/>
            <a:ext cx="8094875" cy="1143000"/>
          </a:xfrm>
        </p:spPr>
        <p:txBody>
          <a:bodyPr/>
          <a:lstStyle/>
          <a:p>
            <a:pPr fontAlgn="auto">
              <a:spcAft>
                <a:spcPts val="0"/>
              </a:spcAft>
              <a:defRPr/>
            </a:pPr>
            <a:r>
              <a:rPr lang="en-US" dirty="0" smtClean="0">
                <a:solidFill>
                  <a:schemeClr val="tx1"/>
                </a:solidFill>
              </a:rPr>
              <a:t>References: Books</a:t>
            </a:r>
            <a:endParaRPr lang="en-US" dirty="0">
              <a:solidFill>
                <a:schemeClr val="tx1"/>
              </a:solidFill>
            </a:endParaRPr>
          </a:p>
        </p:txBody>
      </p:sp>
      <p:sp>
        <p:nvSpPr>
          <p:cNvPr id="3" name="Content Placeholder 2"/>
          <p:cNvSpPr>
            <a:spLocks noGrp="1"/>
          </p:cNvSpPr>
          <p:nvPr>
            <p:ph idx="1"/>
          </p:nvPr>
        </p:nvSpPr>
        <p:spPr>
          <a:xfrm>
            <a:off x="346229" y="1243614"/>
            <a:ext cx="8561588" cy="4455850"/>
          </a:xfrm>
        </p:spPr>
        <p:txBody>
          <a:bodyPr>
            <a:normAutofit/>
          </a:bodyPr>
          <a:lstStyle/>
          <a:p>
            <a:pPr marL="739775" indent="-684213" fontAlgn="auto">
              <a:spcAft>
                <a:spcPts val="0"/>
              </a:spcAft>
              <a:buFont typeface="Wingdings 2"/>
              <a:buNone/>
              <a:defRPr/>
            </a:pPr>
            <a:r>
              <a:rPr lang="en-US" sz="2800" dirty="0" smtClean="0"/>
              <a:t>Thomson, S.  A. (2003). </a:t>
            </a:r>
            <a:r>
              <a:rPr lang="en-US" sz="2800" i="1" dirty="0" smtClean="0"/>
              <a:t>Community development: A first time practitioner’s guide.</a:t>
            </a:r>
            <a:r>
              <a:rPr lang="en-US" sz="2800" dirty="0" smtClean="0"/>
              <a:t> Bethlehem, PA: Green Acres Press, Inc.</a:t>
            </a:r>
            <a:br>
              <a:rPr lang="en-US" sz="2800" dirty="0" smtClean="0"/>
            </a:br>
            <a:endParaRPr lang="en-US" sz="2800" dirty="0" smtClean="0"/>
          </a:p>
          <a:p>
            <a:pPr marL="739775" indent="-684213" fontAlgn="auto">
              <a:spcAft>
                <a:spcPts val="0"/>
              </a:spcAft>
              <a:buFont typeface="Wingdings 2"/>
              <a:buNone/>
              <a:defRPr/>
            </a:pPr>
            <a:r>
              <a:rPr lang="en-US" sz="2800" dirty="0" smtClean="0"/>
              <a:t>Miller,  A., Tanner, B.  T., &amp; Jackson, J. (Eds.). (1995). </a:t>
            </a:r>
            <a:r>
              <a:rPr lang="en-US" sz="2800" i="1" dirty="0" smtClean="0"/>
              <a:t>Where the wind blows: The use and application of the social production model.</a:t>
            </a:r>
            <a:r>
              <a:rPr lang="en-US" sz="2800" dirty="0" smtClean="0"/>
              <a:t> New York, NY: Owens Press.</a:t>
            </a:r>
          </a:p>
          <a:p>
            <a:pPr marL="739775" indent="-684213" fontAlgn="auto">
              <a:spcAft>
                <a:spcPts val="0"/>
              </a:spcAft>
              <a:buFont typeface="Wingdings 2"/>
              <a:buNone/>
              <a:defRPr/>
            </a:pPr>
            <a:endParaRPr lang="en-US" dirty="0" smtClean="0"/>
          </a:p>
          <a:p>
            <a:pPr marL="739775" indent="-684213" fontAlgn="auto">
              <a:spcAft>
                <a:spcPts val="0"/>
              </a:spcAft>
              <a:buFont typeface="Wingdings 2"/>
              <a:buNone/>
              <a:defRPr/>
            </a:pPr>
            <a:endParaRPr lang="en-US" dirty="0" smtClean="0"/>
          </a:p>
          <a:p>
            <a:pPr marL="739775" indent="-684213" fontAlgn="auto">
              <a:spcAft>
                <a:spcPts val="0"/>
              </a:spcAft>
              <a:buFont typeface="Wingdings 2"/>
              <a:buNone/>
              <a:defRPr/>
            </a:pPr>
            <a:endParaRPr lang="en-US" dirty="0" smtClean="0"/>
          </a:p>
          <a:p>
            <a:pPr marL="365760" indent="-283464" fontAlgn="auto">
              <a:spcAft>
                <a:spcPts val="0"/>
              </a:spcAft>
              <a:buFont typeface="Wingdings 2"/>
              <a:buChar char=""/>
              <a:defRPr/>
            </a:pPr>
            <a:endParaRPr lang="en-US" dirty="0" smtClean="0"/>
          </a:p>
        </p:txBody>
      </p:sp>
    </p:spTree>
    <p:extLst>
      <p:ext uri="{BB962C8B-B14F-4D97-AF65-F5344CB8AC3E}">
        <p14:creationId xmlns:p14="http://schemas.microsoft.com/office/powerpoint/2010/main" val="5273945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solidFill>
                  <a:schemeClr val="tx1"/>
                </a:solidFill>
              </a:rPr>
              <a:t>References: Journal Article</a:t>
            </a:r>
            <a:endParaRPr lang="en-US" dirty="0">
              <a:solidFill>
                <a:schemeClr val="tx1"/>
              </a:solidFill>
            </a:endParaRPr>
          </a:p>
        </p:txBody>
      </p:sp>
      <p:sp>
        <p:nvSpPr>
          <p:cNvPr id="22531" name="Content Placeholder 2"/>
          <p:cNvSpPr>
            <a:spLocks noGrp="1"/>
          </p:cNvSpPr>
          <p:nvPr>
            <p:ph idx="1"/>
          </p:nvPr>
        </p:nvSpPr>
        <p:spPr/>
        <p:txBody>
          <a:bodyPr/>
          <a:lstStyle/>
          <a:p>
            <a:pPr marL="574675" indent="-574675">
              <a:buFont typeface="Wingdings 2" pitchFamily="18" charset="2"/>
              <a:buNone/>
            </a:pPr>
            <a:r>
              <a:rPr lang="en-US" sz="2800" dirty="0" smtClean="0"/>
              <a:t>Kellerman, J.  A. (2005).  Applications of the theory of planned behavior among teenage girls in a welding course.  </a:t>
            </a:r>
            <a:r>
              <a:rPr lang="en-US" sz="2800" i="1" dirty="0" smtClean="0"/>
              <a:t>Journal of Applied Social Psychology, 15</a:t>
            </a:r>
            <a:r>
              <a:rPr lang="en-US" sz="2800" dirty="0" smtClean="0"/>
              <a:t>(3), 225–223. </a:t>
            </a:r>
            <a:r>
              <a:rPr lang="en-US" sz="2800" dirty="0" err="1" smtClean="0"/>
              <a:t>doi</a:t>
            </a:r>
            <a:r>
              <a:rPr lang="en-US" sz="2800" dirty="0" smtClean="0"/>
              <a:t>: 123.JASP.01</a:t>
            </a:r>
          </a:p>
          <a:p>
            <a:pPr marL="574675" indent="-574675">
              <a:buFont typeface="Wingdings 2" pitchFamily="18" charset="2"/>
              <a:buNone/>
            </a:pPr>
            <a:endParaRPr lang="en-US" dirty="0" smtClean="0"/>
          </a:p>
          <a:p>
            <a:pPr marL="0" indent="0">
              <a:buNone/>
            </a:pPr>
            <a:endParaRPr lang="en-US" dirty="0" smtClean="0"/>
          </a:p>
        </p:txBody>
      </p:sp>
    </p:spTree>
    <p:extLst>
      <p:ext uri="{BB962C8B-B14F-4D97-AF65-F5344CB8AC3E}">
        <p14:creationId xmlns:p14="http://schemas.microsoft.com/office/powerpoint/2010/main" val="22935316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Webpage</a:t>
            </a:r>
            <a:endParaRPr lang="en-US" dirty="0"/>
          </a:p>
        </p:txBody>
      </p:sp>
      <p:sp>
        <p:nvSpPr>
          <p:cNvPr id="3" name="Content Placeholder 2"/>
          <p:cNvSpPr>
            <a:spLocks noGrp="1"/>
          </p:cNvSpPr>
          <p:nvPr>
            <p:ph idx="1"/>
          </p:nvPr>
        </p:nvSpPr>
        <p:spPr/>
        <p:txBody>
          <a:bodyPr>
            <a:normAutofit/>
          </a:bodyPr>
          <a:lstStyle/>
          <a:p>
            <a:pPr>
              <a:buNone/>
            </a:pPr>
            <a:r>
              <a:rPr lang="en-US" sz="2800" dirty="0" smtClean="0"/>
              <a:t>Dunbar, B. (2012, October 27). Global</a:t>
            </a:r>
          </a:p>
          <a:p>
            <a:pPr>
              <a:buNone/>
            </a:pPr>
            <a:r>
              <a:rPr lang="en-US" sz="2800" dirty="0" smtClean="0"/>
              <a:t>		Positioning Systems History. Retrieved </a:t>
            </a:r>
          </a:p>
          <a:p>
            <a:pPr>
              <a:buNone/>
            </a:pPr>
            <a:r>
              <a:rPr lang="en-US" sz="2800" dirty="0" smtClean="0"/>
              <a:t>		November 16, 2016, from http://www.</a:t>
            </a:r>
          </a:p>
          <a:p>
            <a:pPr>
              <a:buNone/>
            </a:pPr>
            <a:r>
              <a:rPr lang="en-US" sz="2800" dirty="0" smtClean="0"/>
              <a:t>    nasa.gov/directorates/</a:t>
            </a:r>
            <a:r>
              <a:rPr lang="en-US" sz="2800" dirty="0" err="1" smtClean="0"/>
              <a:t>heo</a:t>
            </a:r>
            <a:r>
              <a:rPr lang="en-US" sz="2800" dirty="0" smtClean="0"/>
              <a:t>/scan/</a:t>
            </a:r>
            <a:r>
              <a:rPr lang="en-US" sz="2800" dirty="0" err="1" smtClean="0"/>
              <a:t>comm</a:t>
            </a:r>
            <a:endParaRPr lang="en-US" sz="2800" dirty="0" smtClean="0"/>
          </a:p>
          <a:p>
            <a:pPr>
              <a:buNone/>
            </a:pPr>
            <a:r>
              <a:rPr lang="en-US" sz="2800" dirty="0" smtClean="0"/>
              <a:t>    </a:t>
            </a:r>
            <a:r>
              <a:rPr lang="en-US" sz="2800" dirty="0" err="1" smtClean="0"/>
              <a:t>unications</a:t>
            </a:r>
            <a:r>
              <a:rPr lang="en-US" sz="2800" dirty="0" smtClean="0"/>
              <a:t>/policy/GPS_History.htm</a:t>
            </a:r>
            <a:endParaRPr lang="en-US" sz="2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Newspaper Article</a:t>
            </a:r>
            <a:endParaRPr lang="en-US" dirty="0"/>
          </a:p>
        </p:txBody>
      </p:sp>
      <p:sp>
        <p:nvSpPr>
          <p:cNvPr id="3" name="Content Placeholder 2"/>
          <p:cNvSpPr>
            <a:spLocks noGrp="1"/>
          </p:cNvSpPr>
          <p:nvPr>
            <p:ph idx="1"/>
          </p:nvPr>
        </p:nvSpPr>
        <p:spPr/>
        <p:txBody>
          <a:bodyPr>
            <a:normAutofit/>
          </a:bodyPr>
          <a:lstStyle/>
          <a:p>
            <a:pPr>
              <a:buNone/>
            </a:pPr>
            <a:r>
              <a:rPr lang="en-US" sz="2800" dirty="0" smtClean="0"/>
              <a:t>Schwartz, J. (1993, September 30). Obesity  	affects economic, social status. </a:t>
            </a:r>
            <a:r>
              <a:rPr lang="en-US" sz="2800" i="1" dirty="0" smtClean="0"/>
              <a:t>The 	Washington Post</a:t>
            </a:r>
            <a:r>
              <a:rPr lang="en-US" sz="2800" dirty="0" smtClean="0"/>
              <a:t>, pp. A1, A4. </a:t>
            </a:r>
            <a:endParaRPr lang="en-US"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References: Online Newspaper Article</a:t>
            </a:r>
            <a:endParaRPr lang="en-US" sz="3600" dirty="0"/>
          </a:p>
        </p:txBody>
      </p:sp>
      <p:sp>
        <p:nvSpPr>
          <p:cNvPr id="3" name="Content Placeholder 2"/>
          <p:cNvSpPr>
            <a:spLocks noGrp="1"/>
          </p:cNvSpPr>
          <p:nvPr>
            <p:ph idx="1"/>
          </p:nvPr>
        </p:nvSpPr>
        <p:spPr/>
        <p:txBody>
          <a:bodyPr>
            <a:normAutofit/>
          </a:bodyPr>
          <a:lstStyle/>
          <a:p>
            <a:pPr>
              <a:spcBef>
                <a:spcPts val="0"/>
              </a:spcBef>
              <a:buNone/>
            </a:pPr>
            <a:r>
              <a:rPr lang="en-US" sz="2800" dirty="0" smtClean="0"/>
              <a:t>Brody, J. E. (2007, December 11). Mental   </a:t>
            </a:r>
          </a:p>
          <a:p>
            <a:pPr>
              <a:spcBef>
                <a:spcPts val="0"/>
              </a:spcBef>
              <a:buNone/>
            </a:pPr>
            <a:r>
              <a:rPr lang="en-US" sz="2800" dirty="0" smtClean="0"/>
              <a:t>		 reserves keep brain agile. </a:t>
            </a:r>
            <a:r>
              <a:rPr lang="en-US" sz="2800" i="1" dirty="0" smtClean="0"/>
              <a:t>The New York 	Times</a:t>
            </a:r>
            <a:r>
              <a:rPr lang="en-US" sz="2800" dirty="0" smtClean="0"/>
              <a:t>. Retrieved from 	http://www.nytimes.com</a:t>
            </a:r>
            <a:endParaRPr lang="en-US" sz="2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Review</a:t>
            </a:r>
            <a:endParaRPr lang="en-US" dirty="0"/>
          </a:p>
        </p:txBody>
      </p:sp>
      <p:sp>
        <p:nvSpPr>
          <p:cNvPr id="3" name="Content Placeholder 2"/>
          <p:cNvSpPr>
            <a:spLocks noGrp="1"/>
          </p:cNvSpPr>
          <p:nvPr>
            <p:ph idx="1"/>
          </p:nvPr>
        </p:nvSpPr>
        <p:spPr/>
        <p:txBody>
          <a:bodyPr>
            <a:normAutofit/>
          </a:bodyPr>
          <a:lstStyle/>
          <a:p>
            <a:r>
              <a:rPr lang="en-US" dirty="0" smtClean="0"/>
              <a:t>Summary of what the scientific literature says about your specific topic or question.  </a:t>
            </a:r>
          </a:p>
          <a:p>
            <a:r>
              <a:rPr lang="en-US" dirty="0" smtClean="0"/>
              <a:t>Typically contains the following sections:</a:t>
            </a:r>
          </a:p>
          <a:p>
            <a:pPr lvl="1"/>
            <a:r>
              <a:rPr lang="en-US" dirty="0" smtClean="0"/>
              <a:t>Title page</a:t>
            </a:r>
          </a:p>
          <a:p>
            <a:pPr lvl="1"/>
            <a:r>
              <a:rPr lang="en-US" dirty="0" smtClean="0"/>
              <a:t>Review of literature</a:t>
            </a:r>
          </a:p>
          <a:p>
            <a:pPr lvl="1"/>
            <a:r>
              <a:rPr lang="en-US" dirty="0" smtClean="0"/>
              <a:t>List of references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for FFA Events</a:t>
            </a:r>
            <a:endParaRPr lang="en-US" dirty="0"/>
          </a:p>
        </p:txBody>
      </p:sp>
      <p:sp>
        <p:nvSpPr>
          <p:cNvPr id="3" name="Content Placeholder 2"/>
          <p:cNvSpPr>
            <a:spLocks noGrp="1"/>
          </p:cNvSpPr>
          <p:nvPr>
            <p:ph idx="1"/>
          </p:nvPr>
        </p:nvSpPr>
        <p:spPr/>
        <p:txBody>
          <a:bodyPr>
            <a:normAutofit/>
          </a:bodyPr>
          <a:lstStyle/>
          <a:p>
            <a:r>
              <a:rPr lang="en-US" dirty="0" smtClean="0"/>
              <a:t>Agriculture Communications</a:t>
            </a:r>
          </a:p>
          <a:p>
            <a:pPr lvl="1">
              <a:spcAft>
                <a:spcPts val="600"/>
              </a:spcAft>
            </a:pPr>
            <a:r>
              <a:rPr lang="en-US" sz="2400" dirty="0" smtClean="0"/>
              <a:t>8 to 10 pages not including cover page, table of contents, references or appendices</a:t>
            </a:r>
          </a:p>
          <a:p>
            <a:pPr lvl="1">
              <a:spcAft>
                <a:spcPts val="600"/>
              </a:spcAft>
            </a:pPr>
            <a:r>
              <a:rPr lang="en-US" sz="2400" dirty="0" smtClean="0"/>
              <a:t>Double-spaced with 1” margins</a:t>
            </a:r>
          </a:p>
          <a:p>
            <a:pPr lvl="1">
              <a:spcAft>
                <a:spcPts val="600"/>
              </a:spcAft>
            </a:pPr>
            <a:r>
              <a:rPr lang="en-US" sz="2400" dirty="0" smtClean="0"/>
              <a:t>Paginated (numbered pages not including cover page) </a:t>
            </a:r>
          </a:p>
          <a:p>
            <a:pPr lvl="1">
              <a:spcAft>
                <a:spcPts val="600"/>
              </a:spcAft>
            </a:pPr>
            <a:r>
              <a:rPr lang="en-US" sz="2400" dirty="0" smtClean="0"/>
              <a:t>12-point Times New Roman font </a:t>
            </a:r>
          </a:p>
          <a:p>
            <a:pPr lvl="1">
              <a:spcAft>
                <a:spcPts val="600"/>
              </a:spcAft>
            </a:pPr>
            <a:r>
              <a:rPr lang="en-US" sz="2400" dirty="0" smtClean="0"/>
              <a:t> Formatted and edited according to APA when citing sources </a:t>
            </a:r>
            <a:endParaRPr lang="en-US"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Abbreviations:</a:t>
            </a:r>
            <a:endParaRPr lang="en-US" dirty="0"/>
          </a:p>
        </p:txBody>
      </p:sp>
      <p:sp>
        <p:nvSpPr>
          <p:cNvPr id="3" name="Content Placeholder 2"/>
          <p:cNvSpPr>
            <a:spLocks noGrp="1"/>
          </p:cNvSpPr>
          <p:nvPr>
            <p:ph idx="1"/>
          </p:nvPr>
        </p:nvSpPr>
        <p:spPr/>
        <p:txBody>
          <a:bodyPr>
            <a:normAutofit/>
          </a:bodyPr>
          <a:lstStyle/>
          <a:p>
            <a:r>
              <a:rPr lang="en-US" dirty="0" smtClean="0"/>
              <a:t>When abbreviating a term, use the full term the first time you use it, followed immediately by the abbreviation in parentheses.</a:t>
            </a:r>
          </a:p>
          <a:p>
            <a:pPr>
              <a:spcBef>
                <a:spcPts val="0"/>
              </a:spcBef>
              <a:buNone/>
            </a:pPr>
            <a:r>
              <a:rPr lang="en-US" dirty="0" smtClean="0"/>
              <a:t> 			According to the American 			</a:t>
            </a:r>
          </a:p>
          <a:p>
            <a:pPr>
              <a:spcBef>
                <a:spcPts val="0"/>
              </a:spcBef>
              <a:buNone/>
            </a:pPr>
            <a:r>
              <a:rPr lang="en-US" dirty="0" smtClean="0"/>
              <a:t>			Psychological Association (APA), 		</a:t>
            </a:r>
          </a:p>
          <a:p>
            <a:pPr>
              <a:spcBef>
                <a:spcPts val="0"/>
              </a:spcBef>
              <a:buNone/>
            </a:pPr>
            <a:r>
              <a:rPr lang="en-US" dirty="0" smtClean="0"/>
              <a:t>			abbreviations are best used only when </a:t>
            </a:r>
          </a:p>
          <a:p>
            <a:pPr>
              <a:spcBef>
                <a:spcPts val="0"/>
              </a:spcBef>
              <a:buNone/>
            </a:pPr>
            <a:r>
              <a:rPr lang="en-US" dirty="0" smtClean="0"/>
              <a:t>			they allow for clear communication with </a:t>
            </a:r>
          </a:p>
          <a:p>
            <a:pPr>
              <a:spcBef>
                <a:spcPts val="0"/>
              </a:spcBef>
              <a:buNone/>
            </a:pPr>
            <a:r>
              <a:rPr lang="en-US" dirty="0" smtClean="0"/>
              <a:t>			the audience.</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Parentheses</a:t>
            </a:r>
            <a:endParaRPr lang="en-US" dirty="0"/>
          </a:p>
        </p:txBody>
      </p:sp>
      <p:sp>
        <p:nvSpPr>
          <p:cNvPr id="3" name="Content Placeholder 2"/>
          <p:cNvSpPr>
            <a:spLocks noGrp="1"/>
          </p:cNvSpPr>
          <p:nvPr>
            <p:ph idx="1"/>
          </p:nvPr>
        </p:nvSpPr>
        <p:spPr/>
        <p:txBody>
          <a:bodyPr/>
          <a:lstStyle/>
          <a:p>
            <a:r>
              <a:rPr lang="en-US" dirty="0" smtClean="0"/>
              <a:t>Back to back parentheses:</a:t>
            </a:r>
          </a:p>
          <a:p>
            <a:r>
              <a:rPr lang="en-US" dirty="0" smtClean="0"/>
              <a:t>Correct: </a:t>
            </a:r>
          </a:p>
          <a:p>
            <a:pPr marL="742950" lvl="2" indent="-342900"/>
            <a:r>
              <a:rPr lang="en-US" sz="2800" dirty="0" smtClean="0"/>
              <a:t>(e.g., production agriculture; Rouse, 2016)</a:t>
            </a:r>
          </a:p>
          <a:p>
            <a:endParaRPr lang="en-US" dirty="0" smtClean="0"/>
          </a:p>
          <a:p>
            <a:r>
              <a:rPr lang="en-US" dirty="0" smtClean="0"/>
              <a:t>Incorrect:</a:t>
            </a:r>
          </a:p>
          <a:p>
            <a:pPr lvl="1">
              <a:buFont typeface="Arial" pitchFamily="34" charset="0"/>
              <a:buChar char="•"/>
            </a:pPr>
            <a:r>
              <a:rPr lang="en-US" dirty="0" smtClean="0"/>
              <a:t>(e.g., production agriculture) (Rouse, 2016)</a:t>
            </a:r>
          </a:p>
          <a:p>
            <a:pPr lvl="1"/>
            <a:endParaRPr lang="en-US"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Numbers</a:t>
            </a:r>
            <a:endParaRPr lang="en-US" dirty="0"/>
          </a:p>
        </p:txBody>
      </p:sp>
      <p:sp>
        <p:nvSpPr>
          <p:cNvPr id="3" name="Content Placeholder 2"/>
          <p:cNvSpPr>
            <a:spLocks noGrp="1"/>
          </p:cNvSpPr>
          <p:nvPr>
            <p:ph idx="1"/>
          </p:nvPr>
        </p:nvSpPr>
        <p:spPr/>
        <p:txBody>
          <a:bodyPr/>
          <a:lstStyle/>
          <a:p>
            <a:r>
              <a:rPr lang="en-US" dirty="0" smtClean="0"/>
              <a:t>Write out numbers one through nine, numbers 10 and above are expressed as numerals. </a:t>
            </a:r>
          </a:p>
          <a:p>
            <a:pPr lvl="1"/>
            <a:r>
              <a:rPr lang="en-US" dirty="0" smtClean="0"/>
              <a:t>10 cm wide</a:t>
            </a:r>
          </a:p>
          <a:p>
            <a:pPr lvl="1"/>
            <a:r>
              <a:rPr lang="en-US" dirty="0" smtClean="0"/>
              <a:t>12th grade</a:t>
            </a:r>
          </a:p>
          <a:p>
            <a:pPr lvl="1"/>
            <a:r>
              <a:rPr lang="en-US" dirty="0" smtClean="0"/>
              <a:t>Nine years old </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How well do you know APA?</a:t>
            </a:r>
            <a:endParaRPr lang="en-US" dirty="0"/>
          </a:p>
        </p:txBody>
      </p:sp>
      <p:pic>
        <p:nvPicPr>
          <p:cNvPr id="6" name="Picture 5" descr="Estilo &lt;strong&gt;APA&lt;/strong&gt; - Wikipedia, la enciclopedia libr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7222" y="1417638"/>
            <a:ext cx="2689555" cy="4233003"/>
          </a:xfrm>
          <a:prstGeom prst="rect">
            <a:avLst/>
          </a:prstGeom>
        </p:spPr>
      </p:pic>
    </p:spTree>
    <p:extLst>
      <p:ext uri="{BB962C8B-B14F-4D97-AF65-F5344CB8AC3E}">
        <p14:creationId xmlns:p14="http://schemas.microsoft.com/office/powerpoint/2010/main" val="18878875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282700"/>
            <a:ext cx="7772400" cy="1470025"/>
          </a:xfrm>
        </p:spPr>
        <p:txBody>
          <a:bodyPr/>
          <a:lstStyle/>
          <a:p>
            <a:r>
              <a:rPr lang="en-US" dirty="0" smtClean="0"/>
              <a:t>Questions/Comments</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786" y="2838449"/>
            <a:ext cx="2284428" cy="2581275"/>
          </a:xfrm>
          <a:prstGeom prst="rect">
            <a:avLst/>
          </a:prstGeom>
        </p:spPr>
      </p:pic>
    </p:spTree>
    <p:extLst>
      <p:ext uri="{BB962C8B-B14F-4D97-AF65-F5344CB8AC3E}">
        <p14:creationId xmlns:p14="http://schemas.microsoft.com/office/powerpoint/2010/main" val="4243363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for FFA Events</a:t>
            </a:r>
            <a:endParaRPr lang="en-US" dirty="0"/>
          </a:p>
        </p:txBody>
      </p:sp>
      <p:sp>
        <p:nvSpPr>
          <p:cNvPr id="3" name="Content Placeholder 2"/>
          <p:cNvSpPr>
            <a:spLocks noGrp="1"/>
          </p:cNvSpPr>
          <p:nvPr>
            <p:ph idx="1"/>
          </p:nvPr>
        </p:nvSpPr>
        <p:spPr/>
        <p:txBody>
          <a:bodyPr>
            <a:normAutofit/>
          </a:bodyPr>
          <a:lstStyle/>
          <a:p>
            <a:r>
              <a:rPr lang="en-US" dirty="0" smtClean="0"/>
              <a:t>Prepared Public Speaking</a:t>
            </a:r>
          </a:p>
          <a:p>
            <a:pPr lvl="1">
              <a:spcAft>
                <a:spcPts val="600"/>
              </a:spcAft>
            </a:pPr>
            <a:r>
              <a:rPr lang="en-US" sz="2400" dirty="0" smtClean="0"/>
              <a:t>Double-spaced with 1” margins</a:t>
            </a:r>
          </a:p>
          <a:p>
            <a:pPr lvl="1">
              <a:spcAft>
                <a:spcPts val="600"/>
              </a:spcAft>
            </a:pPr>
            <a:r>
              <a:rPr lang="en-US" sz="2400" dirty="0" smtClean="0"/>
              <a:t>Cover page including the speech title, participant’s name, state and year </a:t>
            </a:r>
          </a:p>
          <a:p>
            <a:pPr lvl="1">
              <a:spcAft>
                <a:spcPts val="600"/>
              </a:spcAft>
            </a:pPr>
            <a:r>
              <a:rPr lang="en-US" sz="2400" dirty="0" smtClean="0"/>
              <a:t>12-point font </a:t>
            </a:r>
          </a:p>
          <a:p>
            <a:pPr lvl="1">
              <a:spcAft>
                <a:spcPts val="600"/>
              </a:spcAft>
            </a:pPr>
            <a:r>
              <a:rPr lang="en-US" sz="2400" dirty="0" smtClean="0"/>
              <a:t>Follow the most current APA style guide for developing a reference list and in text citations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for FFA Events</a:t>
            </a:r>
            <a:endParaRPr lang="en-US" dirty="0"/>
          </a:p>
        </p:txBody>
      </p:sp>
      <p:sp>
        <p:nvSpPr>
          <p:cNvPr id="3" name="Content Placeholder 2"/>
          <p:cNvSpPr>
            <a:spLocks noGrp="1"/>
          </p:cNvSpPr>
          <p:nvPr>
            <p:ph idx="1"/>
          </p:nvPr>
        </p:nvSpPr>
        <p:spPr/>
        <p:txBody>
          <a:bodyPr/>
          <a:lstStyle/>
          <a:p>
            <a:r>
              <a:rPr lang="en-US" dirty="0" smtClean="0"/>
              <a:t>Agriscience Fair Manuscript</a:t>
            </a:r>
            <a:endParaRPr lang="en-US" dirty="0"/>
          </a:p>
        </p:txBody>
      </p:sp>
      <p:grpSp>
        <p:nvGrpSpPr>
          <p:cNvPr id="4" name="Group 3"/>
          <p:cNvGrpSpPr/>
          <p:nvPr/>
        </p:nvGrpSpPr>
        <p:grpSpPr>
          <a:xfrm>
            <a:off x="981075" y="2284231"/>
            <a:ext cx="7437538" cy="3502615"/>
            <a:chOff x="457200" y="2284231"/>
            <a:chExt cx="7437538" cy="3502615"/>
          </a:xfrm>
        </p:grpSpPr>
        <p:pic>
          <p:nvPicPr>
            <p:cNvPr id="2050" name="Picture 2"/>
            <p:cNvPicPr>
              <a:picLocks noChangeAspect="1" noChangeArrowheads="1"/>
            </p:cNvPicPr>
            <p:nvPr/>
          </p:nvPicPr>
          <p:blipFill>
            <a:blip r:embed="rId2"/>
            <a:srcRect/>
            <a:stretch>
              <a:fillRect/>
            </a:stretch>
          </p:blipFill>
          <p:spPr bwMode="auto">
            <a:xfrm>
              <a:off x="457200" y="2284231"/>
              <a:ext cx="3317966" cy="2247275"/>
            </a:xfrm>
            <a:prstGeom prst="rect">
              <a:avLst/>
            </a:prstGeom>
            <a:noFill/>
            <a:ln w="9525">
              <a:noFill/>
              <a:miter lim="800000"/>
              <a:headEnd/>
              <a:tailEnd/>
            </a:ln>
          </p:spPr>
        </p:pic>
        <p:pic>
          <p:nvPicPr>
            <p:cNvPr id="2051" name="Picture 3"/>
            <p:cNvPicPr>
              <a:picLocks noChangeAspect="1" noChangeArrowheads="1"/>
            </p:cNvPicPr>
            <p:nvPr/>
          </p:nvPicPr>
          <p:blipFill>
            <a:blip r:embed="rId3"/>
            <a:srcRect/>
            <a:stretch>
              <a:fillRect/>
            </a:stretch>
          </p:blipFill>
          <p:spPr bwMode="auto">
            <a:xfrm>
              <a:off x="4127863" y="2284231"/>
              <a:ext cx="3766875" cy="2089751"/>
            </a:xfrm>
            <a:prstGeom prst="rect">
              <a:avLst/>
            </a:prstGeom>
            <a:noFill/>
            <a:ln w="9525">
              <a:noFill/>
              <a:miter lim="800000"/>
              <a:headEnd/>
              <a:tailEnd/>
            </a:ln>
          </p:spPr>
        </p:pic>
        <p:pic>
          <p:nvPicPr>
            <p:cNvPr id="2052" name="Picture 4"/>
            <p:cNvPicPr>
              <a:picLocks noChangeAspect="1" noChangeArrowheads="1"/>
            </p:cNvPicPr>
            <p:nvPr/>
          </p:nvPicPr>
          <p:blipFill>
            <a:blip r:embed="rId4"/>
            <a:srcRect/>
            <a:stretch>
              <a:fillRect/>
            </a:stretch>
          </p:blipFill>
          <p:spPr bwMode="auto">
            <a:xfrm>
              <a:off x="476249" y="4613502"/>
              <a:ext cx="3865133" cy="1173344"/>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0"/>
            <a:ext cx="8362560" cy="1143000"/>
          </a:xfrm>
        </p:spPr>
        <p:txBody>
          <a:bodyPr/>
          <a:lstStyle/>
          <a:p>
            <a:pPr algn="l" fontAlgn="auto">
              <a:spcAft>
                <a:spcPts val="0"/>
              </a:spcAft>
              <a:defRPr/>
            </a:pPr>
            <a:r>
              <a:rPr lang="en-US" dirty="0" smtClean="0">
                <a:solidFill>
                  <a:schemeClr val="tx1"/>
                </a:solidFill>
              </a:rPr>
              <a:t>In-Text Citations: Direct Quotes</a:t>
            </a:r>
            <a:endParaRPr lang="en-US" dirty="0">
              <a:solidFill>
                <a:schemeClr val="tx1"/>
              </a:solidFill>
            </a:endParaRPr>
          </a:p>
        </p:txBody>
      </p:sp>
      <p:sp>
        <p:nvSpPr>
          <p:cNvPr id="3" name="Content Placeholder 2"/>
          <p:cNvSpPr>
            <a:spLocks noGrp="1"/>
          </p:cNvSpPr>
          <p:nvPr>
            <p:ph idx="1"/>
          </p:nvPr>
        </p:nvSpPr>
        <p:spPr>
          <a:xfrm>
            <a:off x="239697" y="1420426"/>
            <a:ext cx="8703631" cy="5437573"/>
          </a:xfrm>
        </p:spPr>
        <p:txBody>
          <a:bodyPr>
            <a:normAutofit/>
          </a:bodyPr>
          <a:lstStyle/>
          <a:p>
            <a:pPr marL="365760" indent="-283464" fontAlgn="auto">
              <a:spcAft>
                <a:spcPts val="0"/>
              </a:spcAft>
              <a:buFont typeface="Wingdings 2"/>
              <a:buChar char=""/>
              <a:defRPr/>
            </a:pPr>
            <a:r>
              <a:rPr lang="en-US" dirty="0" smtClean="0"/>
              <a:t>Less than 40 words</a:t>
            </a:r>
          </a:p>
          <a:p>
            <a:pPr marL="765810" lvl="1" indent="-283464">
              <a:buFont typeface="Wingdings 2"/>
              <a:buChar char=""/>
              <a:defRPr/>
            </a:pPr>
            <a:r>
              <a:rPr lang="en-US" dirty="0" smtClean="0"/>
              <a:t>Quotation marks at beginning and end of quote</a:t>
            </a:r>
          </a:p>
          <a:p>
            <a:pPr marL="765810" lvl="1" indent="-283464">
              <a:buFont typeface="Wingdings 2"/>
              <a:buChar char=""/>
              <a:defRPr/>
            </a:pPr>
            <a:r>
              <a:rPr lang="en-US" dirty="0" smtClean="0"/>
              <a:t>Provide exact location of quote </a:t>
            </a:r>
          </a:p>
          <a:p>
            <a:pPr marL="365760" indent="-283464" fontAlgn="auto">
              <a:spcAft>
                <a:spcPts val="0"/>
              </a:spcAft>
              <a:buFont typeface="Wingdings 2"/>
              <a:buChar char=""/>
              <a:defRPr/>
            </a:pPr>
            <a:endParaRPr lang="en-US" sz="2200" dirty="0" smtClean="0"/>
          </a:p>
          <a:p>
            <a:pPr marL="640080" lvl="1" indent="-237744" fontAlgn="auto">
              <a:spcAft>
                <a:spcPts val="0"/>
              </a:spcAft>
              <a:buFont typeface="Verdana"/>
              <a:buChar char="◦"/>
              <a:defRPr/>
            </a:pPr>
            <a:endParaRPr lang="en-US" sz="2200" dirty="0" smtClean="0"/>
          </a:p>
        </p:txBody>
      </p:sp>
    </p:spTree>
    <p:extLst>
      <p:ext uri="{BB962C8B-B14F-4D97-AF65-F5344CB8AC3E}">
        <p14:creationId xmlns:p14="http://schemas.microsoft.com/office/powerpoint/2010/main" val="67425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In-Text Citations: Direct </a:t>
            </a:r>
            <a:r>
              <a:rPr lang="en-US" dirty="0" smtClean="0"/>
              <a:t>Quote</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sz="2400" dirty="0" smtClean="0"/>
              <a:t>Mathematics </a:t>
            </a:r>
            <a:r>
              <a:rPr lang="en-US" sz="2400" dirty="0"/>
              <a:t>anxiety can be defined as “a state of discomfort in response to situations involving mathematical tasks that are perceived as threatening to self-esteem” (Bursal &amp; </a:t>
            </a:r>
            <a:r>
              <a:rPr lang="en-US" sz="2400" dirty="0" err="1"/>
              <a:t>Paznokas</a:t>
            </a:r>
            <a:r>
              <a:rPr lang="en-US" sz="2400" dirty="0"/>
              <a:t>, 2006, p. 173). </a:t>
            </a:r>
          </a:p>
        </p:txBody>
      </p:sp>
      <p:sp>
        <p:nvSpPr>
          <p:cNvPr id="6" name="TextBox 5"/>
          <p:cNvSpPr txBox="1"/>
          <p:nvPr/>
        </p:nvSpPr>
        <p:spPr>
          <a:xfrm>
            <a:off x="5395909" y="1482222"/>
            <a:ext cx="2443298" cy="461665"/>
          </a:xfrm>
          <a:prstGeom prst="rect">
            <a:avLst/>
          </a:prstGeom>
          <a:noFill/>
          <a:ln w="22225">
            <a:solidFill>
              <a:srgbClr val="00B0F0"/>
            </a:solidFill>
          </a:ln>
        </p:spPr>
        <p:txBody>
          <a:bodyPr wrap="none" rtlCol="0">
            <a:spAutoFit/>
          </a:bodyPr>
          <a:lstStyle/>
          <a:p>
            <a:r>
              <a:rPr lang="en-US" sz="2400" dirty="0" smtClean="0"/>
              <a:t>Quotation Marks</a:t>
            </a:r>
            <a:endParaRPr lang="en-US" sz="2400" dirty="0"/>
          </a:p>
        </p:txBody>
      </p:sp>
      <p:sp>
        <p:nvSpPr>
          <p:cNvPr id="8" name="TextBox 7"/>
          <p:cNvSpPr txBox="1"/>
          <p:nvPr/>
        </p:nvSpPr>
        <p:spPr>
          <a:xfrm>
            <a:off x="1738641" y="4271367"/>
            <a:ext cx="2395015" cy="461665"/>
          </a:xfrm>
          <a:prstGeom prst="rect">
            <a:avLst/>
          </a:prstGeom>
          <a:noFill/>
          <a:ln w="22225">
            <a:solidFill>
              <a:srgbClr val="00B0F0"/>
            </a:solidFill>
          </a:ln>
        </p:spPr>
        <p:txBody>
          <a:bodyPr wrap="none" rtlCol="0">
            <a:spAutoFit/>
          </a:bodyPr>
          <a:lstStyle/>
          <a:p>
            <a:r>
              <a:rPr lang="en-US" sz="2400" dirty="0" smtClean="0"/>
              <a:t>Publication Year</a:t>
            </a:r>
            <a:endParaRPr lang="en-US" sz="2400" dirty="0"/>
          </a:p>
        </p:txBody>
      </p:sp>
      <p:sp>
        <p:nvSpPr>
          <p:cNvPr id="9" name="TextBox 8"/>
          <p:cNvSpPr txBox="1"/>
          <p:nvPr/>
        </p:nvSpPr>
        <p:spPr>
          <a:xfrm>
            <a:off x="4286060" y="4271368"/>
            <a:ext cx="2085827" cy="461665"/>
          </a:xfrm>
          <a:prstGeom prst="rect">
            <a:avLst/>
          </a:prstGeom>
          <a:noFill/>
          <a:ln w="22225">
            <a:solidFill>
              <a:srgbClr val="00B0F0"/>
            </a:solidFill>
          </a:ln>
        </p:spPr>
        <p:txBody>
          <a:bodyPr wrap="none" rtlCol="0">
            <a:spAutoFit/>
          </a:bodyPr>
          <a:lstStyle/>
          <a:p>
            <a:r>
              <a:rPr lang="en-US" sz="2400" dirty="0" smtClean="0"/>
              <a:t>Page Number</a:t>
            </a:r>
            <a:endParaRPr lang="en-US" sz="2400" dirty="0"/>
          </a:p>
        </p:txBody>
      </p:sp>
      <p:grpSp>
        <p:nvGrpSpPr>
          <p:cNvPr id="20" name="Group 19"/>
          <p:cNvGrpSpPr/>
          <p:nvPr/>
        </p:nvGrpSpPr>
        <p:grpSpPr>
          <a:xfrm>
            <a:off x="494271" y="3641997"/>
            <a:ext cx="1091966" cy="1091036"/>
            <a:chOff x="494271" y="3641997"/>
            <a:chExt cx="1091966" cy="1091036"/>
          </a:xfrm>
        </p:grpSpPr>
        <p:sp>
          <p:nvSpPr>
            <p:cNvPr id="7" name="TextBox 6"/>
            <p:cNvSpPr txBox="1"/>
            <p:nvPr/>
          </p:nvSpPr>
          <p:spPr>
            <a:xfrm>
              <a:off x="494271" y="4271368"/>
              <a:ext cx="1091966" cy="461665"/>
            </a:xfrm>
            <a:prstGeom prst="rect">
              <a:avLst/>
            </a:prstGeom>
            <a:noFill/>
            <a:ln w="22225">
              <a:solidFill>
                <a:srgbClr val="00B0F0"/>
              </a:solidFill>
            </a:ln>
          </p:spPr>
          <p:txBody>
            <a:bodyPr wrap="none" rtlCol="0">
              <a:spAutoFit/>
            </a:bodyPr>
            <a:lstStyle/>
            <a:p>
              <a:r>
                <a:rPr lang="en-US" sz="2400" dirty="0" smtClean="0"/>
                <a:t>Author</a:t>
              </a:r>
              <a:endParaRPr lang="en-US" sz="2400" dirty="0"/>
            </a:p>
          </p:txBody>
        </p:sp>
        <p:cxnSp>
          <p:nvCxnSpPr>
            <p:cNvPr id="11" name="Straight Arrow Connector 10"/>
            <p:cNvCxnSpPr/>
            <p:nvPr/>
          </p:nvCxnSpPr>
          <p:spPr>
            <a:xfrm flipV="1">
              <a:off x="1003183" y="3641997"/>
              <a:ext cx="0" cy="515410"/>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grpSp>
      <p:cxnSp>
        <p:nvCxnSpPr>
          <p:cNvPr id="17" name="Straight Arrow Connector 16"/>
          <p:cNvCxnSpPr/>
          <p:nvPr/>
        </p:nvCxnSpPr>
        <p:spPr>
          <a:xfrm flipV="1">
            <a:off x="4825539" y="3659890"/>
            <a:ext cx="0" cy="515410"/>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3775215" y="3645747"/>
            <a:ext cx="0" cy="515410"/>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5395909" y="1929722"/>
            <a:ext cx="475509" cy="306851"/>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7839207" y="1961206"/>
            <a:ext cx="0" cy="967345"/>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43193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287" y="0"/>
            <a:ext cx="8810163" cy="1143000"/>
          </a:xfrm>
        </p:spPr>
        <p:txBody>
          <a:bodyPr/>
          <a:lstStyle/>
          <a:p>
            <a:pPr algn="l" fontAlgn="auto">
              <a:spcAft>
                <a:spcPts val="0"/>
              </a:spcAft>
              <a:defRPr/>
            </a:pPr>
            <a:r>
              <a:rPr lang="en-US" dirty="0" smtClean="0">
                <a:solidFill>
                  <a:schemeClr val="tx1"/>
                </a:solidFill>
              </a:rPr>
              <a:t>Direct Quotes: Find the errors</a:t>
            </a:r>
            <a:endParaRPr lang="en-US" dirty="0">
              <a:solidFill>
                <a:schemeClr val="tx1"/>
              </a:solidFill>
            </a:endParaRPr>
          </a:p>
        </p:txBody>
      </p:sp>
      <p:sp>
        <p:nvSpPr>
          <p:cNvPr id="3" name="Content Placeholder 2"/>
          <p:cNvSpPr>
            <a:spLocks noGrp="1"/>
          </p:cNvSpPr>
          <p:nvPr>
            <p:ph idx="1"/>
          </p:nvPr>
        </p:nvSpPr>
        <p:spPr>
          <a:xfrm>
            <a:off x="204187" y="1628313"/>
            <a:ext cx="8703631" cy="4204076"/>
          </a:xfrm>
        </p:spPr>
        <p:txBody>
          <a:bodyPr>
            <a:normAutofit/>
          </a:bodyPr>
          <a:lstStyle/>
          <a:p>
            <a:pPr marL="402336" lvl="1" indent="0" fontAlgn="auto">
              <a:spcAft>
                <a:spcPts val="0"/>
              </a:spcAft>
              <a:buNone/>
              <a:defRPr/>
            </a:pPr>
            <a:r>
              <a:rPr lang="en-US" sz="2400" dirty="0" smtClean="0"/>
              <a:t>Consumer confusion is a growing problem we see every day that has suddenly taken a turn for the worst. It is defined as, “a state of mind that leads to consumers lacking confidence in the correctness of their purchasing decisions” (Turnbull, 2000). </a:t>
            </a:r>
          </a:p>
          <a:p>
            <a:pPr marL="640080" lvl="1" indent="-237744" fontAlgn="auto">
              <a:spcAft>
                <a:spcPts val="0"/>
              </a:spcAft>
              <a:buNone/>
              <a:defRPr/>
            </a:pPr>
            <a:endParaRPr lang="en-US" sz="2400" dirty="0" smtClean="0"/>
          </a:p>
          <a:p>
            <a:pPr marL="402336" lvl="1" indent="0" fontAlgn="auto">
              <a:spcAft>
                <a:spcPts val="600"/>
              </a:spcAft>
              <a:buNone/>
              <a:defRPr/>
            </a:pPr>
            <a:r>
              <a:rPr lang="en-US" sz="2400" dirty="0" smtClean="0"/>
              <a:t>According to the USDA, “food insecurity is the limited or uncertain availability of nutritionally adequate and safe foods” (2015, p. 3).</a:t>
            </a:r>
          </a:p>
          <a:p>
            <a:pPr marL="640080" lvl="1" indent="-237744" fontAlgn="auto">
              <a:spcAft>
                <a:spcPts val="0"/>
              </a:spcAft>
              <a:buFont typeface="Verdana"/>
              <a:buChar char="◦"/>
              <a:defRPr/>
            </a:pPr>
            <a:endParaRPr lang="en-US" sz="2200" dirty="0" smtClean="0"/>
          </a:p>
        </p:txBody>
      </p:sp>
    </p:spTree>
    <p:extLst>
      <p:ext uri="{BB962C8B-B14F-4D97-AF65-F5344CB8AC3E}">
        <p14:creationId xmlns:p14="http://schemas.microsoft.com/office/powerpoint/2010/main" val="249111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287" y="0"/>
            <a:ext cx="8810163" cy="1143000"/>
          </a:xfrm>
        </p:spPr>
        <p:txBody>
          <a:bodyPr/>
          <a:lstStyle/>
          <a:p>
            <a:pPr algn="l" fontAlgn="auto">
              <a:spcAft>
                <a:spcPts val="0"/>
              </a:spcAft>
              <a:defRPr/>
            </a:pPr>
            <a:r>
              <a:rPr lang="en-US" dirty="0" smtClean="0">
                <a:solidFill>
                  <a:schemeClr val="tx1"/>
                </a:solidFill>
              </a:rPr>
              <a:t>Direct Quotes: Find the errors</a:t>
            </a:r>
            <a:endParaRPr lang="en-US" dirty="0">
              <a:solidFill>
                <a:schemeClr val="tx1"/>
              </a:solidFill>
            </a:endParaRPr>
          </a:p>
        </p:txBody>
      </p:sp>
      <p:sp>
        <p:nvSpPr>
          <p:cNvPr id="3" name="Content Placeholder 2"/>
          <p:cNvSpPr>
            <a:spLocks noGrp="1"/>
          </p:cNvSpPr>
          <p:nvPr>
            <p:ph idx="1"/>
          </p:nvPr>
        </p:nvSpPr>
        <p:spPr>
          <a:xfrm>
            <a:off x="204187" y="1628313"/>
            <a:ext cx="8703631" cy="4204076"/>
          </a:xfrm>
        </p:spPr>
        <p:txBody>
          <a:bodyPr>
            <a:normAutofit/>
          </a:bodyPr>
          <a:lstStyle/>
          <a:p>
            <a:pPr marL="402336" lvl="1" indent="0" fontAlgn="auto">
              <a:spcAft>
                <a:spcPts val="0"/>
              </a:spcAft>
              <a:buNone/>
              <a:defRPr/>
            </a:pPr>
            <a:r>
              <a:rPr lang="en-US" sz="2400" dirty="0" smtClean="0"/>
              <a:t>Consumer confusion is a growing problem we see every day that has suddenly taken a turn for the worst. It is defined as, “a state of mind that leads to consumers lacking confidence in the correctness of their purchasing decisions” (Turnbull, 2000, p. 16). </a:t>
            </a:r>
          </a:p>
          <a:p>
            <a:pPr marL="640080" lvl="1" indent="-237744" fontAlgn="auto">
              <a:spcAft>
                <a:spcPts val="0"/>
              </a:spcAft>
              <a:buNone/>
              <a:defRPr/>
            </a:pPr>
            <a:endParaRPr lang="en-US" sz="2400" dirty="0" smtClean="0"/>
          </a:p>
          <a:p>
            <a:pPr marL="402336" lvl="1" indent="0" fontAlgn="auto">
              <a:spcAft>
                <a:spcPts val="600"/>
              </a:spcAft>
              <a:buNone/>
              <a:defRPr/>
            </a:pPr>
            <a:r>
              <a:rPr lang="en-US" sz="2400" dirty="0" smtClean="0"/>
              <a:t>According to the USDA (2015), “food insecurity is the limited or uncertain availability of nutritionally adequate and safe foods (p. 3).”</a:t>
            </a:r>
          </a:p>
          <a:p>
            <a:pPr marL="640080" lvl="1" indent="-237744" fontAlgn="auto">
              <a:spcAft>
                <a:spcPts val="0"/>
              </a:spcAft>
              <a:buFont typeface="Verdana"/>
              <a:buChar char="◦"/>
              <a:defRPr/>
            </a:pPr>
            <a:endParaRPr lang="en-US" sz="2200" dirty="0" smtClean="0"/>
          </a:p>
        </p:txBody>
      </p:sp>
      <p:cxnSp>
        <p:nvCxnSpPr>
          <p:cNvPr id="4" name="Straight Arrow Connector 3"/>
          <p:cNvCxnSpPr/>
          <p:nvPr/>
        </p:nvCxnSpPr>
        <p:spPr>
          <a:xfrm flipH="1" flipV="1">
            <a:off x="3703394" y="3295689"/>
            <a:ext cx="979665" cy="226817"/>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a:off x="3122023" y="3697379"/>
            <a:ext cx="836072" cy="286792"/>
          </a:xfrm>
          <a:prstGeom prst="straightConnector1">
            <a:avLst/>
          </a:prstGeom>
          <a:ln w="82550">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26572" y="3614839"/>
            <a:ext cx="2795451" cy="369332"/>
          </a:xfrm>
          <a:prstGeom prst="rect">
            <a:avLst/>
          </a:prstGeom>
          <a:noFill/>
          <a:ln w="22225">
            <a:solidFill>
              <a:srgbClr val="00B0F0"/>
            </a:solidFill>
          </a:ln>
        </p:spPr>
        <p:txBody>
          <a:bodyPr wrap="square" rtlCol="0">
            <a:spAutoFit/>
          </a:bodyPr>
          <a:lstStyle/>
          <a:p>
            <a:r>
              <a:rPr lang="en-US" dirty="0" smtClean="0"/>
              <a:t>Incorrect Date Placement</a:t>
            </a:r>
            <a:endParaRPr lang="en-US" dirty="0"/>
          </a:p>
        </p:txBody>
      </p:sp>
      <p:sp>
        <p:nvSpPr>
          <p:cNvPr id="10" name="TextBox 9"/>
          <p:cNvSpPr txBox="1"/>
          <p:nvPr/>
        </p:nvSpPr>
        <p:spPr>
          <a:xfrm>
            <a:off x="4683059" y="3337840"/>
            <a:ext cx="2423135" cy="369332"/>
          </a:xfrm>
          <a:prstGeom prst="rect">
            <a:avLst/>
          </a:prstGeom>
          <a:noFill/>
          <a:ln w="22225">
            <a:solidFill>
              <a:srgbClr val="00B0F0"/>
            </a:solidFill>
          </a:ln>
        </p:spPr>
        <p:txBody>
          <a:bodyPr wrap="square" rtlCol="0">
            <a:spAutoFit/>
          </a:bodyPr>
          <a:lstStyle/>
          <a:p>
            <a:r>
              <a:rPr lang="en-US" dirty="0" smtClean="0"/>
              <a:t>Page number missing </a:t>
            </a:r>
            <a:endParaRPr lang="en-US" dirty="0"/>
          </a:p>
        </p:txBody>
      </p:sp>
    </p:spTree>
    <p:extLst>
      <p:ext uri="{BB962C8B-B14F-4D97-AF65-F5344CB8AC3E}">
        <p14:creationId xmlns:p14="http://schemas.microsoft.com/office/powerpoint/2010/main" val="249111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UTCASNR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periential Learning - UT 2015" id="{1441068C-0C70-4B0B-9D6C-4144BD1D84BB}" vid="{11420227-4562-4FCD-8E83-2588007995CB}"/>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periential Learning - UT 2015" id="{1441068C-0C70-4B0B-9D6C-4144BD1D84BB}" vid="{D48FD884-F443-4A9B-9285-4BD5D86FF09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FFA_x0020_Doc_x0020_Tags xmlns="b6d52ec0-87bc-4946-b445-d8b0fda8d901" xsi:nil="true"/>
    <j73cd933905b4519a729240915b69801 xmlns="9bc5b47b-ac0d-40d3-8b46-83133f5aa4b9">
      <Terms xmlns="http://schemas.microsoft.com/office/infopath/2007/PartnerControls"/>
    </j73cd933905b4519a729240915b69801>
    <j8775799762640b392c3a9eb4bef840f xmlns="9bc5b47b-ac0d-40d3-8b46-83133f5aa4b9">
      <Terms xmlns="http://schemas.microsoft.com/office/infopath/2007/PartnerControls"/>
    </j8775799762640b392c3a9eb4bef840f>
    <PublishingExpirationDate xmlns="http://schemas.microsoft.com/sharepoint/v3" xsi:nil="true"/>
    <PublishingStartDate xmlns="http://schemas.microsoft.com/sharepoint/v3" xsi:nil="true"/>
    <TaxCatchAll xmlns="b6d52ec0-87bc-4946-b445-d8b0fda8d901"/>
    <_dlc_DocId xmlns="b6d52ec0-87bc-4946-b445-d8b0fda8d901">AN4R3U435VRR-8-5123</_dlc_DocId>
    <_dlc_DocIdUrl xmlns="b6d52ec0-87bc-4946-b445-d8b0fda8d901">
      <Url>https://www.ffa.org/_layouts/15/DocIdRedir.aspx?ID=AN4R3U435VRR-8-5123</Url>
      <Description>AN4R3U435VRR-8-5123</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CDEDC90E2FE04428E837FFF5BDE3A98" ma:contentTypeVersion="20" ma:contentTypeDescription="Create a new document." ma:contentTypeScope="" ma:versionID="ff15ec4c44383d5e3b3c3dc49a54f2d2">
  <xsd:schema xmlns:xsd="http://www.w3.org/2001/XMLSchema" xmlns:xs="http://www.w3.org/2001/XMLSchema" xmlns:p="http://schemas.microsoft.com/office/2006/metadata/properties" xmlns:ns1="http://schemas.microsoft.com/sharepoint/v3" xmlns:ns2="9bc5b47b-ac0d-40d3-8b46-83133f5aa4b9" xmlns:ns3="b6d52ec0-87bc-4946-b445-d8b0fda8d901" targetNamespace="http://schemas.microsoft.com/office/2006/metadata/properties" ma:root="true" ma:fieldsID="74c1cecb23d55e9f8d5a92bb510a3fe3" ns1:_="" ns2:_="" ns3:_="">
    <xsd:import namespace="http://schemas.microsoft.com/sharepoint/v3"/>
    <xsd:import namespace="9bc5b47b-ac0d-40d3-8b46-83133f5aa4b9"/>
    <xsd:import namespace="b6d52ec0-87bc-4946-b445-d8b0fda8d901"/>
    <xsd:element name="properties">
      <xsd:complexType>
        <xsd:sequence>
          <xsd:element name="documentManagement">
            <xsd:complexType>
              <xsd:all>
                <xsd:element ref="ns3:FFA_x0020_Doc_x0020_Tags" minOccurs="0"/>
                <xsd:element ref="ns3:_dlc_DocId" minOccurs="0"/>
                <xsd:element ref="ns3:_dlc_DocIdUrl" minOccurs="0"/>
                <xsd:element ref="ns3:_dlc_DocIdPersistId" minOccurs="0"/>
                <xsd:element ref="ns1:PublishingStartDate" minOccurs="0"/>
                <xsd:element ref="ns1:PublishingExpirationDate" minOccurs="0"/>
                <xsd:element ref="ns2:j8775799762640b392c3a9eb4bef840f" minOccurs="0"/>
                <xsd:element ref="ns3:TaxCatchAll" minOccurs="0"/>
                <xsd:element ref="ns2:j73cd933905b4519a729240915b6980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bc5b47b-ac0d-40d3-8b46-83133f5aa4b9" elementFormDefault="qualified">
    <xsd:import namespace="http://schemas.microsoft.com/office/2006/documentManagement/types"/>
    <xsd:import namespace="http://schemas.microsoft.com/office/infopath/2007/PartnerControls"/>
    <xsd:element name="j8775799762640b392c3a9eb4bef840f" ma:index="12" nillable="true" ma:taxonomy="true" ma:internalName="j8775799762640b392c3a9eb4bef840f" ma:taxonomyFieldName="Managed_x0020_Metadata_x0020_Test" ma:displayName="FFA Department" ma:readOnly="false" ma:default="" ma:fieldId="{38775799-7626-40b3-92c3-a9eb4bef840f}" ma:taxonomyMulti="true" ma:sspId="55671149-fea6-473b-b7d2-969e537a5471" ma:termSetId="8ed8c9ea-7052-4c1d-a4d7-b9c10bffea6f" ma:anchorId="00000000-0000-0000-0000-000000000000" ma:open="false" ma:isKeyword="false">
      <xsd:complexType>
        <xsd:sequence>
          <xsd:element ref="pc:Terms" minOccurs="0" maxOccurs="1"/>
        </xsd:sequence>
      </xsd:complexType>
    </xsd:element>
    <xsd:element name="j73cd933905b4519a729240915b69801" ma:index="14" nillable="true" ma:taxonomy="true" ma:internalName="j73cd933905b4519a729240915b69801" ma:taxonomyFieldName="FFA_x0020_Page_x0020_Location" ma:displayName="FFA Page Location" ma:readOnly="false" ma:default="" ma:fieldId="{373cd933-905b-4519-a729-240915b69801}" ma:taxonomyMulti="true" ma:sspId="55671149-fea6-473b-b7d2-969e537a5471" ma:termSetId="39abbe26-dbb7-4f33-9f66-075b7701aeb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6d52ec0-87bc-4946-b445-d8b0fda8d901" elementFormDefault="qualified">
    <xsd:import namespace="http://schemas.microsoft.com/office/2006/documentManagement/types"/>
    <xsd:import namespace="http://schemas.microsoft.com/office/infopath/2007/PartnerControls"/>
    <xsd:element name="FFA_x0020_Doc_x0020_Tags" ma:index="3" nillable="true" ma:displayName="FFA Doc Tags" ma:indexed="true" ma:internalName="FFA_x0020_Doc_x0020_Tags">
      <xsd:simpleType>
        <xsd:restriction base="dms:Text">
          <xsd:maxLength value="255"/>
        </xsd:restriction>
      </xsd:simpleType>
    </xsd:element>
    <xsd:element name="_dlc_DocId" ma:index="7" nillable="true" ma:displayName="Document ID Value" ma:description="The value of the document ID assigned to this item." ma:internalName="_dlc_DocId" ma:readOnly="true">
      <xsd:simpleType>
        <xsd:restriction base="dms:Text"/>
      </xsd:simpleType>
    </xsd:element>
    <xsd:element name="_dlc_DocIdUrl" ma:index="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9" nillable="true" ma:displayName="Persist ID" ma:description="Keep ID on add." ma:hidden="true" ma:internalName="_dlc_DocIdPersistId" ma:readOnly="true">
      <xsd:simpleType>
        <xsd:restriction base="dms:Boolean"/>
      </xsd:simpleType>
    </xsd:element>
    <xsd:element name="TaxCatchAll" ma:index="13" nillable="true" ma:displayName="Taxonomy Catch All Column" ma:hidden="true" ma:list="{2cb21bfa-76d8-41e4-834b-bfb3210c0f80}" ma:internalName="TaxCatchAll" ma:showField="CatchAllData" ma:web="b6d52ec0-87bc-4946-b445-d8b0fda8d9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80E5B40-5013-4B82-AF72-B433E36613D1}">
  <ds:schemaRefs>
    <ds:schemaRef ds:uri="http://schemas.microsoft.com/sharepoint/v3/contenttype/forms"/>
  </ds:schemaRefs>
</ds:datastoreItem>
</file>

<file path=customXml/itemProps2.xml><?xml version="1.0" encoding="utf-8"?>
<ds:datastoreItem xmlns:ds="http://schemas.openxmlformats.org/officeDocument/2006/customXml" ds:itemID="{B8E8213E-7351-4223-BC91-51128B282973}">
  <ds:schemaRefs>
    <ds:schemaRef ds:uri="http://purl.org/dc/elements/1.1/"/>
    <ds:schemaRef ds:uri="b6d52ec0-87bc-4946-b445-d8b0fda8d901"/>
    <ds:schemaRef ds:uri="http://purl.org/dc/terms/"/>
    <ds:schemaRef ds:uri="http://schemas.microsoft.com/office/infopath/2007/PartnerControls"/>
    <ds:schemaRef ds:uri="9bc5b47b-ac0d-40d3-8b46-83133f5aa4b9"/>
    <ds:schemaRef ds:uri="http://schemas.microsoft.com/office/2006/metadata/properties"/>
    <ds:schemaRef ds:uri="http://schemas.microsoft.com/office/2006/documentManagement/types"/>
    <ds:schemaRef ds:uri="http://schemas.openxmlformats.org/package/2006/metadata/core-properties"/>
    <ds:schemaRef ds:uri="http://schemas.microsoft.com/sharepoint/v3"/>
    <ds:schemaRef ds:uri="http://www.w3.org/XML/1998/namespace"/>
    <ds:schemaRef ds:uri="http://purl.org/dc/dcmitype/"/>
  </ds:schemaRefs>
</ds:datastoreItem>
</file>

<file path=customXml/itemProps3.xml><?xml version="1.0" encoding="utf-8"?>
<ds:datastoreItem xmlns:ds="http://schemas.openxmlformats.org/officeDocument/2006/customXml" ds:itemID="{5D67C753-50E9-4D77-9074-99909D3EF1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bc5b47b-ac0d-40d3-8b46-83133f5aa4b9"/>
    <ds:schemaRef ds:uri="b6d52ec0-87bc-4946-b445-d8b0fda8d9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FC8323A-A6A9-4DFB-B2AA-8CC0CD26397C}">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Experiential Learning - UT 2015</Template>
  <TotalTime>17263</TotalTime>
  <Words>1613</Words>
  <Application>Microsoft Office PowerPoint</Application>
  <PresentationFormat>On-screen Show (4:3)</PresentationFormat>
  <Paragraphs>190</Paragraphs>
  <Slides>34</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34</vt:i4>
      </vt:variant>
    </vt:vector>
  </HeadingPairs>
  <TitlesOfParts>
    <vt:vector size="41" baseType="lpstr">
      <vt:lpstr>Arial</vt:lpstr>
      <vt:lpstr>Calibri</vt:lpstr>
      <vt:lpstr>Verdana</vt:lpstr>
      <vt:lpstr>Wingdings</vt:lpstr>
      <vt:lpstr>Wingdings 2</vt:lpstr>
      <vt:lpstr>UTCASNRtemplate</vt:lpstr>
      <vt:lpstr>Custom Design</vt:lpstr>
      <vt:lpstr>APA and FFA</vt:lpstr>
      <vt:lpstr>How well do you know APA?</vt:lpstr>
      <vt:lpstr>Guidelines for FFA Events</vt:lpstr>
      <vt:lpstr>Guidelines for FFA Events</vt:lpstr>
      <vt:lpstr>Guidelines for FFA Events</vt:lpstr>
      <vt:lpstr>In-Text Citations: Direct Quotes</vt:lpstr>
      <vt:lpstr>In-Text Citations: Direct Quote</vt:lpstr>
      <vt:lpstr>Direct Quotes: Find the errors</vt:lpstr>
      <vt:lpstr>Direct Quotes: Find the errors</vt:lpstr>
      <vt:lpstr>In-Text Citations: Direct Quotes</vt:lpstr>
      <vt:lpstr>In-Text Citations: Direct Quotes</vt:lpstr>
      <vt:lpstr>BLOCK QUOTE</vt:lpstr>
      <vt:lpstr>In-Text Citations: Direct Quotes</vt:lpstr>
      <vt:lpstr>In-Text Citations: Direct Quotes</vt:lpstr>
      <vt:lpstr>In-Text Citations: Paraphrased</vt:lpstr>
      <vt:lpstr>Paraphrased</vt:lpstr>
      <vt:lpstr>In-Text Citations: Different Scenarios </vt:lpstr>
      <vt:lpstr>In-Text Citations: Different Scenarios</vt:lpstr>
      <vt:lpstr>In-Text Citations: Different Scenarios</vt:lpstr>
      <vt:lpstr>In-Text Citations: Multiple Authors</vt:lpstr>
      <vt:lpstr>In-Text Citations: Multiple Authors</vt:lpstr>
      <vt:lpstr>In-Text Citations</vt:lpstr>
      <vt:lpstr>Reference List</vt:lpstr>
      <vt:lpstr>References: Books</vt:lpstr>
      <vt:lpstr>References: Journal Article</vt:lpstr>
      <vt:lpstr>References: Webpage</vt:lpstr>
      <vt:lpstr>References: Newspaper Article</vt:lpstr>
      <vt:lpstr>References: Online Newspaper Article</vt:lpstr>
      <vt:lpstr>Literature Review</vt:lpstr>
      <vt:lpstr>Abbreviations:</vt:lpstr>
      <vt:lpstr>Parentheses</vt:lpstr>
      <vt:lpstr>Numbers</vt:lpstr>
      <vt:lpstr>How well do you know APA?</vt:lpstr>
      <vt:lpstr>Questions/Comments</vt:lpstr>
    </vt:vector>
  </TitlesOfParts>
  <Company>University of Tennessee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Experiential Learning</dc:title>
  <dc:creator>Stripling, Christopher</dc:creator>
  <cp:lastModifiedBy>Weinrich, Ashli</cp:lastModifiedBy>
  <cp:revision>80</cp:revision>
  <cp:lastPrinted>2015-08-11T17:51:58Z</cp:lastPrinted>
  <dcterms:created xsi:type="dcterms:W3CDTF">2015-07-28T17:45:40Z</dcterms:created>
  <dcterms:modified xsi:type="dcterms:W3CDTF">2018-07-11T17:31:47Z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0x010100DCDEDC90E2FE04428E837FFF5BDE3A98</vt:lpwstr>
  </property>
  <property fmtid="{D5CDD505-2E9C-101B-9397-08002B2CF9AE}" pid="3" name="_dlc_DocIdItemGuid">
    <vt:lpwstr>7f2811ea-f746-4716-ac32-b01e711ddadb</vt:lpwstr>
  </property>
</Properties>
</file>