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66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102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BB1EE140-E56F-4DC3-B80A-4F7326FA76B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722FBA45-CB8A-4C71-A769-129429FD72F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29E092-4569-4829-A174-28BAB97210DE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1460B3-D362-48F0-97BF-5D10EACA6AA9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CA2583-8F2E-4831-A8A3-4C4FF08A68D2}" type="slidenum">
              <a:rPr lang="en-US"/>
              <a:pPr/>
              <a:t>3</a:t>
            </a:fld>
            <a:endParaRPr lang="en-US"/>
          </a:p>
        </p:txBody>
      </p:sp>
      <p:sp>
        <p:nvSpPr>
          <p:cNvPr id="849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F522C1-5CEC-4EE7-A3A8-AB07F7D815F8}" type="slidenum">
              <a:rPr lang="en-US"/>
              <a:pPr/>
              <a:t>4</a:t>
            </a:fld>
            <a:endParaRPr lang="en-US"/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2BD32C-55CE-4592-ACC9-9F96379B3644}" type="slidenum">
              <a:rPr lang="en-US"/>
              <a:pPr/>
              <a:t>5</a:t>
            </a:fld>
            <a:endParaRPr lang="en-US"/>
          </a:p>
        </p:txBody>
      </p:sp>
      <p:sp>
        <p:nvSpPr>
          <p:cNvPr id="890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A320EC-1358-4449-891A-6E1EEEC90903}" type="slidenum">
              <a:rPr lang="en-US"/>
              <a:pPr/>
              <a:t>6</a:t>
            </a:fld>
            <a:endParaRPr lang="en-US"/>
          </a:p>
        </p:txBody>
      </p:sp>
      <p:sp>
        <p:nvSpPr>
          <p:cNvPr id="1003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06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98307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9830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30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3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3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3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8313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314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831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219200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831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81000" y="3505200"/>
            <a:ext cx="50292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296" name="Group 16"/>
          <p:cNvGrpSpPr>
            <a:grpSpLocks/>
          </p:cNvGrpSpPr>
          <p:nvPr userDrawn="1"/>
        </p:nvGrpSpPr>
        <p:grpSpPr bwMode="auto">
          <a:xfrm>
            <a:off x="0" y="7938"/>
            <a:ext cx="9140825" cy="6850062"/>
            <a:chOff x="0" y="0"/>
            <a:chExt cx="5758" cy="4315"/>
          </a:xfrm>
        </p:grpSpPr>
        <p:grpSp>
          <p:nvGrpSpPr>
            <p:cNvPr id="97297" name="Group 17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97298" name="Freeform 18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299" name="Freeform 19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300" name="Freeform 20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301" name="Freeform 21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302" name="Freeform 22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7303" name="Freeform 23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304" name="Freeform 24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7293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729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bg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xfrm>
            <a:off x="1066800" y="457200"/>
            <a:ext cx="7772400" cy="22860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7200">
                <a:latin typeface="Georgia" pitchFamily="18" charset="0"/>
              </a:rPr>
              <a:t>Types of Relationships 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152400" y="3124200"/>
            <a:ext cx="4724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b="1"/>
              <a:t>How do I initiate </a:t>
            </a:r>
            <a:br>
              <a:rPr lang="en-US" b="1"/>
            </a:br>
            <a:r>
              <a:rPr lang="en-US" b="1"/>
              <a:t>relationships with others?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5943600"/>
            <a:ext cx="12192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31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828800" cy="1438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457200" y="274638"/>
            <a:ext cx="8229600" cy="1706562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4800">
                <a:latin typeface="Georgia" pitchFamily="18" charset="0"/>
              </a:rPr>
              <a:t>Relationships with Parents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1600200"/>
            <a:ext cx="7239000" cy="4800600"/>
          </a:xfrm>
          <a:noFill/>
          <a:ln/>
        </p:spPr>
        <p:txBody>
          <a:bodyPr lIns="92075" tIns="46038" rIns="92075" bIns="46038"/>
          <a:lstStyle/>
          <a:p>
            <a:pPr>
              <a:buClr>
                <a:srgbClr val="FF0000"/>
              </a:buClr>
            </a:pPr>
            <a:endParaRPr lang="en-US" sz="2800"/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respect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ask questions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seek their guidance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be open and honest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31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/>
          <a:lstStyle/>
          <a:p>
            <a:r>
              <a:rPr lang="en-US" sz="6000"/>
              <a:t>Relationships with Peers</a:t>
            </a:r>
          </a:p>
        </p:txBody>
      </p:sp>
      <p:sp>
        <p:nvSpPr>
          <p:cNvPr id="8397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600200"/>
            <a:ext cx="7162800" cy="4800600"/>
          </a:xfrm>
          <a:noFill/>
          <a:ln/>
        </p:spPr>
        <p:txBody>
          <a:bodyPr lIns="92075" tIns="46038" rIns="92075" bIns="46038"/>
          <a:lstStyle/>
          <a:p>
            <a:endParaRPr lang="en-US" sz="2800"/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be open-minded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be supportive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have fun together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31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/>
          <a:lstStyle/>
          <a:p>
            <a:r>
              <a:rPr lang="en-US" sz="5400"/>
              <a:t>Relationships with Teachers</a:t>
            </a:r>
          </a:p>
        </p:txBody>
      </p:sp>
      <p:sp>
        <p:nvSpPr>
          <p:cNvPr id="8601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14400" y="1447800"/>
            <a:ext cx="5867400" cy="4800600"/>
          </a:xfrm>
          <a:noFill/>
          <a:ln/>
        </p:spPr>
        <p:txBody>
          <a:bodyPr lIns="92075" tIns="46038" rIns="92075" bIns="46038"/>
          <a:lstStyle/>
          <a:p>
            <a:endParaRPr lang="en-US" sz="2800"/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listen 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respect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ask questions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don’t talk back, do ask for explanation politely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31 TM A3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/>
          </p:cNvSpPr>
          <p:nvPr>
            <p:ph type="title"/>
          </p:nvPr>
        </p:nvSpPr>
        <p:spPr>
          <a:xfrm>
            <a:off x="228600" y="-152400"/>
            <a:ext cx="8686800" cy="1646238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4800"/>
              <a:t>Relationships with Community Members</a:t>
            </a:r>
          </a:p>
        </p:txBody>
      </p:sp>
      <p:sp>
        <p:nvSpPr>
          <p:cNvPr id="8806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838200" y="1600200"/>
            <a:ext cx="5867400" cy="4800600"/>
          </a:xfrm>
          <a:noFill/>
          <a:ln/>
        </p:spPr>
        <p:txBody>
          <a:bodyPr lIns="92075" tIns="46038" rIns="92075" bIns="46038"/>
          <a:lstStyle/>
          <a:p>
            <a:pPr marL="609600" indent="-609600"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be aware of your presence on all around you; the way you conduct yourself reflects on you, your parents, and your school</a:t>
            </a:r>
          </a:p>
          <a:p>
            <a:pPr marL="609600" indent="-609600"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be courteous</a:t>
            </a:r>
          </a:p>
          <a:p>
            <a:pPr marL="609600" indent="-609600">
              <a:spcBef>
                <a:spcPct val="75000"/>
              </a:spcBef>
              <a:buClr>
                <a:srgbClr val="FF0000"/>
              </a:buClr>
              <a:buFont typeface="Wingdings" pitchFamily="2" charset="2"/>
              <a:buChar char="q"/>
            </a:pPr>
            <a:r>
              <a:rPr lang="en-US"/>
              <a:t>be trustworthy</a:t>
            </a: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31 TM A4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>
            <p:ph type="title"/>
          </p:nvPr>
        </p:nvSpPr>
        <p:spPr>
          <a:xfrm>
            <a:off x="228600" y="-152400"/>
            <a:ext cx="8686800" cy="12192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4800"/>
              <a:t>Types of Relationships </a:t>
            </a:r>
          </a:p>
        </p:txBody>
      </p:sp>
      <p:sp>
        <p:nvSpPr>
          <p:cNvPr id="993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0" y="1295400"/>
            <a:ext cx="5562600" cy="5334000"/>
          </a:xfrm>
          <a:noFill/>
          <a:ln/>
        </p:spPr>
        <p:txBody>
          <a:bodyPr lIns="92075" tIns="46038" rIns="92075" bIns="46038"/>
          <a:lstStyle/>
          <a:p>
            <a:pPr marL="609600" indent="-6096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1800"/>
              <a:t>____________ relationships involve people of your own age.</a:t>
            </a:r>
          </a:p>
          <a:p>
            <a:pPr marL="609600" indent="-609600">
              <a:buClr>
                <a:srgbClr val="FF0000"/>
              </a:buClr>
              <a:buFont typeface="Wingdings" pitchFamily="2" charset="2"/>
              <a:buAutoNum type="arabicPeriod"/>
            </a:pPr>
            <a:endParaRPr lang="en-US" sz="1800"/>
          </a:p>
          <a:p>
            <a:pPr marL="609600" indent="-6096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1800"/>
              <a:t>In a relationship with a ____________ , you should be respectful, ask questions for an explanation, and listen attentively.</a:t>
            </a:r>
          </a:p>
          <a:p>
            <a:pPr marL="609600" indent="-609600">
              <a:buClr>
                <a:srgbClr val="FF0000"/>
              </a:buClr>
              <a:buFont typeface="Wingdings" pitchFamily="2" charset="2"/>
              <a:buAutoNum type="arabicPeriod"/>
            </a:pPr>
            <a:endParaRPr lang="en-US" sz="1800"/>
          </a:p>
          <a:p>
            <a:pPr marL="609600" indent="-6096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1800"/>
              <a:t>You should be aware that your relationship with ____________ ____________ reflects on not only you, but also on your parents and school.</a:t>
            </a:r>
          </a:p>
          <a:p>
            <a:pPr marL="609600" indent="-609600">
              <a:buClr>
                <a:srgbClr val="FF0000"/>
              </a:buClr>
              <a:buFont typeface="Wingdings" pitchFamily="2" charset="2"/>
              <a:buAutoNum type="arabicPeriod"/>
            </a:pPr>
            <a:endParaRPr lang="en-US" sz="1800"/>
          </a:p>
          <a:p>
            <a:pPr marL="609600" indent="-6096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1800"/>
              <a:t>____________ relationships are very important, and both parties should be open and honest at all times, as this relationship is most definitely lifelong.</a:t>
            </a:r>
            <a:br>
              <a:rPr lang="en-US" sz="1800"/>
            </a:br>
            <a:endParaRPr lang="en-US" sz="1800"/>
          </a:p>
        </p:txBody>
      </p:sp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31 TM A4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FFC9DC11-F507-4117-9404-A728E62BA756}"/>
</file>

<file path=customXml/itemProps2.xml><?xml version="1.0" encoding="utf-8"?>
<ds:datastoreItem xmlns:ds="http://schemas.openxmlformats.org/officeDocument/2006/customXml" ds:itemID="{7707AB9F-5EF3-453F-BBC5-1410A5931F4B}"/>
</file>

<file path=customXml/itemProps3.xml><?xml version="1.0" encoding="utf-8"?>
<ds:datastoreItem xmlns:ds="http://schemas.openxmlformats.org/officeDocument/2006/customXml" ds:itemID="{9DB43599-89A9-4026-9CBF-042737F7B12D}"/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28</TotalTime>
  <Words>184</Words>
  <Application>Microsoft PowerPoint</Application>
  <PresentationFormat>On-screen Show (4:3)</PresentationFormat>
  <Paragraphs>43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Times New Roman</vt:lpstr>
      <vt:lpstr>Garamond</vt:lpstr>
      <vt:lpstr>Wingdings</vt:lpstr>
      <vt:lpstr>Georgia</vt:lpstr>
      <vt:lpstr>Arial</vt:lpstr>
      <vt:lpstr>Stream</vt:lpstr>
      <vt:lpstr>Types of Relationships </vt:lpstr>
      <vt:lpstr>Relationships with Parents</vt:lpstr>
      <vt:lpstr>Relationships with Peers</vt:lpstr>
      <vt:lpstr>Relationships with Teachers</vt:lpstr>
      <vt:lpstr>Relationships with Community Members</vt:lpstr>
      <vt:lpstr>Types of Relationships 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4</cp:revision>
  <cp:lastPrinted>1601-01-01T00:00:00Z</cp:lastPrinted>
  <dcterms:created xsi:type="dcterms:W3CDTF">2004-01-24T18:22:03Z</dcterms:created>
  <dcterms:modified xsi:type="dcterms:W3CDTF">2008-02-04T16:26:37Z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