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1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4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  <p:clrMru>
    <a:srgbClr val="FFFF00"/>
    <a:srgbClr val="B2B2B2"/>
    <a:srgbClr val="000000"/>
    <a:srgbClr val="FF0000"/>
    <a:srgbClr val="0000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7" autoAdjust="0"/>
    <p:restoredTop sz="94683" autoAdjust="0"/>
  </p:normalViewPr>
  <p:slideViewPr>
    <p:cSldViewPr>
      <p:cViewPr varScale="1">
        <p:scale>
          <a:sx n="100" d="100"/>
          <a:sy n="100" d="100"/>
        </p:scale>
        <p:origin x="-102" y="-2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F3875A7A-9B6A-49E5-8B5B-5F59E8B7C8C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C048D888-4D72-4DAC-BF8C-503E308BC7A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D48DE8-1CEB-4A1A-93AB-25B8632D7072}" type="slidenum">
              <a:rPr lang="en-US"/>
              <a:pPr/>
              <a:t>1</a:t>
            </a:fld>
            <a:endParaRPr lang="en-US"/>
          </a:p>
        </p:txBody>
      </p:sp>
      <p:sp>
        <p:nvSpPr>
          <p:cNvPr id="8397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5CEADF-ED77-4B3F-9DCA-50FA1AF8D0D8}" type="slidenum">
              <a:rPr lang="en-US"/>
              <a:pPr/>
              <a:t>10</a:t>
            </a:fld>
            <a:endParaRPr lang="en-US"/>
          </a:p>
        </p:txBody>
      </p:sp>
      <p:sp>
        <p:nvSpPr>
          <p:cNvPr id="9318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4B4F7F3-95BA-4EF4-92B4-E1B63DA1D078}" type="slidenum">
              <a:rPr lang="en-US"/>
              <a:pPr/>
              <a:t>11</a:t>
            </a:fld>
            <a:endParaRPr lang="en-US"/>
          </a:p>
        </p:txBody>
      </p:sp>
      <p:sp>
        <p:nvSpPr>
          <p:cNvPr id="9421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DD5DCC-AE8F-4F2B-A8F1-37677F1A2826}" type="slidenum">
              <a:rPr lang="en-US"/>
              <a:pPr/>
              <a:t>12</a:t>
            </a:fld>
            <a:endParaRPr lang="en-US"/>
          </a:p>
        </p:txBody>
      </p:sp>
      <p:sp>
        <p:nvSpPr>
          <p:cNvPr id="952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EB1AF29-3906-4F6E-BF74-66E502404BCF}" type="slidenum">
              <a:rPr lang="en-US"/>
              <a:pPr/>
              <a:t>13</a:t>
            </a:fld>
            <a:endParaRPr lang="en-US"/>
          </a:p>
        </p:txBody>
      </p:sp>
      <p:sp>
        <p:nvSpPr>
          <p:cNvPr id="962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315A22-D68C-4577-8DC9-77CC12BEE93B}" type="slidenum">
              <a:rPr lang="en-US"/>
              <a:pPr/>
              <a:t>14</a:t>
            </a:fld>
            <a:endParaRPr lang="en-US"/>
          </a:p>
        </p:txBody>
      </p:sp>
      <p:sp>
        <p:nvSpPr>
          <p:cNvPr id="972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FDE8D3E-B568-40E7-8CF9-2A22939A2B84}" type="slidenum">
              <a:rPr lang="en-US"/>
              <a:pPr/>
              <a:t>2</a:t>
            </a:fld>
            <a:endParaRPr lang="en-US"/>
          </a:p>
        </p:txBody>
      </p:sp>
      <p:sp>
        <p:nvSpPr>
          <p:cNvPr id="8499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65ECAF-9C28-499B-8E1D-953AC392CB8D}" type="slidenum">
              <a:rPr lang="en-US"/>
              <a:pPr/>
              <a:t>3</a:t>
            </a:fld>
            <a:endParaRPr lang="en-US"/>
          </a:p>
        </p:txBody>
      </p:sp>
      <p:sp>
        <p:nvSpPr>
          <p:cNvPr id="8601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8702E8-F2A5-4BEC-8A90-027880619A34}" type="slidenum">
              <a:rPr lang="en-US"/>
              <a:pPr/>
              <a:t>4</a:t>
            </a:fld>
            <a:endParaRPr lang="en-US"/>
          </a:p>
        </p:txBody>
      </p:sp>
      <p:sp>
        <p:nvSpPr>
          <p:cNvPr id="8704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6D2DBEB-FB5F-4AE8-A552-D34FA17BFD46}" type="slidenum">
              <a:rPr lang="en-US"/>
              <a:pPr/>
              <a:t>5</a:t>
            </a:fld>
            <a:endParaRPr lang="en-US"/>
          </a:p>
        </p:txBody>
      </p:sp>
      <p:sp>
        <p:nvSpPr>
          <p:cNvPr id="8806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2FF81DF-8CF3-4118-8440-E7EB63CEA7AA}" type="slidenum">
              <a:rPr lang="en-US"/>
              <a:pPr/>
              <a:t>6</a:t>
            </a:fld>
            <a:endParaRPr lang="en-US"/>
          </a:p>
        </p:txBody>
      </p:sp>
      <p:sp>
        <p:nvSpPr>
          <p:cNvPr id="8909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5AB07B6-9A87-45D5-BB9D-F4C8BDF5EC0C}" type="slidenum">
              <a:rPr lang="en-US"/>
              <a:pPr/>
              <a:t>7</a:t>
            </a:fld>
            <a:endParaRPr lang="en-US"/>
          </a:p>
        </p:txBody>
      </p:sp>
      <p:sp>
        <p:nvSpPr>
          <p:cNvPr id="9011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B3C597A-0A12-4FA5-A027-DC4CC80A26D7}" type="slidenum">
              <a:rPr lang="en-US"/>
              <a:pPr/>
              <a:t>8</a:t>
            </a:fld>
            <a:endParaRPr lang="en-US"/>
          </a:p>
        </p:txBody>
      </p:sp>
      <p:sp>
        <p:nvSpPr>
          <p:cNvPr id="9113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ABEE6A-7F78-40CB-95CC-E5AA1F140BA5}" type="slidenum">
              <a:rPr lang="en-US"/>
              <a:pPr/>
              <a:t>9</a:t>
            </a:fld>
            <a:endParaRPr lang="en-US"/>
          </a:p>
        </p:txBody>
      </p:sp>
      <p:sp>
        <p:nvSpPr>
          <p:cNvPr id="9216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1" name="Line 19"/>
          <p:cNvSpPr>
            <a:spLocks noChangeShapeType="1"/>
          </p:cNvSpPr>
          <p:nvPr userDrawn="1"/>
        </p:nvSpPr>
        <p:spPr bwMode="auto">
          <a:xfrm flipV="1">
            <a:off x="457200" y="1524000"/>
            <a:ext cx="0" cy="20574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2" name="Line 20"/>
          <p:cNvSpPr>
            <a:spLocks noChangeShapeType="1"/>
          </p:cNvSpPr>
          <p:nvPr userDrawn="1"/>
        </p:nvSpPr>
        <p:spPr bwMode="auto">
          <a:xfrm>
            <a:off x="457200" y="1524000"/>
            <a:ext cx="78486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838200" y="2438400"/>
            <a:ext cx="7543800" cy="1676400"/>
          </a:xfrm>
          <a:prstGeom prst="flowChartAlternateProcess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26670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Line 17"/>
          <p:cNvSpPr>
            <a:spLocks noChangeShapeType="1"/>
          </p:cNvSpPr>
          <p:nvPr userDrawn="1"/>
        </p:nvSpPr>
        <p:spPr bwMode="auto">
          <a:xfrm flipV="1">
            <a:off x="228600" y="228600"/>
            <a:ext cx="0" cy="411480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2" name="Line 18"/>
          <p:cNvSpPr>
            <a:spLocks noChangeShapeType="1"/>
          </p:cNvSpPr>
          <p:nvPr userDrawn="1"/>
        </p:nvSpPr>
        <p:spPr bwMode="auto">
          <a:xfrm>
            <a:off x="228600" y="228600"/>
            <a:ext cx="6096000" cy="0"/>
          </a:xfrm>
          <a:prstGeom prst="line">
            <a:avLst/>
          </a:prstGeom>
          <a:noFill/>
          <a:ln w="25400" cap="sq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3" name="Line 19"/>
          <p:cNvSpPr>
            <a:spLocks noChangeShapeType="1"/>
          </p:cNvSpPr>
          <p:nvPr userDrawn="1"/>
        </p:nvSpPr>
        <p:spPr bwMode="auto">
          <a:xfrm flipV="1">
            <a:off x="609600" y="609600"/>
            <a:ext cx="0" cy="289560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44" name="Line 20"/>
          <p:cNvSpPr>
            <a:spLocks noChangeShapeType="1"/>
          </p:cNvSpPr>
          <p:nvPr userDrawn="1"/>
        </p:nvSpPr>
        <p:spPr bwMode="auto">
          <a:xfrm>
            <a:off x="609600" y="609600"/>
            <a:ext cx="4800600" cy="0"/>
          </a:xfrm>
          <a:prstGeom prst="line">
            <a:avLst/>
          </a:prstGeom>
          <a:noFill/>
          <a:ln w="25400" cap="sq">
            <a:solidFill>
              <a:srgbClr val="FFFF00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81922" name="Rectangle 2"/>
          <p:cNvSpPr>
            <a:spLocks noChangeArrowheads="1"/>
          </p:cNvSpPr>
          <p:nvPr>
            <p:ph type="ctrTitle"/>
          </p:nvPr>
        </p:nvSpPr>
        <p:spPr>
          <a:xfrm>
            <a:off x="457200" y="304800"/>
            <a:ext cx="7543800" cy="11430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000000"/>
                </a:solidFill>
              </a:rPr>
              <a:t>Building Mutual Interest</a:t>
            </a:r>
          </a:p>
        </p:txBody>
      </p:sp>
      <p:sp>
        <p:nvSpPr>
          <p:cNvPr id="81923" name="Rectangle 3"/>
          <p:cNvSpPr>
            <a:spLocks noChangeArrowheads="1"/>
          </p:cNvSpPr>
          <p:nvPr>
            <p:ph type="subTitle" idx="1"/>
          </p:nvPr>
        </p:nvSpPr>
        <p:spPr>
          <a:xfrm>
            <a:off x="1905000" y="2590800"/>
            <a:ext cx="5410200" cy="1752600"/>
          </a:xfrm>
          <a:noFill/>
          <a:ln/>
        </p:spPr>
        <p:txBody>
          <a:bodyPr/>
          <a:lstStyle/>
          <a:p>
            <a:pPr algn="ctr"/>
            <a:r>
              <a:rPr lang="en-US">
                <a:solidFill>
                  <a:srgbClr val="FF0000"/>
                </a:solidFill>
              </a:rPr>
              <a:t>How do I build relationships with others?</a:t>
            </a:r>
          </a:p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Two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WE </a:t>
            </a:r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57</a:t>
            </a:r>
          </a:p>
        </p:txBody>
      </p:sp>
      <p:pic>
        <p:nvPicPr>
          <p:cNvPr id="81926" name="Picture 6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10400" y="5180013"/>
            <a:ext cx="2133600" cy="16779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6802" name="Rectangle 2"/>
          <p:cNvSpPr>
            <a:spLocks noChangeArrowheads="1"/>
          </p:cNvSpPr>
          <p:nvPr>
            <p:ph type="title"/>
          </p:nvPr>
        </p:nvSpPr>
        <p:spPr>
          <a:xfrm>
            <a:off x="838200" y="7620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solidFill>
                  <a:srgbClr val="00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B4 </a:t>
            </a: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1066800" y="2667000"/>
            <a:ext cx="75438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Continue building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the relationship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ChangeArrowheads="1"/>
          </p:cNvSpPr>
          <p:nvPr>
            <p:ph type="title"/>
          </p:nvPr>
        </p:nvSpPr>
        <p:spPr>
          <a:xfrm>
            <a:off x="4572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7827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286000"/>
            <a:ext cx="6248400" cy="8382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1. Take time out.</a:t>
            </a:r>
            <a:r>
              <a:rPr lang="en-US" sz="2800">
                <a:solidFill>
                  <a:srgbClr val="FFFF00"/>
                </a:solidFill>
              </a:rPr>
              <a:t> </a:t>
            </a:r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B5 </a:t>
            </a:r>
          </a:p>
        </p:txBody>
      </p:sp>
      <p:sp>
        <p:nvSpPr>
          <p:cNvPr id="77829" name="Rectangle 5"/>
          <p:cNvSpPr>
            <a:spLocks noChangeArrowheads="1"/>
          </p:cNvSpPr>
          <p:nvPr/>
        </p:nvSpPr>
        <p:spPr bwMode="auto">
          <a:xfrm>
            <a:off x="1371600" y="3048000"/>
            <a:ext cx="74676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Make time for the people that matter most to you. Share your time with others who may need someone to care about them.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8850" name="Rectangle 2"/>
          <p:cNvSpPr>
            <a:spLocks noChangeArrowheads="1"/>
          </p:cNvSpPr>
          <p:nvPr>
            <p:ph type="title"/>
          </p:nvPr>
        </p:nvSpPr>
        <p:spPr>
          <a:xfrm>
            <a:off x="457200" y="914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8851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066800" y="2362200"/>
            <a:ext cx="7620000" cy="22860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2. Do the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little things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that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matter most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0">
              <a:solidFill>
                <a:srgbClr val="FFFF00"/>
              </a:solidFill>
            </a:endParaRPr>
          </a:p>
          <a:p>
            <a:pPr marL="533400" indent="-533400"/>
            <a:endParaRPr lang="en-US" sz="2400" b="0">
              <a:solidFill>
                <a:srgbClr val="FFFF00"/>
              </a:solidFill>
            </a:endParaRP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06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B6</a:t>
            </a: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1752600" y="3581400"/>
            <a:ext cx="6248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Send notes, make phone calls, and stay in touch with friends and family.</a:t>
            </a:r>
            <a:r>
              <a:rPr lang="en-US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3048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798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990600" y="2438400"/>
            <a:ext cx="7848600" cy="12954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3.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Attend activities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 and events 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together</a:t>
            </a: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.</a:t>
            </a:r>
            <a:endParaRPr lang="en-US" b="0">
              <a:solidFill>
                <a:srgbClr val="FFFF00"/>
              </a:solidFill>
            </a:endParaRPr>
          </a:p>
          <a:p>
            <a:pPr marL="533400" indent="-533400"/>
            <a:endParaRPr lang="en-US" sz="2400">
              <a:solidFill>
                <a:srgbClr val="FFFF00"/>
              </a:solidFill>
            </a:endParaRP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B7 </a:t>
            </a:r>
          </a:p>
        </p:txBody>
      </p:sp>
      <p:sp>
        <p:nvSpPr>
          <p:cNvPr id="79877" name="Rectangle 5"/>
          <p:cNvSpPr>
            <a:spLocks noChangeArrowheads="1"/>
          </p:cNvSpPr>
          <p:nvPr/>
        </p:nvSpPr>
        <p:spPr bwMode="auto">
          <a:xfrm>
            <a:off x="685800" y="3505200"/>
            <a:ext cx="79248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Spend time doing mutual hobbies with someone you consider a friend.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  <a:cs typeface="Times New Roman" pitchFamily="18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	Movies, music, sports, youth groups, traveling, FFA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50000"/>
              </a:spcBef>
            </a:pPr>
            <a:endParaRPr lang="en-US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9879" name="Picture 7" descr="MCj043254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62200" y="5410200"/>
            <a:ext cx="898525" cy="809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80898" name="Rectangle 2"/>
          <p:cNvSpPr>
            <a:spLocks noChangeArrowheads="1"/>
          </p:cNvSpPr>
          <p:nvPr>
            <p:ph type="title"/>
          </p:nvPr>
        </p:nvSpPr>
        <p:spPr>
          <a:xfrm>
            <a:off x="5334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Ways to strengthen and maintain relationships</a:t>
            </a:r>
            <a:r>
              <a:rPr lang="en-US"/>
              <a:t> </a:t>
            </a:r>
          </a:p>
        </p:txBody>
      </p:sp>
      <p:sp>
        <p:nvSpPr>
          <p:cNvPr id="80899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838200" y="2514600"/>
            <a:ext cx="6629400" cy="1371600"/>
          </a:xfrm>
          <a:noFill/>
          <a:ln/>
        </p:spPr>
        <p:txBody>
          <a:bodyPr/>
          <a:lstStyle/>
          <a:p>
            <a:pPr marL="533400" indent="-533400">
              <a:buFontTx/>
              <a:buNone/>
            </a:pPr>
            <a:r>
              <a:rPr lang="en-US" b="0">
                <a:solidFill>
                  <a:srgbClr val="FFFF00"/>
                </a:solidFill>
                <a:cs typeface="Times New Roman" pitchFamily="18" charset="0"/>
              </a:rPr>
              <a:t>4.  Have meaningful conversations.</a:t>
            </a:r>
            <a:endParaRPr lang="en-US" b="0">
              <a:solidFill>
                <a:srgbClr val="FFFF00"/>
              </a:solidFill>
            </a:endParaRPr>
          </a:p>
          <a:p>
            <a:pPr marL="914400" lvl="1" indent="-457200">
              <a:spcBef>
                <a:spcPct val="50000"/>
              </a:spcBef>
              <a:buFontTx/>
              <a:buNone/>
            </a:pPr>
            <a:endParaRPr lang="en-US" sz="2000">
              <a:solidFill>
                <a:srgbClr val="FFFF00"/>
              </a:solidFill>
            </a:endParaRP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B8 </a:t>
            </a:r>
          </a:p>
        </p:txBody>
      </p:sp>
      <p:sp>
        <p:nvSpPr>
          <p:cNvPr id="80901" name="Rectangle 5"/>
          <p:cNvSpPr>
            <a:spLocks noChangeArrowheads="1"/>
          </p:cNvSpPr>
          <p:nvPr/>
        </p:nvSpPr>
        <p:spPr bwMode="auto">
          <a:xfrm>
            <a:off x="1981200" y="3352800"/>
            <a:ext cx="6629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World issues, religion, traveling.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endParaRPr lang="en-US" sz="20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80902" name="Picture 6" descr="MCj041600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5181600"/>
            <a:ext cx="1844675" cy="76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838200" y="533400"/>
            <a:ext cx="7620000" cy="1047750"/>
          </a:xfrm>
          <a:noFill/>
          <a:ln/>
        </p:spPr>
        <p:txBody>
          <a:bodyPr/>
          <a:lstStyle/>
          <a:p>
            <a:r>
              <a:rPr lang="en-US" sz="4800" b="1">
                <a:solidFill>
                  <a:srgbClr val="000000"/>
                </a:solidFill>
                <a:cs typeface="Times New Roman" pitchFamily="18" charset="0"/>
              </a:rPr>
              <a:t>Mutual Interest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219200" y="1828800"/>
            <a:ext cx="7467600" cy="2667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0">
                <a:solidFill>
                  <a:schemeClr val="bg1"/>
                </a:solidFill>
                <a:cs typeface="Times New Roman" pitchFamily="18" charset="0"/>
              </a:rPr>
              <a:t>the common belief, interest, or involvement two or more people share.</a:t>
            </a:r>
          </a:p>
          <a:p>
            <a:pPr>
              <a:buFontTx/>
              <a:buNone/>
            </a:pP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>
              <a:buFontTx/>
              <a:buNone/>
            </a:pPr>
            <a:endParaRPr lang="en-US" sz="2800" b="0">
              <a:solidFill>
                <a:schemeClr val="bg1"/>
              </a:solidFill>
              <a:cs typeface="Times New Roman" pitchFamily="18" charset="0"/>
            </a:endParaRPr>
          </a:p>
          <a:p>
            <a:pPr lvl="2">
              <a:spcBef>
                <a:spcPct val="50000"/>
              </a:spcBef>
            </a:pPr>
            <a:r>
              <a:rPr lang="en-US" sz="2000" b="0">
                <a:solidFill>
                  <a:srgbClr val="FF0000"/>
                </a:solidFill>
                <a:cs typeface="Times New Roman" pitchFamily="18" charset="0"/>
              </a:rPr>
              <a:t>Agriculture and FFA is our mutual interest in this class!</a:t>
            </a:r>
            <a:r>
              <a:rPr lang="en-US" sz="1800" b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ChangeArrowheads="1"/>
          </p:cNvSpPr>
          <p:nvPr>
            <p:ph type="title"/>
          </p:nvPr>
        </p:nvSpPr>
        <p:spPr>
          <a:xfrm>
            <a:off x="914400" y="68580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 sz="4000"/>
              <a:t> 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A2 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1295400" y="2438400"/>
            <a:ext cx="6477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Friendship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companions</a:t>
            </a:r>
            <a:r>
              <a:rPr lang="en-US" sz="2800" b="1">
                <a:latin typeface="Arial" charset="0"/>
              </a:rPr>
              <a:t> </a:t>
            </a:r>
          </a:p>
          <a:p>
            <a:pPr marL="742950" lvl="1" indent="-285750">
              <a:spcBef>
                <a:spcPct val="50000"/>
              </a:spcBef>
            </a:pPr>
            <a:endParaRPr lang="en-US" sz="3200" b="1"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69637" name="Rectangle 5"/>
          <p:cNvSpPr>
            <a:spLocks noChangeArrowheads="1"/>
          </p:cNvSpPr>
          <p:nvPr/>
        </p:nvSpPr>
        <p:spPr bwMode="auto">
          <a:xfrm>
            <a:off x="1752600" y="3200400"/>
            <a:ext cx="73914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School friends, church friends, club friends or teammates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solidFill>
                  <a:schemeClr val="bg1"/>
                </a:solidFill>
                <a:latin typeface="Arial" charset="0"/>
              </a:rPr>
              <a:t> </a:t>
            </a:r>
          </a:p>
        </p:txBody>
      </p:sp>
      <p:pic>
        <p:nvPicPr>
          <p:cNvPr id="69638" name="Picture 6" descr="MPj042851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33800" y="4724400"/>
            <a:ext cx="2895600" cy="19065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ChangeArrowheads="1"/>
          </p:cNvSpPr>
          <p:nvPr>
            <p:ph type="title"/>
          </p:nvPr>
        </p:nvSpPr>
        <p:spPr>
          <a:xfrm>
            <a:off x="609600" y="685800"/>
            <a:ext cx="7620000" cy="14478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0659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A3 </a:t>
            </a:r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362200" y="3276600"/>
            <a:ext cx="64770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Boss, supervisors, co-workers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1" name="Rectangle 5"/>
          <p:cNvSpPr>
            <a:spLocks noChangeArrowheads="1"/>
          </p:cNvSpPr>
          <p:nvPr/>
        </p:nvSpPr>
        <p:spPr bwMode="auto">
          <a:xfrm>
            <a:off x="1600200" y="2667000"/>
            <a:ext cx="6477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Work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or professional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rgbClr val="FFFF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ChangeArrowheads="1"/>
          </p:cNvSpPr>
          <p:nvPr>
            <p:ph type="title"/>
          </p:nvPr>
        </p:nvSpPr>
        <p:spPr>
          <a:xfrm>
            <a:off x="762000" y="9906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168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A4 </a:t>
            </a:r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990600" y="2590800"/>
            <a:ext cx="815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Community activities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and                                                                                     involvement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71685" name="Rectangle 5"/>
          <p:cNvSpPr>
            <a:spLocks noChangeArrowheads="1"/>
          </p:cNvSpPr>
          <p:nvPr/>
        </p:nvSpPr>
        <p:spPr bwMode="auto">
          <a:xfrm>
            <a:off x="838200" y="4114800"/>
            <a:ext cx="76200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4-H, grange, youth groups, volunteer opportunities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pic>
        <p:nvPicPr>
          <p:cNvPr id="71686" name="Picture 6" descr="MCj029755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2819400"/>
            <a:ext cx="1374775" cy="18240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ChangeArrowheads="1"/>
          </p:cNvSpPr>
          <p:nvPr>
            <p:ph type="title"/>
          </p:nvPr>
        </p:nvSpPr>
        <p:spPr>
          <a:xfrm>
            <a:off x="838200" y="914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000000"/>
                </a:solidFill>
                <a:cs typeface="Times New Roman" pitchFamily="18" charset="0"/>
              </a:rPr>
              <a:t>What are some reasons that we may want to build relationships?</a:t>
            </a:r>
            <a:r>
              <a:rPr lang="en-US"/>
              <a:t> 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A5 </a:t>
            </a:r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838200" y="2743200"/>
            <a:ext cx="77724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Someone with a common interest or hobby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r>
              <a:rPr lang="en-US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(Dance team, choir, athletics)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  </a:t>
            </a: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2709" name="Rectangle 5"/>
          <p:cNvSpPr>
            <a:spLocks noChangeArrowheads="1"/>
          </p:cNvSpPr>
          <p:nvPr/>
        </p:nvSpPr>
        <p:spPr bwMode="auto">
          <a:xfrm>
            <a:off x="914400" y="2590800"/>
            <a:ext cx="7620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4.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Mutual interests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between two people</a:t>
            </a:r>
            <a:r>
              <a:rPr lang="en-US" sz="28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72711" name="Picture 7" descr="MPj04222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29000" y="4495800"/>
            <a:ext cx="3657600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ChangeArrowheads="1"/>
          </p:cNvSpPr>
          <p:nvPr>
            <p:ph type="title"/>
          </p:nvPr>
        </p:nvSpPr>
        <p:spPr>
          <a:xfrm>
            <a:off x="762000" y="6858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3731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B1 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2057400" y="2438400"/>
            <a:ext cx="65532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Get to know people </a:t>
            </a: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Be interested in listening and learning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latin typeface="Arial" charset="0"/>
            </a:endParaRPr>
          </a:p>
        </p:txBody>
      </p:sp>
      <p:sp>
        <p:nvSpPr>
          <p:cNvPr id="73733" name="Rectangle 5"/>
          <p:cNvSpPr>
            <a:spLocks noChangeArrowheads="1"/>
          </p:cNvSpPr>
          <p:nvPr/>
        </p:nvSpPr>
        <p:spPr bwMode="auto">
          <a:xfrm>
            <a:off x="838200" y="19812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1.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Connect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with others on a personal level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ChangeArrowheads="1"/>
          </p:cNvSpPr>
          <p:nvPr>
            <p:ph type="title"/>
          </p:nvPr>
        </p:nvSpPr>
        <p:spPr>
          <a:xfrm>
            <a:off x="685800" y="6096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5779" name="Text Box 3"/>
          <p:cNvSpPr txBox="1">
            <a:spLocks noChangeArrowheads="1"/>
          </p:cNvSpPr>
          <p:nvPr/>
        </p:nvSpPr>
        <p:spPr bwMode="auto">
          <a:xfrm>
            <a:off x="228600" y="61722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B2 </a:t>
            </a: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914400" y="2514600"/>
            <a:ext cx="80010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Try a new </a:t>
            </a:r>
            <a:r>
              <a:rPr lang="en-US" sz="2800" b="1">
                <a:solidFill>
                  <a:srgbClr val="FF0000"/>
                </a:solidFill>
                <a:latin typeface="Arial" charset="0"/>
                <a:cs typeface="Times New Roman" pitchFamily="18" charset="0"/>
              </a:rPr>
              <a:t>hobby</a:t>
            </a:r>
          </a:p>
          <a:p>
            <a:pPr marL="742950" lvl="1" indent="-285750">
              <a:spcBef>
                <a:spcPct val="50000"/>
              </a:spcBef>
              <a:buFontTx/>
              <a:buChar char="–"/>
            </a:pP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Encourage your friends to try new activities -like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FFA</a:t>
            </a:r>
            <a:r>
              <a:rPr lang="en-US" sz="2800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>!-  </a:t>
            </a:r>
            <a: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  <a:t/>
            </a:r>
            <a:br>
              <a:rPr lang="en-US" sz="2800" b="1">
                <a:solidFill>
                  <a:schemeClr val="bg1"/>
                </a:solidFill>
                <a:latin typeface="Arial" charset="0"/>
                <a:cs typeface="Times New Roman" pitchFamily="18" charset="0"/>
              </a:rPr>
            </a:br>
            <a:endParaRPr lang="en-US" sz="3200" b="1">
              <a:solidFill>
                <a:schemeClr val="bg1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</a:pPr>
            <a:endParaRPr lang="en-US" sz="2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5781" name="Rectangle 5"/>
          <p:cNvSpPr>
            <a:spLocks noChangeArrowheads="1"/>
          </p:cNvSpPr>
          <p:nvPr/>
        </p:nvSpPr>
        <p:spPr bwMode="auto">
          <a:xfrm>
            <a:off x="762000" y="2057400"/>
            <a:ext cx="655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2. 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Develop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new interests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  <p:pic>
        <p:nvPicPr>
          <p:cNvPr id="75782" name="Picture 6" descr="MCj0237555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1752600"/>
            <a:ext cx="1939925" cy="2165350"/>
          </a:xfrm>
          <a:prstGeom prst="rect">
            <a:avLst/>
          </a:prstGeom>
          <a:noFill/>
        </p:spPr>
      </p:pic>
      <p:pic>
        <p:nvPicPr>
          <p:cNvPr id="75783" name="Picture 7" descr="MCj02509790000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62400" y="4495800"/>
            <a:ext cx="2090738" cy="216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4754" name="Rectangle 2"/>
          <p:cNvSpPr>
            <a:spLocks noChangeArrowheads="1"/>
          </p:cNvSpPr>
          <p:nvPr>
            <p:ph type="title"/>
          </p:nvPr>
        </p:nvSpPr>
        <p:spPr>
          <a:xfrm>
            <a:off x="914400" y="685800"/>
            <a:ext cx="7620000" cy="1047750"/>
          </a:xfrm>
          <a:noFill/>
          <a:ln/>
        </p:spPr>
        <p:txBody>
          <a:bodyPr/>
          <a:lstStyle/>
          <a:p>
            <a:r>
              <a:rPr lang="en-US" b="1">
                <a:solidFill>
                  <a:srgbClr val="000000"/>
                </a:solidFill>
                <a:cs typeface="Times New Roman" pitchFamily="18" charset="0"/>
              </a:rPr>
              <a:t>Building Mutual Interests </a:t>
            </a:r>
          </a:p>
        </p:txBody>
      </p:sp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57 TM B3 </a:t>
            </a:r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1600200" y="2514600"/>
            <a:ext cx="6553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457200" indent="-457200">
              <a:spcBef>
                <a:spcPct val="20000"/>
              </a:spcBef>
            </a:pP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3. 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Respect</a:t>
            </a:r>
            <a:r>
              <a:rPr lang="en-US" sz="3200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differences</a:t>
            </a:r>
            <a:r>
              <a:rPr lang="en-US" sz="3200" b="1">
                <a:solidFill>
                  <a:srgbClr val="FFFF00"/>
                </a:solidFill>
                <a:latin typeface="Arial" charset="0"/>
                <a:cs typeface="Times New Roman" pitchFamily="18" charset="0"/>
              </a:rPr>
              <a:t> </a:t>
            </a:r>
            <a:endParaRPr lang="en-US" sz="2800" b="1">
              <a:solidFill>
                <a:srgbClr val="FFFF00"/>
              </a:solidFill>
              <a:latin typeface="Arial" charset="0"/>
            </a:endParaRPr>
          </a:p>
          <a:p>
            <a:pPr marL="457200" indent="-457200">
              <a:spcBef>
                <a:spcPct val="20000"/>
              </a:spcBef>
            </a:pPr>
            <a:endParaRPr lang="en-US" sz="2800" b="1">
              <a:solidFill>
                <a:srgbClr val="FFFF00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Props1.xml><?xml version="1.0" encoding="utf-8"?>
<ds:datastoreItem xmlns:ds="http://schemas.openxmlformats.org/officeDocument/2006/customXml" ds:itemID="{12BE2B9F-20FC-4B68-812E-38748FF8B445}"/>
</file>

<file path=customXml/itemProps2.xml><?xml version="1.0" encoding="utf-8"?>
<ds:datastoreItem xmlns:ds="http://schemas.openxmlformats.org/officeDocument/2006/customXml" ds:itemID="{130CE4F1-2265-4BDF-8965-A73972214EFE}"/>
</file>

<file path=customXml/itemProps3.xml><?xml version="1.0" encoding="utf-8"?>
<ds:datastoreItem xmlns:ds="http://schemas.openxmlformats.org/officeDocument/2006/customXml" ds:itemID="{FDF62F93-BA0D-42FE-B868-D45E33D3DB8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</TotalTime>
  <Words>368</Words>
  <Application>Microsoft PowerPoint</Application>
  <PresentationFormat>On-screen Show (4:3)</PresentationFormat>
  <Paragraphs>82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Times New Roman</vt:lpstr>
      <vt:lpstr>Arial</vt:lpstr>
      <vt:lpstr>Lucida Calligraphy</vt:lpstr>
      <vt:lpstr>LK Template</vt:lpstr>
      <vt:lpstr>Building Mutual Interest</vt:lpstr>
      <vt:lpstr>Mutual Interest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What are some reasons that we may want to build relationships? </vt:lpstr>
      <vt:lpstr>Building Mutual Interests </vt:lpstr>
      <vt:lpstr>Building Mutual Interests </vt:lpstr>
      <vt:lpstr>Building Mutual Interests </vt:lpstr>
      <vt:lpstr>Building Mutual Interests </vt:lpstr>
      <vt:lpstr>Ways to strengthen and maintain relationships </vt:lpstr>
      <vt:lpstr>Ways to strengthen and maintain relationships </vt:lpstr>
      <vt:lpstr>Ways to strengthen and maintain relationships </vt:lpstr>
      <vt:lpstr>Ways to strengthen and maintain relationships </vt:lpstr>
    </vt:vector>
  </TitlesOfParts>
  <Company>Centre Pointe Education,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kblankenship</cp:lastModifiedBy>
  <cp:revision>10</cp:revision>
  <cp:lastPrinted>1601-01-01T00:00:00Z</cp:lastPrinted>
  <dcterms:created xsi:type="dcterms:W3CDTF">2003-11-25T06:13:37Z</dcterms:created>
  <dcterms:modified xsi:type="dcterms:W3CDTF">2008-01-03T14:11:17Z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