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8" r:id="rId3"/>
    <p:sldId id="312" r:id="rId4"/>
    <p:sldId id="299" r:id="rId5"/>
    <p:sldId id="311" r:id="rId6"/>
    <p:sldId id="300" r:id="rId7"/>
    <p:sldId id="313" r:id="rId8"/>
    <p:sldId id="314" r:id="rId9"/>
    <p:sldId id="315" r:id="rId10"/>
    <p:sldId id="316" r:id="rId11"/>
    <p:sldId id="317" r:id="rId12"/>
    <p:sldId id="318" r:id="rId13"/>
    <p:sldId id="32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17" autoAdjust="0"/>
    <p:restoredTop sz="92233" autoAdjust="0"/>
  </p:normalViewPr>
  <p:slideViewPr>
    <p:cSldViewPr>
      <p:cViewPr>
        <p:scale>
          <a:sx n="100" d="100"/>
          <a:sy n="100" d="100"/>
        </p:scale>
        <p:origin x="-7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452AA890-B9A9-457B-9DE6-070A8A1995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BF24F959-25F2-4D96-B8A5-762E47F318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0DD166-4D3D-4FC8-9AF2-D944273CD38E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8C747-F62A-42A3-819A-708DF367022C}" type="slidenum">
              <a:rPr lang="en-US"/>
              <a:pPr/>
              <a:t>10</a:t>
            </a:fld>
            <a:endParaRPr lang="en-US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7AF358-DE96-41C0-B7C2-AE771431C7BC}" type="slidenum">
              <a:rPr lang="en-US"/>
              <a:pPr/>
              <a:t>11</a:t>
            </a:fld>
            <a:endParaRPr lang="en-US"/>
          </a:p>
        </p:txBody>
      </p:sp>
      <p:sp>
        <p:nvSpPr>
          <p:cNvPr id="239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AFA4F9-0ABC-4A1C-B43C-CBA6EAA26BAD}" type="slidenum">
              <a:rPr lang="en-US"/>
              <a:pPr/>
              <a:t>12</a:t>
            </a:fld>
            <a:endParaRPr lang="en-US"/>
          </a:p>
        </p:txBody>
      </p:sp>
      <p:sp>
        <p:nvSpPr>
          <p:cNvPr id="241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51CB1-40D7-490A-8124-49B593BEC8B9}" type="slidenum">
              <a:rPr lang="en-US"/>
              <a:pPr/>
              <a:t>13</a:t>
            </a:fld>
            <a:endParaRPr lang="en-US"/>
          </a:p>
        </p:txBody>
      </p:sp>
      <p:sp>
        <p:nvSpPr>
          <p:cNvPr id="247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A602FC-ED50-4A22-BC26-C0549FEE25DD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9D9E0-9F76-4AC1-8898-3684DA00AFD0}" type="slidenum">
              <a:rPr lang="en-US"/>
              <a:pPr/>
              <a:t>3</a:t>
            </a:fld>
            <a:endParaRPr lang="en-US"/>
          </a:p>
        </p:txBody>
      </p:sp>
      <p:sp>
        <p:nvSpPr>
          <p:cNvPr id="229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BCADD4-2D41-47CB-A089-B21B8B495737}" type="slidenum">
              <a:rPr lang="en-US"/>
              <a:pPr/>
              <a:t>4</a:t>
            </a:fld>
            <a:endParaRPr lang="en-US"/>
          </a:p>
        </p:txBody>
      </p:sp>
      <p:sp>
        <p:nvSpPr>
          <p:cNvPr id="202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94847-553E-4163-8F13-E26578718704}" type="slidenum">
              <a:rPr lang="en-US"/>
              <a:pPr/>
              <a:t>5</a:t>
            </a:fld>
            <a:endParaRPr lang="en-US"/>
          </a:p>
        </p:txBody>
      </p:sp>
      <p:sp>
        <p:nvSpPr>
          <p:cNvPr id="227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84C710-0C17-4396-9047-D31958C2A0E3}" type="slidenum">
              <a:rPr lang="en-US"/>
              <a:pPr/>
              <a:t>6</a:t>
            </a:fld>
            <a:endParaRPr lang="en-US"/>
          </a:p>
        </p:txBody>
      </p:sp>
      <p:sp>
        <p:nvSpPr>
          <p:cNvPr id="204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A41EC1-99E3-4648-80DD-20B40484F428}" type="slidenum">
              <a:rPr lang="en-US"/>
              <a:pPr/>
              <a:t>7</a:t>
            </a:fld>
            <a:endParaRPr lang="en-US"/>
          </a:p>
        </p:txBody>
      </p:sp>
      <p:sp>
        <p:nvSpPr>
          <p:cNvPr id="231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527184-4FB7-4529-905F-639393126069}" type="slidenum">
              <a:rPr lang="en-US"/>
              <a:pPr/>
              <a:t>8</a:t>
            </a:fld>
            <a:endParaRPr lang="en-US"/>
          </a:p>
        </p:txBody>
      </p:sp>
      <p:sp>
        <p:nvSpPr>
          <p:cNvPr id="233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4E6DA-2E87-402C-853C-82DDB17200C3}" type="slidenum">
              <a:rPr lang="en-US"/>
              <a:pPr/>
              <a:t>9</a:t>
            </a:fld>
            <a:endParaRPr lang="en-US"/>
          </a:p>
        </p:txBody>
      </p:sp>
      <p:sp>
        <p:nvSpPr>
          <p:cNvPr id="2355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685800"/>
            <a:ext cx="7010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2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7813"/>
            <a:ext cx="17526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5105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7813"/>
            <a:ext cx="6858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7010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7010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7813"/>
            <a:ext cx="6858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1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447800" y="457200"/>
            <a:ext cx="7010400" cy="2355850"/>
          </a:xfrm>
          <a:noFill/>
          <a:ln/>
        </p:spPr>
        <p:txBody>
          <a:bodyPr lIns="92075" tIns="46038" rIns="92075" bIns="46038"/>
          <a:lstStyle/>
          <a:p>
            <a:r>
              <a:rPr lang="en-US" sz="7600">
                <a:cs typeface="Times New Roman" pitchFamily="18" charset="0"/>
              </a:rPr>
              <a:t>Coping with Adversity</a:t>
            </a:r>
            <a:r>
              <a:rPr lang="en-US" sz="5900">
                <a:cs typeface="Times New Roman" pitchFamily="18" charset="0"/>
              </a:rPr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860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foundational skills do I need for leadership?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60875"/>
            <a:ext cx="3048000" cy="2397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6546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5438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How Severe is Your Adversity? </a:t>
            </a:r>
          </a:p>
        </p:txBody>
      </p:sp>
      <p:sp>
        <p:nvSpPr>
          <p:cNvPr id="2365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981200"/>
            <a:ext cx="6705600" cy="3124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Does it affect just one aspect of your life?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Does it hinder your everyday life?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8594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385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600200"/>
            <a:ext cx="7391400" cy="5029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Five Useful Behaviors for Dealing With Adversity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320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Be aggressive.</a:t>
            </a:r>
            <a:r>
              <a:rPr lang="en-US" sz="2800" b="0">
                <a:cs typeface="Times New Roman" pitchFamily="18" charset="0"/>
              </a:rPr>
              <a:t> Continue to be outgoing and optimistically take risks to cope with your problem, rather than being overwhelmed by it.</a:t>
            </a:r>
            <a:endParaRPr lang="en-US" b="0">
              <a:cs typeface="Times New Roman" pitchFamily="18" charset="0"/>
            </a:endParaRPr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40642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E2</a:t>
            </a:r>
          </a:p>
        </p:txBody>
      </p:sp>
      <p:sp>
        <p:nvSpPr>
          <p:cNvPr id="240645" name="Rectangle 5"/>
          <p:cNvSpPr>
            <a:spLocks noChangeArrowheads="1"/>
          </p:cNvSpPr>
          <p:nvPr/>
        </p:nvSpPr>
        <p:spPr bwMode="auto">
          <a:xfrm>
            <a:off x="1295400" y="1905000"/>
            <a:ext cx="731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2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constructive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Work constructively rather than destructively to maintain focus when facing adversity.</a:t>
            </a:r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1219200" y="4038600"/>
            <a:ext cx="7391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3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creative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Seek alternative solutions to your struggles, rather than follow the ordinary.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46786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E3</a:t>
            </a:r>
          </a:p>
        </p:txBody>
      </p:sp>
      <p:sp>
        <p:nvSpPr>
          <p:cNvPr id="246789" name="Rectangle 5"/>
          <p:cNvSpPr>
            <a:spLocks noChangeArrowheads="1"/>
          </p:cNvSpPr>
          <p:nvPr/>
        </p:nvSpPr>
        <p:spPr bwMode="auto">
          <a:xfrm>
            <a:off x="1447800" y="1905000"/>
            <a:ext cx="7162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motivated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Maintain energy and vigor in your pursuit to conquer your adversity. </a:t>
            </a:r>
          </a:p>
        </p:txBody>
      </p:sp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1447800" y="4038600"/>
            <a:ext cx="7162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5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persistent.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Don’t give up without a fight and simply accept what comes your way.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103426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>
                <a:cs typeface="Times New Roman" pitchFamily="18" charset="0"/>
              </a:rPr>
              <a:t>Adversity </a:t>
            </a:r>
          </a:p>
        </p:txBody>
      </p:sp>
      <p:sp>
        <p:nvSpPr>
          <p:cNvPr id="1034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19200" y="2209800"/>
            <a:ext cx="7620000" cy="4495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is the experience of hardship, misfortune, disadvantage, or difficulty; struggles that act as roadblocks by getting in the way of tasks and the completion of one’s goals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8354" name="Rectangle 2"/>
          <p:cNvSpPr>
            <a:spLocks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600">
                <a:cs typeface="Times New Roman" pitchFamily="18" charset="0"/>
              </a:rPr>
              <a:t>Adversity </a:t>
            </a:r>
          </a:p>
        </p:txBody>
      </p:sp>
      <p:sp>
        <p:nvSpPr>
          <p:cNvPr id="2283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600200"/>
            <a:ext cx="7391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SzTx/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Two Opposing Views for Facing Adversity</a:t>
            </a:r>
          </a:p>
          <a:p>
            <a:pPr marL="457200" indent="-457200">
              <a:buSzTx/>
              <a:buFont typeface="Wingdings" pitchFamily="2" charset="2"/>
              <a:buNone/>
            </a:pPr>
            <a:endParaRPr lang="en-US" sz="320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SzTx/>
              <a:buFont typeface="Wingdings" pitchFamily="2" charset="2"/>
              <a:buAutoNum type="arabicPeriod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Hope</a:t>
            </a:r>
          </a:p>
          <a:p>
            <a:pPr marL="1257300" lvl="2" indent="-342900"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The belief that you have control to produce a favorable outcome of your adverse situation</a:t>
            </a:r>
          </a:p>
          <a:p>
            <a:pPr marL="838200" lvl="1" indent="-381000">
              <a:buClr>
                <a:schemeClr val="bg2"/>
              </a:buClr>
              <a:buSzTx/>
              <a:buFont typeface="Wingdings" pitchFamily="2" charset="2"/>
              <a:buAutoNum type="arabicPeriod" startAt="2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Helpless</a:t>
            </a:r>
          </a:p>
          <a:p>
            <a:pPr marL="1257300" lvl="2" indent="-342900"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The belief that you have no control over your adverse situation</a:t>
            </a:r>
            <a:endParaRPr lang="en-US">
              <a:cs typeface="Times New Roman" pitchFamily="18" charset="0"/>
            </a:endParaRPr>
          </a:p>
        </p:txBody>
      </p:sp>
      <p:sp>
        <p:nvSpPr>
          <p:cNvPr id="22835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1730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Famous People Who Have Faced Adversity </a:t>
            </a:r>
          </a:p>
        </p:txBody>
      </p:sp>
      <p:sp>
        <p:nvSpPr>
          <p:cNvPr id="201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162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Helen Keller: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became deaf and blind as a result of a childhood illness, but remained focused on helping others with disabilities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Michael J. Fox: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Was diagnosed with Parkinson’s disease, but keeps a positive outlook on life; works tirelessly to raise public awareness of the disease and funds to fight it</a:t>
            </a:r>
            <a:endParaRPr lang="en-US" sz="2800">
              <a:cs typeface="Times New Roman" pitchFamily="18" charset="0"/>
            </a:endParaRP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10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6306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Famous People Who Have Faced Adversity </a:t>
            </a:r>
          </a:p>
        </p:txBody>
      </p:sp>
      <p:sp>
        <p:nvSpPr>
          <p:cNvPr id="2263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543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Christopher Reeves: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was paralyzed from the neck–down from a horseback riding accident, but still has hope that he will one day walk again</a:t>
            </a:r>
          </a:p>
          <a:p>
            <a:pPr marL="838200" lvl="1" indent="-381000" algn="just"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Steven Hawking: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is paralyzed from the neck–down and practically unable to speak, yet is an amazing science genius</a:t>
            </a:r>
          </a:p>
          <a:p>
            <a:pPr marL="838200" lvl="1" indent="-381000" algn="just"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Jackie Robinson: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overcame color barriers in baseball to become the first black baseball player in the major leagues </a:t>
            </a:r>
          </a:p>
        </p:txBody>
      </p:sp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B2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3778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03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981200"/>
            <a:ext cx="7315200" cy="4114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Social:</a:t>
            </a:r>
            <a:r>
              <a:rPr lang="en-US" sz="3200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culture and society as a whole. Includes crime, racism, terrorism, economic recession, faith or religious scandals, divorce rates, status of the educational systems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0402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04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9812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Occupational: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work environment. Includes job security, status of pension or retirement plans, work hours, injustice, and violence</a:t>
            </a:r>
            <a:r>
              <a:rPr lang="en-US" sz="2800" b="0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3040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245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24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20574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Physical: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physical abilities of the individual. Includes physical disabilities, disease, and disfigurement</a:t>
            </a:r>
            <a:r>
              <a:rPr lang="en-US" sz="2800" b="0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4498" name="Rectangle 2"/>
          <p:cNvSpPr>
            <a:spLocks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44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2057400"/>
            <a:ext cx="71628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Personal: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adversity that may fit into one of the above categories, but affects the individual personally; i.e., the individual is a direct victim of the adversity</a:t>
            </a:r>
            <a:endParaRPr lang="en-US">
              <a:cs typeface="Times New Roman" pitchFamily="18" charset="0"/>
            </a:endParaRPr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B4EC1C-AFF7-4B5A-8051-695834C8B352}"/>
</file>

<file path=customXml/itemProps2.xml><?xml version="1.0" encoding="utf-8"?>
<ds:datastoreItem xmlns:ds="http://schemas.openxmlformats.org/officeDocument/2006/customXml" ds:itemID="{17A3BB71-0150-4502-ADE2-608B96E2FF5A}"/>
</file>

<file path=customXml/itemProps3.xml><?xml version="1.0" encoding="utf-8"?>
<ds:datastoreItem xmlns:ds="http://schemas.openxmlformats.org/officeDocument/2006/customXml" ds:itemID="{82DBD670-AF8B-4A46-AC11-3960557EDA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8832</TotalTime>
  <Words>471</Words>
  <Application>Microsoft PowerPoint</Application>
  <PresentationFormat>On-screen Show (4:3)</PresentationFormat>
  <Paragraphs>76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Times New Roman</vt:lpstr>
      <vt:lpstr>Arial</vt:lpstr>
      <vt:lpstr>Wingdings</vt:lpstr>
      <vt:lpstr>Lucida Calligraphy</vt:lpstr>
      <vt:lpstr>Verdana</vt:lpstr>
      <vt:lpstr>Level</vt:lpstr>
      <vt:lpstr>Coping with Adversity </vt:lpstr>
      <vt:lpstr>Adversity </vt:lpstr>
      <vt:lpstr>Adversity </vt:lpstr>
      <vt:lpstr>Famous People Who Have Faced Adversity </vt:lpstr>
      <vt:lpstr>Famous People Who Have Faced Adversity </vt:lpstr>
      <vt:lpstr>Common Adversities </vt:lpstr>
      <vt:lpstr>Common Adversities </vt:lpstr>
      <vt:lpstr>Common Adversities </vt:lpstr>
      <vt:lpstr>Common Adversities </vt:lpstr>
      <vt:lpstr>How Severe is Your Adversity? </vt:lpstr>
      <vt:lpstr>Dealing With Adversity </vt:lpstr>
      <vt:lpstr>Dealing With Adversity </vt:lpstr>
      <vt:lpstr>Dealing With Adversity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94</cp:revision>
  <cp:lastPrinted>1601-01-01T00:00:00Z</cp:lastPrinted>
  <dcterms:created xsi:type="dcterms:W3CDTF">2003-12-22T04:45:08Z</dcterms:created>
  <dcterms:modified xsi:type="dcterms:W3CDTF">2008-01-17T21:28:14Z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