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6" r:id="rId2"/>
  </p:sldMasterIdLst>
  <p:notesMasterIdLst>
    <p:notesMasterId r:id="rId29"/>
  </p:notesMasterIdLst>
  <p:sldIdLst>
    <p:sldId id="256" r:id="rId3"/>
    <p:sldId id="268" r:id="rId4"/>
    <p:sldId id="263" r:id="rId5"/>
    <p:sldId id="259" r:id="rId6"/>
    <p:sldId id="269" r:id="rId7"/>
    <p:sldId id="371" r:id="rId8"/>
    <p:sldId id="283" r:id="rId9"/>
    <p:sldId id="346" r:id="rId10"/>
    <p:sldId id="288" r:id="rId11"/>
    <p:sldId id="285" r:id="rId12"/>
    <p:sldId id="286" r:id="rId13"/>
    <p:sldId id="299" r:id="rId14"/>
    <p:sldId id="338" r:id="rId15"/>
    <p:sldId id="301" r:id="rId16"/>
    <p:sldId id="374" r:id="rId17"/>
    <p:sldId id="316" r:id="rId18"/>
    <p:sldId id="317" r:id="rId19"/>
    <p:sldId id="303" r:id="rId20"/>
    <p:sldId id="321" r:id="rId21"/>
    <p:sldId id="324" r:id="rId22"/>
    <p:sldId id="363" r:id="rId23"/>
    <p:sldId id="364" r:id="rId24"/>
    <p:sldId id="375" r:id="rId25"/>
    <p:sldId id="331" r:id="rId26"/>
    <p:sldId id="351" r:id="rId27"/>
    <p:sldId id="337" r:id="rId28"/>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rd, Nicole" initials="WN"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003C82"/>
    <a:srgbClr val="FFCD00"/>
    <a:srgbClr val="DA291C"/>
    <a:srgbClr val="071022"/>
    <a:srgbClr val="1025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89" autoAdjust="0"/>
    <p:restoredTop sz="74522" autoAdjust="0"/>
  </p:normalViewPr>
  <p:slideViewPr>
    <p:cSldViewPr snapToGrid="0" snapToObjects="1">
      <p:cViewPr>
        <p:scale>
          <a:sx n="69" d="100"/>
          <a:sy n="69" d="100"/>
        </p:scale>
        <p:origin x="1170" y="60"/>
      </p:cViewPr>
      <p:guideLst>
        <p:guide orient="horz" pos="162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notesViewPr>
    <p:cSldViewPr snapToGrid="0" snapToObjects="1">
      <p:cViewPr varScale="1">
        <p:scale>
          <a:sx n="81" d="100"/>
          <a:sy n="81" d="100"/>
        </p:scale>
        <p:origin x="202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215995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dirty="0" smtClean="0">
                <a:latin typeface="Verdana"/>
                <a:cs typeface="Verdana"/>
              </a:rPr>
              <a:t>[Slide opens </a:t>
            </a:r>
            <a:r>
              <a:rPr lang="en-US" baseline="0" dirty="0" smtClean="0">
                <a:latin typeface="Verdana"/>
                <a:cs typeface="Verdana"/>
              </a:rPr>
              <a:t>with video and FFA emblem continuously looping until you click to bring up the text to get your presentation started.] </a:t>
            </a:r>
          </a:p>
          <a:p>
            <a:endParaRPr lang="en-US" baseline="0" dirty="0" smtClean="0">
              <a:latin typeface="Verdana"/>
              <a:cs typeface="Verdana"/>
            </a:endParaRPr>
          </a:p>
          <a:p>
            <a:endParaRPr lang="en-US" sz="1200" kern="1200" dirty="0" smtClean="0">
              <a:solidFill>
                <a:schemeClr val="tx1"/>
              </a:solidFill>
              <a:effectLst/>
              <a:latin typeface="+mn-lt"/>
              <a:ea typeface="+mn-ea"/>
              <a:cs typeface="+mn-cs"/>
            </a:endParaRPr>
          </a:p>
          <a:p>
            <a:endParaRPr lang="en-US" dirty="0">
              <a:latin typeface="Verdana"/>
              <a:cs typeface="Verdana"/>
            </a:endParaRPr>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1</a:t>
            </a:fld>
            <a:endParaRPr lang="en-US"/>
          </a:p>
        </p:txBody>
      </p:sp>
    </p:spTree>
    <p:extLst>
      <p:ext uri="{BB962C8B-B14F-4D97-AF65-F5344CB8AC3E}">
        <p14:creationId xmlns:p14="http://schemas.microsoft.com/office/powerpoint/2010/main" val="1780126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defTabSz="465887">
              <a:defRPr/>
            </a:pPr>
            <a:r>
              <a:rPr lang="en-US" dirty="0"/>
              <a:t>FFA is structured into a degree program which </a:t>
            </a:r>
            <a:r>
              <a:rPr lang="en-US" b="1" dirty="0"/>
              <a:t>rewards active FFA members for progress in all phases of leadership, skills and occupational development</a:t>
            </a:r>
            <a:r>
              <a:rPr lang="en-US" dirty="0"/>
              <a:t>. </a:t>
            </a:r>
          </a:p>
          <a:p>
            <a:pPr defTabSz="465887">
              <a:defRPr/>
            </a:pPr>
            <a:endParaRPr lang="en-US" dirty="0"/>
          </a:p>
          <a:p>
            <a:pPr defTabSz="465887">
              <a:defRPr/>
            </a:pPr>
            <a:r>
              <a:rPr lang="en-US" dirty="0"/>
              <a:t>Chapter level</a:t>
            </a:r>
          </a:p>
          <a:p>
            <a:pPr defTabSz="465887">
              <a:defRPr/>
            </a:pPr>
            <a:r>
              <a:rPr lang="en-US" dirty="0"/>
              <a:t>The </a:t>
            </a:r>
            <a:r>
              <a:rPr lang="en-US" b="1" dirty="0"/>
              <a:t>Discovery FFA Degree, the </a:t>
            </a:r>
            <a:r>
              <a:rPr lang="en-US" b="1" dirty="0" err="1"/>
              <a:t>Greenhand</a:t>
            </a:r>
            <a:r>
              <a:rPr lang="en-US" b="1" dirty="0"/>
              <a:t> FFA Degree</a:t>
            </a:r>
            <a:r>
              <a:rPr lang="en-US" dirty="0"/>
              <a:t> and the </a:t>
            </a:r>
            <a:r>
              <a:rPr lang="en-US" b="1" dirty="0"/>
              <a:t>Chapter FFA Degree </a:t>
            </a:r>
            <a:r>
              <a:rPr lang="en-US" dirty="0"/>
              <a:t>are awarded at the chapter level.</a:t>
            </a:r>
          </a:p>
          <a:p>
            <a:pPr defTabSz="465887">
              <a:defRPr/>
            </a:pPr>
            <a:endParaRPr lang="en-US" dirty="0"/>
          </a:p>
          <a:p>
            <a:pPr defTabSz="465887">
              <a:defRPr/>
            </a:pPr>
            <a:r>
              <a:rPr lang="en-US" dirty="0"/>
              <a:t>State level</a:t>
            </a:r>
          </a:p>
          <a:p>
            <a:pPr defTabSz="465887">
              <a:defRPr/>
            </a:pPr>
            <a:r>
              <a:rPr lang="en-US" dirty="0"/>
              <a:t>State associations award top members with the </a:t>
            </a:r>
            <a:r>
              <a:rPr lang="en-US" b="1" dirty="0"/>
              <a:t>State FFA Degree</a:t>
            </a:r>
            <a:r>
              <a:rPr lang="en-US" dirty="0"/>
              <a:t>. </a:t>
            </a:r>
          </a:p>
          <a:p>
            <a:pPr defTabSz="465887">
              <a:defRPr/>
            </a:pPr>
            <a:endParaRPr lang="en-US" dirty="0"/>
          </a:p>
          <a:p>
            <a:pPr defTabSz="465887">
              <a:defRPr/>
            </a:pPr>
            <a:r>
              <a:rPr lang="en-US" dirty="0"/>
              <a:t>National level</a:t>
            </a:r>
          </a:p>
          <a:p>
            <a:pPr defTabSz="465887">
              <a:defRPr/>
            </a:pPr>
            <a:r>
              <a:rPr lang="en-US" dirty="0"/>
              <a:t>The highest degree, the </a:t>
            </a:r>
            <a:r>
              <a:rPr lang="en-US" b="1" dirty="0"/>
              <a:t>American FFA Degree</a:t>
            </a:r>
            <a:r>
              <a:rPr lang="en-US" dirty="0"/>
              <a:t>, is conferred upon an elite group of members at the national level. For the most up-to-date degree requirements, visit </a:t>
            </a:r>
            <a:r>
              <a:rPr lang="en-US" dirty="0" err="1"/>
              <a:t>www.FFA.org</a:t>
            </a:r>
            <a:r>
              <a:rPr lang="en-US" dirty="0"/>
              <a:t>.</a:t>
            </a:r>
          </a:p>
          <a:p>
            <a:pPr defTabSz="465887">
              <a:defRPr/>
            </a:pPr>
            <a:endParaRPr lang="en-US" b="1"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11</a:t>
            </a:fld>
            <a:endParaRPr lang="en-US"/>
          </a:p>
        </p:txBody>
      </p:sp>
    </p:spTree>
    <p:extLst>
      <p:ext uri="{BB962C8B-B14F-4D97-AF65-F5344CB8AC3E}">
        <p14:creationId xmlns:p14="http://schemas.microsoft.com/office/powerpoint/2010/main" val="1572230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sz="1200" kern="1200" dirty="0" smtClean="0">
                <a:solidFill>
                  <a:schemeClr val="tx1"/>
                </a:solidFill>
                <a:effectLst/>
                <a:latin typeface="+mn-lt"/>
                <a:ea typeface="+mn-ea"/>
                <a:cs typeface="+mn-cs"/>
              </a:rPr>
              <a:t>FFA Delivers</a:t>
            </a:r>
            <a:r>
              <a:rPr lang="en-US" sz="1200" kern="1200" baseline="0" dirty="0" smtClean="0">
                <a:solidFill>
                  <a:schemeClr val="tx1"/>
                </a:solidFill>
                <a:effectLst/>
                <a:latin typeface="+mn-lt"/>
                <a:ea typeface="+mn-ea"/>
                <a:cs typeface="+mn-cs"/>
              </a:rPr>
              <a:t> Career Exploration.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slide is the title slide for this platform. The next slides will go into details about the platform.]</a:t>
            </a:r>
          </a:p>
          <a:p>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12</a:t>
            </a:fld>
            <a:endParaRPr lang="en-US"/>
          </a:p>
        </p:txBody>
      </p:sp>
    </p:spTree>
    <p:extLst>
      <p:ext uri="{BB962C8B-B14F-4D97-AF65-F5344CB8AC3E}">
        <p14:creationId xmlns:p14="http://schemas.microsoft.com/office/powerpoint/2010/main" val="1656856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t>
            </a:r>
            <a:r>
              <a:rPr lang="en-US" sz="1200" kern="1200" dirty="0" smtClean="0">
                <a:solidFill>
                  <a:schemeClr val="tx1"/>
                </a:solidFill>
                <a:effectLst/>
                <a:latin typeface="+mn-lt"/>
                <a:ea typeface="+mn-ea"/>
                <a:cs typeface="+mn-cs"/>
              </a:rPr>
              <a:t>this is additional info for the platform description]</a:t>
            </a:r>
          </a:p>
          <a:p>
            <a:endParaRPr lang="en-US" dirty="0" smtClean="0"/>
          </a:p>
          <a:p>
            <a:endParaRPr lang="en-US" dirty="0" smtClean="0"/>
          </a:p>
          <a:p>
            <a:r>
              <a:rPr lang="en-US" dirty="0" smtClean="0"/>
              <a:t>FFA members are challenged to real-life, hands-on skills tests in preparation for </a:t>
            </a:r>
            <a:r>
              <a:rPr lang="en-US" b="1" dirty="0" smtClean="0"/>
              <a:t>200+</a:t>
            </a:r>
            <a:r>
              <a:rPr lang="en-US" b="1" baseline="0" dirty="0" smtClean="0"/>
              <a:t> </a:t>
            </a:r>
            <a:r>
              <a:rPr lang="en-US" b="1" dirty="0" smtClean="0"/>
              <a:t>careers </a:t>
            </a:r>
            <a:r>
              <a:rPr lang="en-US" dirty="0" smtClean="0"/>
              <a:t>in the agriculture industry</a:t>
            </a:r>
          </a:p>
          <a:p>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13</a:t>
            </a:fld>
            <a:endParaRPr lang="en-US"/>
          </a:p>
        </p:txBody>
      </p:sp>
    </p:spTree>
    <p:extLst>
      <p:ext uri="{BB962C8B-B14F-4D97-AF65-F5344CB8AC3E}">
        <p14:creationId xmlns:p14="http://schemas.microsoft.com/office/powerpoint/2010/main" val="2340272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defTabSz="465887">
              <a:defRPr/>
            </a:pPr>
            <a:r>
              <a:rPr lang="en-US" dirty="0">
                <a:latin typeface="Verdana"/>
                <a:cs typeface="Verdana"/>
              </a:rPr>
              <a:t>CDEs are local, state-wide and national competitions. </a:t>
            </a:r>
          </a:p>
          <a:p>
            <a:pPr defTabSz="465887">
              <a:defRPr/>
            </a:pPr>
            <a:endParaRPr lang="en-US" dirty="0">
              <a:latin typeface="Verdana"/>
              <a:cs typeface="Verdana"/>
            </a:endParaRPr>
          </a:p>
          <a:p>
            <a:pPr defTabSz="465887">
              <a:defRPr/>
            </a:pPr>
            <a:r>
              <a:rPr lang="en-US" dirty="0">
                <a:latin typeface="Verdana"/>
                <a:cs typeface="Verdana"/>
              </a:rPr>
              <a:t>Allows all </a:t>
            </a:r>
            <a:r>
              <a:rPr lang="en-US" b="1" dirty="0">
                <a:latin typeface="Verdana"/>
                <a:cs typeface="Verdana"/>
              </a:rPr>
              <a:t>FFA members to compete in </a:t>
            </a:r>
            <a:r>
              <a:rPr lang="en-US" b="1" dirty="0" smtClean="0">
                <a:latin typeface="Verdana"/>
                <a:cs typeface="Verdana"/>
              </a:rPr>
              <a:t>25 </a:t>
            </a:r>
            <a:r>
              <a:rPr lang="en-US" b="1" dirty="0">
                <a:latin typeface="Verdana"/>
                <a:cs typeface="Verdana"/>
              </a:rPr>
              <a:t>different CDE areas in everything from forestry to mechanics</a:t>
            </a:r>
            <a:r>
              <a:rPr lang="en-US" dirty="0">
                <a:latin typeface="Verdana"/>
                <a:cs typeface="Verdana"/>
              </a:rPr>
              <a:t>. </a:t>
            </a:r>
          </a:p>
          <a:p>
            <a:pPr defTabSz="465887">
              <a:defRPr/>
            </a:pPr>
            <a:endParaRPr lang="en-US" dirty="0">
              <a:latin typeface="Verdana"/>
              <a:cs typeface="Verdana"/>
            </a:endParaRPr>
          </a:p>
          <a:p>
            <a:pPr defTabSz="465887">
              <a:defRPr/>
            </a:pPr>
            <a:r>
              <a:rPr lang="en-US" dirty="0">
                <a:latin typeface="Verdana"/>
                <a:cs typeface="Verdana"/>
              </a:rPr>
              <a:t>Some events allow students to </a:t>
            </a:r>
            <a:r>
              <a:rPr lang="en-US" b="1" dirty="0">
                <a:latin typeface="Verdana"/>
                <a:cs typeface="Verdana"/>
              </a:rPr>
              <a:t>compete as individuals</a:t>
            </a:r>
            <a:r>
              <a:rPr lang="en-US" dirty="0">
                <a:latin typeface="Verdana"/>
                <a:cs typeface="Verdana"/>
              </a:rPr>
              <a:t>, while others allow them to compete </a:t>
            </a:r>
            <a:r>
              <a:rPr lang="en-US" b="1" dirty="0">
                <a:latin typeface="Verdana"/>
                <a:cs typeface="Verdana"/>
              </a:rPr>
              <a:t>in teams</a:t>
            </a:r>
            <a:r>
              <a:rPr lang="en-US" dirty="0" smtClean="0">
                <a:latin typeface="Verdana"/>
                <a:cs typeface="Verdana"/>
              </a:rPr>
              <a:t>.</a:t>
            </a:r>
          </a:p>
          <a:p>
            <a:pPr defTabSz="465887">
              <a:defRPr/>
            </a:pPr>
            <a:endParaRPr lang="en-US" dirty="0" smtClean="0">
              <a:latin typeface="Verdana"/>
              <a:cs typeface="Verdana"/>
            </a:endParaRPr>
          </a:p>
          <a:p>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14</a:t>
            </a:fld>
            <a:endParaRPr lang="en-US"/>
          </a:p>
        </p:txBody>
      </p:sp>
    </p:spTree>
    <p:extLst>
      <p:ext uri="{BB962C8B-B14F-4D97-AF65-F5344CB8AC3E}">
        <p14:creationId xmlns:p14="http://schemas.microsoft.com/office/powerpoint/2010/main" val="4246425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a:prstGeom prst="rect">
            <a:avLst/>
          </a:prstGeom>
          <a:noFill/>
          <a:ln w="12700">
            <a:solidFill>
              <a:prstClr val="black"/>
            </a:solidFill>
          </a:ln>
        </p:spPr>
      </p:sp>
      <p:sp>
        <p:nvSpPr>
          <p:cNvPr id="3" name="Notes Placeholder 2"/>
          <p:cNvSpPr>
            <a:spLocks noGrp="1"/>
          </p:cNvSpPr>
          <p:nvPr>
            <p:ph type="body" idx="1"/>
          </p:nvPr>
        </p:nvSpPr>
        <p:spPr>
          <a:xfrm>
            <a:off x="701675" y="4473575"/>
            <a:ext cx="5607050" cy="3660775"/>
          </a:xfrm>
          <a:prstGeom prst="rect">
            <a:avLst/>
          </a:prstGeom>
        </p:spPr>
        <p:txBody>
          <a:bodyPr/>
          <a:lstStyle/>
          <a:p>
            <a:endParaRPr lang="en-US" baseline="0" dirty="0" smtClean="0"/>
          </a:p>
          <a:p>
            <a:r>
              <a:rPr lang="en-US" baseline="0" dirty="0" smtClean="0"/>
              <a:t>Share stories of FFA members in the chapter who have competed in these events. What skills did they learn? How has it helped set their career path? What level of competition did they make it to? </a:t>
            </a:r>
            <a:endParaRPr lang="en-US" dirty="0"/>
          </a:p>
        </p:txBody>
      </p:sp>
    </p:spTree>
    <p:extLst>
      <p:ext uri="{BB962C8B-B14F-4D97-AF65-F5344CB8AC3E}">
        <p14:creationId xmlns:p14="http://schemas.microsoft.com/office/powerpoint/2010/main" val="1642499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dirty="0">
                <a:latin typeface="Verdana"/>
                <a:cs typeface="Verdana"/>
              </a:rPr>
              <a:t>The convention and expo is the largest student gathering in the nation, and in most recent years, has maintained an attendance of more than 60,000. National officers preside over business sessions conducted by 475 delegates representing their respective state associations. The national convention and expo has been approved by the National Association of Secondary School Principals, which allows students an opportunity to experience education-filled programs outside of school. </a:t>
            </a:r>
          </a:p>
          <a:p>
            <a:r>
              <a:rPr lang="en-US" dirty="0">
                <a:latin typeface="Verdana"/>
                <a:cs typeface="Verdana"/>
              </a:rPr>
              <a:t> </a:t>
            </a:r>
          </a:p>
          <a:p>
            <a:r>
              <a:rPr lang="en-US" dirty="0">
                <a:latin typeface="Verdana"/>
                <a:cs typeface="Verdana"/>
              </a:rPr>
              <a:t>A wide variety of educational programs, events and activities are available at the national convention and expo: </a:t>
            </a:r>
          </a:p>
          <a:p>
            <a:r>
              <a:rPr lang="en-US" dirty="0">
                <a:latin typeface="Verdana"/>
                <a:cs typeface="Verdana"/>
              </a:rPr>
              <a:t>• A national expo aligned to the eight career pathways. </a:t>
            </a:r>
          </a:p>
          <a:p>
            <a:r>
              <a:rPr lang="en-US" dirty="0">
                <a:latin typeface="Verdana"/>
                <a:cs typeface="Verdana"/>
              </a:rPr>
              <a:t>• National career development events and award competitions. </a:t>
            </a:r>
          </a:p>
          <a:p>
            <a:r>
              <a:rPr lang="en-US" dirty="0">
                <a:latin typeface="Verdana"/>
                <a:cs typeface="Verdana"/>
              </a:rPr>
              <a:t>• National band, chorus and talent programs. </a:t>
            </a:r>
          </a:p>
          <a:p>
            <a:r>
              <a:rPr lang="en-US" dirty="0">
                <a:latin typeface="Verdana"/>
                <a:cs typeface="Verdana"/>
              </a:rPr>
              <a:t>• Leadership and career success workshops for high school members, middle school members and agriculture educators. </a:t>
            </a:r>
          </a:p>
          <a:p>
            <a:r>
              <a:rPr lang="en-US" dirty="0">
                <a:latin typeface="Verdana"/>
                <a:cs typeface="Verdana"/>
              </a:rPr>
              <a:t>• Main arena sessions featuring motivational guest speakers, retiring addresses of the national officers, recognition and award presentations to student, teacher and chapter finalists, as well as honoring and recognizing FFA supporters and sponsors. </a:t>
            </a:r>
          </a:p>
          <a:p>
            <a:r>
              <a:rPr lang="en-US" dirty="0">
                <a:latin typeface="Verdana"/>
                <a:cs typeface="Verdana"/>
              </a:rPr>
              <a:t>• National FFA Days of Service, a program that helps FFA members discover the value of community service and volunteering within their communities. </a:t>
            </a:r>
          </a:p>
          <a:p>
            <a:r>
              <a:rPr lang="en-US" dirty="0">
                <a:latin typeface="Verdana"/>
                <a:cs typeface="Verdana"/>
              </a:rPr>
              <a:t>• Career Success Tours, which enable students to explore careers in fields as they relate to agriculture. </a:t>
            </a:r>
          </a:p>
          <a:p>
            <a:r>
              <a:rPr lang="en-US" dirty="0">
                <a:latin typeface="Verdana"/>
                <a:cs typeface="Verdana"/>
              </a:rPr>
              <a:t> </a:t>
            </a:r>
          </a:p>
          <a:p>
            <a:r>
              <a:rPr lang="en-US" dirty="0">
                <a:latin typeface="Verdana"/>
                <a:cs typeface="Verdana"/>
              </a:rPr>
              <a:t>For many members, the National FFA Convention &amp; Expo provides the inspiration and motivation that leads to further achievements in FFA.</a:t>
            </a:r>
          </a:p>
          <a:p>
            <a:endParaRPr lang="en-US" dirty="0">
              <a:latin typeface="Verdana"/>
              <a:cs typeface="Verdana"/>
            </a:endParaRPr>
          </a:p>
          <a:p>
            <a:r>
              <a:rPr lang="en-US" dirty="0" smtClean="0">
                <a:latin typeface="Verdana"/>
                <a:cs typeface="Verdana"/>
              </a:rPr>
              <a:t>[</a:t>
            </a:r>
            <a:r>
              <a:rPr lang="en-US" dirty="0" err="1" smtClean="0">
                <a:latin typeface="Verdana"/>
                <a:cs typeface="Verdana"/>
              </a:rPr>
              <a:t>Infograph</a:t>
            </a:r>
            <a:r>
              <a:rPr lang="en-US" dirty="0" smtClean="0">
                <a:latin typeface="Verdana"/>
                <a:cs typeface="Verdana"/>
              </a:rPr>
              <a:t>]</a:t>
            </a:r>
          </a:p>
          <a:p>
            <a:r>
              <a:rPr lang="en-US" dirty="0" smtClean="0">
                <a:latin typeface="Verdana"/>
                <a:cs typeface="Verdana"/>
              </a:rPr>
              <a:t>You </a:t>
            </a:r>
            <a:r>
              <a:rPr lang="en-US" dirty="0">
                <a:latin typeface="Verdana"/>
                <a:cs typeface="Verdana"/>
              </a:rPr>
              <a:t>can see the growth of the convention attendees has continued to substantially </a:t>
            </a:r>
            <a:r>
              <a:rPr lang="en-US" dirty="0" smtClean="0">
                <a:latin typeface="Verdana"/>
                <a:cs typeface="Verdana"/>
              </a:rPr>
              <a:t>increase each </a:t>
            </a:r>
            <a:r>
              <a:rPr lang="en-US" dirty="0">
                <a:latin typeface="Verdana"/>
                <a:cs typeface="Verdana"/>
              </a:rPr>
              <a:t>year.</a:t>
            </a:r>
          </a:p>
          <a:p>
            <a:endParaRPr lang="en-US" dirty="0">
              <a:latin typeface="Verdana"/>
              <a:cs typeface="Verdana"/>
            </a:endParaRPr>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16</a:t>
            </a:fld>
            <a:endParaRPr lang="en-US"/>
          </a:p>
        </p:txBody>
      </p:sp>
    </p:spTree>
    <p:extLst>
      <p:ext uri="{BB962C8B-B14F-4D97-AF65-F5344CB8AC3E}">
        <p14:creationId xmlns:p14="http://schemas.microsoft.com/office/powerpoint/2010/main" val="2467332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dirty="0" smtClean="0">
                <a:latin typeface="Verdana"/>
                <a:cs typeface="Verdana"/>
              </a:rPr>
              <a:t>A wide variety of educational programs, events and activities are available at the national convention and expo: </a:t>
            </a:r>
          </a:p>
          <a:p>
            <a:pPr marL="174708" indent="-174708">
              <a:buFont typeface="Arial"/>
              <a:buChar char="•"/>
            </a:pPr>
            <a:r>
              <a:rPr lang="en-US" b="1" dirty="0" smtClean="0">
                <a:latin typeface="Verdana"/>
                <a:cs typeface="Verdana"/>
              </a:rPr>
              <a:t>A national expo aligned to the eight career pathways. </a:t>
            </a:r>
          </a:p>
          <a:p>
            <a:pPr marL="174708" indent="-174708">
              <a:buFont typeface="Arial"/>
              <a:buChar char="•"/>
            </a:pPr>
            <a:r>
              <a:rPr lang="en-US" b="1" dirty="0" smtClean="0">
                <a:latin typeface="Verdana"/>
                <a:cs typeface="Verdana"/>
              </a:rPr>
              <a:t>National career development events and award competitions. </a:t>
            </a:r>
          </a:p>
          <a:p>
            <a:pPr marL="174708" indent="-174708">
              <a:buFont typeface="Arial"/>
              <a:buChar char="•"/>
            </a:pPr>
            <a:r>
              <a:rPr lang="en-US" b="1" dirty="0" smtClean="0">
                <a:latin typeface="Verdana"/>
                <a:cs typeface="Verdana"/>
              </a:rPr>
              <a:t>National band, chorus and talent programs. </a:t>
            </a:r>
          </a:p>
          <a:p>
            <a:pPr marL="174708" indent="-174708">
              <a:buFont typeface="Arial"/>
              <a:buChar char="•"/>
            </a:pPr>
            <a:r>
              <a:rPr lang="en-US" b="1" dirty="0" smtClean="0">
                <a:latin typeface="Verdana"/>
                <a:cs typeface="Verdana"/>
              </a:rPr>
              <a:t>Leadership and career success workshops </a:t>
            </a:r>
            <a:r>
              <a:rPr lang="en-US" dirty="0" smtClean="0">
                <a:latin typeface="Verdana"/>
                <a:cs typeface="Verdana"/>
              </a:rPr>
              <a:t>for high school members, middle school members and agriculture educators. </a:t>
            </a:r>
          </a:p>
          <a:p>
            <a:pPr marL="174708" indent="-174708">
              <a:buFont typeface="Arial"/>
              <a:buChar char="•"/>
            </a:pPr>
            <a:r>
              <a:rPr lang="en-US" b="1" dirty="0" smtClean="0">
                <a:latin typeface="Verdana"/>
                <a:cs typeface="Verdana"/>
              </a:rPr>
              <a:t>Main</a:t>
            </a:r>
            <a:r>
              <a:rPr lang="en-US" dirty="0" smtClean="0">
                <a:latin typeface="Verdana"/>
                <a:cs typeface="Verdana"/>
              </a:rPr>
              <a:t> arena </a:t>
            </a:r>
            <a:r>
              <a:rPr lang="en-US" b="1" dirty="0" smtClean="0">
                <a:latin typeface="Verdana"/>
                <a:cs typeface="Verdana"/>
              </a:rPr>
              <a:t>sessions featuring </a:t>
            </a:r>
            <a:r>
              <a:rPr lang="en-US" dirty="0" smtClean="0">
                <a:latin typeface="Verdana"/>
                <a:cs typeface="Verdana"/>
              </a:rPr>
              <a:t>motivational guest </a:t>
            </a:r>
            <a:r>
              <a:rPr lang="en-US" b="1" dirty="0" smtClean="0">
                <a:latin typeface="Verdana"/>
                <a:cs typeface="Verdana"/>
              </a:rPr>
              <a:t>speakers, retiring </a:t>
            </a:r>
            <a:r>
              <a:rPr lang="en-US" dirty="0" smtClean="0">
                <a:latin typeface="Verdana"/>
                <a:cs typeface="Verdana"/>
              </a:rPr>
              <a:t>addresses of the </a:t>
            </a:r>
            <a:r>
              <a:rPr lang="en-US" b="1" dirty="0" smtClean="0">
                <a:latin typeface="Verdana"/>
                <a:cs typeface="Verdana"/>
              </a:rPr>
              <a:t>national officers</a:t>
            </a:r>
            <a:r>
              <a:rPr lang="en-US" dirty="0" smtClean="0">
                <a:latin typeface="Verdana"/>
                <a:cs typeface="Verdana"/>
              </a:rPr>
              <a:t>, recognition and </a:t>
            </a:r>
            <a:r>
              <a:rPr lang="en-US" b="1" dirty="0" smtClean="0">
                <a:latin typeface="Verdana"/>
                <a:cs typeface="Verdana"/>
              </a:rPr>
              <a:t>award presentations </a:t>
            </a:r>
            <a:r>
              <a:rPr lang="en-US" dirty="0" smtClean="0">
                <a:latin typeface="Verdana"/>
                <a:cs typeface="Verdana"/>
              </a:rPr>
              <a:t>to student, teacher and chapter finalists, as well as honoring and </a:t>
            </a:r>
            <a:r>
              <a:rPr lang="en-US" b="1" dirty="0" smtClean="0">
                <a:latin typeface="Verdana"/>
                <a:cs typeface="Verdana"/>
              </a:rPr>
              <a:t>recognizing FFA supporters and sponsors</a:t>
            </a:r>
            <a:r>
              <a:rPr lang="en-US" dirty="0" smtClean="0">
                <a:latin typeface="Verdana"/>
                <a:cs typeface="Verdana"/>
              </a:rPr>
              <a:t>. </a:t>
            </a:r>
          </a:p>
          <a:p>
            <a:pPr marL="174708" indent="-174708">
              <a:buFont typeface="Arial"/>
              <a:buChar char="•"/>
            </a:pPr>
            <a:r>
              <a:rPr lang="en-US" b="1" dirty="0" smtClean="0">
                <a:latin typeface="Verdana"/>
                <a:cs typeface="Verdana"/>
              </a:rPr>
              <a:t>Career Success Tours, </a:t>
            </a:r>
            <a:r>
              <a:rPr lang="en-US" dirty="0" smtClean="0">
                <a:latin typeface="Verdana"/>
                <a:cs typeface="Verdana"/>
              </a:rPr>
              <a:t>which enable students to explore careers in fields as they relate to agriculture. </a:t>
            </a:r>
          </a:p>
          <a:p>
            <a:r>
              <a:rPr lang="en-US" dirty="0" smtClean="0">
                <a:latin typeface="Verdana"/>
                <a:cs typeface="Verdana"/>
              </a:rPr>
              <a:t> </a:t>
            </a:r>
          </a:p>
          <a:p>
            <a:r>
              <a:rPr lang="en-US" dirty="0" smtClean="0">
                <a:latin typeface="Verdana"/>
                <a:cs typeface="Verdana"/>
              </a:rPr>
              <a:t>For many members, the National FFA Convention &amp; Expo provides the inspiration and motivation that leads to further achievements in FFA.</a:t>
            </a:r>
          </a:p>
          <a:p>
            <a:endParaRPr lang="en-US" dirty="0" smtClean="0">
              <a:latin typeface="Verdana"/>
              <a:cs typeface="Verdana"/>
            </a:endParaRPr>
          </a:p>
          <a:p>
            <a:endParaRPr lang="en-US" dirty="0" smtClean="0">
              <a:latin typeface="Verdana"/>
              <a:cs typeface="Verdana"/>
            </a:endParaRPr>
          </a:p>
          <a:p>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17</a:t>
            </a:fld>
            <a:endParaRPr lang="en-US"/>
          </a:p>
        </p:txBody>
      </p:sp>
    </p:spTree>
    <p:extLst>
      <p:ext uri="{BB962C8B-B14F-4D97-AF65-F5344CB8AC3E}">
        <p14:creationId xmlns:p14="http://schemas.microsoft.com/office/powerpoint/2010/main" val="1847114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defTabSz="465887">
              <a:defRPr/>
            </a:pPr>
            <a:r>
              <a:rPr lang="en-US" b="1" dirty="0">
                <a:latin typeface="Verdana"/>
                <a:cs typeface="Verdana"/>
              </a:rPr>
              <a:t>Several engagement opportunities are offered to </a:t>
            </a:r>
            <a:r>
              <a:rPr lang="en-US" b="1" dirty="0" smtClean="0">
                <a:latin typeface="Verdana"/>
                <a:cs typeface="Verdana"/>
              </a:rPr>
              <a:t>more than 60,000</a:t>
            </a:r>
            <a:r>
              <a:rPr lang="en-US" b="1" baseline="0" dirty="0" smtClean="0">
                <a:latin typeface="Verdana"/>
                <a:cs typeface="Verdana"/>
              </a:rPr>
              <a:t> members </a:t>
            </a:r>
            <a:r>
              <a:rPr lang="en-US" b="1" dirty="0" smtClean="0">
                <a:latin typeface="Verdana"/>
                <a:cs typeface="Verdana"/>
              </a:rPr>
              <a:t>at </a:t>
            </a:r>
            <a:r>
              <a:rPr lang="en-US" b="1" dirty="0">
                <a:latin typeface="Verdana"/>
                <a:cs typeface="Verdana"/>
              </a:rPr>
              <a:t>each annual National FFA Convention &amp; Expo. </a:t>
            </a:r>
          </a:p>
          <a:p>
            <a:pPr defTabSz="465887">
              <a:defRPr/>
            </a:pPr>
            <a:endParaRPr lang="en-US" dirty="0">
              <a:latin typeface="Verdana"/>
              <a:cs typeface="Verdana"/>
            </a:endParaRPr>
          </a:p>
          <a:p>
            <a:pPr defTabSz="465887">
              <a:defRPr/>
            </a:pPr>
            <a:r>
              <a:rPr lang="en-US" dirty="0">
                <a:latin typeface="Verdana"/>
                <a:cs typeface="Verdana"/>
              </a:rPr>
              <a:t>As career success is core to the FFA mission, </a:t>
            </a:r>
            <a:r>
              <a:rPr lang="en-US" b="1" dirty="0">
                <a:latin typeface="Verdana"/>
                <a:cs typeface="Verdana"/>
              </a:rPr>
              <a:t>these opportunities include meeting with industry experts to help participants learn how to secure their roles in the next generation of American agriculture</a:t>
            </a:r>
            <a:r>
              <a:rPr lang="en-US" b="1" dirty="0"/>
              <a:t>.</a:t>
            </a:r>
          </a:p>
          <a:p>
            <a:endParaRPr lang="en-US" dirty="0">
              <a:latin typeface="Verdana"/>
              <a:cs typeface="Verdana"/>
            </a:endParaRPr>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18</a:t>
            </a:fld>
            <a:endParaRPr lang="en-US"/>
          </a:p>
        </p:txBody>
      </p:sp>
    </p:spTree>
    <p:extLst>
      <p:ext uri="{BB962C8B-B14F-4D97-AF65-F5344CB8AC3E}">
        <p14:creationId xmlns:p14="http://schemas.microsoft.com/office/powerpoint/2010/main" val="284908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a:prstGeom prst="rect">
            <a:avLst/>
          </a:prstGeom>
          <a:noFill/>
          <a:ln w="12700">
            <a:solidFill>
              <a:prstClr val="black"/>
            </a:solidFill>
          </a:ln>
        </p:spPr>
      </p:sp>
      <p:sp>
        <p:nvSpPr>
          <p:cNvPr id="3" name="Notes Placeholder 2"/>
          <p:cNvSpPr>
            <a:spLocks noGrp="1"/>
          </p:cNvSpPr>
          <p:nvPr>
            <p:ph type="body" idx="1"/>
          </p:nvPr>
        </p:nvSpPr>
        <p:spPr>
          <a:xfrm>
            <a:off x="701675" y="4473575"/>
            <a:ext cx="5607050" cy="3660775"/>
          </a:xfrm>
          <a:prstGeom prst="rect">
            <a:avLst/>
          </a:prstGeom>
        </p:spPr>
        <p:txBody>
          <a:bodyPr/>
          <a:lstStyle/>
          <a:p>
            <a:r>
              <a:rPr lang="en-US" sz="1200" kern="1200" dirty="0" smtClean="0">
                <a:solidFill>
                  <a:schemeClr val="tx1"/>
                </a:solidFill>
                <a:effectLst/>
                <a:latin typeface="+mn-lt"/>
                <a:ea typeface="+mn-ea"/>
                <a:cs typeface="+mn-cs"/>
              </a:rPr>
              <a:t>FFA Delivers</a:t>
            </a:r>
            <a:r>
              <a:rPr lang="en-US" sz="1200" kern="1200" baseline="0" dirty="0" smtClean="0">
                <a:solidFill>
                  <a:schemeClr val="tx1"/>
                </a:solidFill>
                <a:effectLst/>
                <a:latin typeface="+mn-lt"/>
                <a:ea typeface="+mn-ea"/>
                <a:cs typeface="+mn-cs"/>
              </a:rPr>
              <a:t> Leadership Concepts.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slide is the title slide for this platform. The next slides will go into details about the platform.]</a:t>
            </a:r>
          </a:p>
          <a:p>
            <a:endParaRPr lang="en-US" dirty="0"/>
          </a:p>
        </p:txBody>
      </p:sp>
    </p:spTree>
    <p:extLst>
      <p:ext uri="{BB962C8B-B14F-4D97-AF65-F5344CB8AC3E}">
        <p14:creationId xmlns:p14="http://schemas.microsoft.com/office/powerpoint/2010/main" val="2768882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lvl="0"/>
            <a:r>
              <a:rPr lang="en-US" b="0" dirty="0" smtClean="0">
                <a:latin typeface="Verdana"/>
                <a:cs typeface="Verdana"/>
              </a:rPr>
              <a:t>Part I: The 212° Leadership Conference:</a:t>
            </a:r>
          </a:p>
          <a:p>
            <a:r>
              <a:rPr lang="en-US" b="1" dirty="0" smtClean="0">
                <a:latin typeface="Verdana"/>
                <a:cs typeface="Verdana"/>
              </a:rPr>
              <a:t>The series begins with a focus on individual development through the 212° Leadership Conference.</a:t>
            </a:r>
          </a:p>
          <a:p>
            <a:endParaRPr lang="en-US" b="1" dirty="0" smtClean="0">
              <a:latin typeface="Verdana"/>
              <a:cs typeface="Verdana"/>
            </a:endParaRPr>
          </a:p>
          <a:p>
            <a:r>
              <a:rPr lang="en-US" sz="1200" b="0" i="0" kern="1200" dirty="0" smtClean="0">
                <a:solidFill>
                  <a:schemeClr val="tx1"/>
                </a:solidFill>
                <a:effectLst/>
                <a:latin typeface="+mn-lt"/>
                <a:ea typeface="+mn-ea"/>
                <a:cs typeface="+mn-cs"/>
              </a:rPr>
              <a:t>212 degrees is temperature at which water boils. The 212° conference takes students to the boiling point of leadership. Themes for the conference are virtues, growth and collaboration.</a:t>
            </a:r>
            <a:endParaRPr lang="en-US" b="1" dirty="0" smtClean="0">
              <a:latin typeface="Verdana"/>
              <a:cs typeface="Verdana"/>
            </a:endParaRPr>
          </a:p>
          <a:p>
            <a:endParaRPr lang="en-US" b="0" dirty="0" smtClean="0">
              <a:latin typeface="Verdana"/>
              <a:cs typeface="Verdana"/>
            </a:endParaRPr>
          </a:p>
          <a:p>
            <a:endParaRPr lang="en-US" dirty="0" smtClean="0"/>
          </a:p>
          <a:p>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20</a:t>
            </a:fld>
            <a:endParaRPr lang="en-US"/>
          </a:p>
        </p:txBody>
      </p:sp>
    </p:spTree>
    <p:extLst>
      <p:ext uri="{BB962C8B-B14F-4D97-AF65-F5344CB8AC3E}">
        <p14:creationId xmlns:p14="http://schemas.microsoft.com/office/powerpoint/2010/main" val="4010367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dirty="0" smtClean="0">
                <a:latin typeface="Verdana"/>
                <a:cs typeface="Verdana"/>
              </a:rPr>
              <a:t>FFA delivers our mission through a unique three-component model for school-based</a:t>
            </a:r>
            <a:r>
              <a:rPr lang="en-US" baseline="0" dirty="0" smtClean="0">
                <a:latin typeface="Verdana"/>
                <a:cs typeface="Verdana"/>
              </a:rPr>
              <a:t> a</a:t>
            </a:r>
            <a:r>
              <a:rPr lang="en-US" dirty="0" smtClean="0">
                <a:latin typeface="Verdana"/>
                <a:cs typeface="Verdana"/>
              </a:rPr>
              <a:t>gricultural</a:t>
            </a:r>
            <a:r>
              <a:rPr lang="en-US" baseline="0" dirty="0" smtClean="0">
                <a:latin typeface="Verdana"/>
                <a:cs typeface="Verdana"/>
              </a:rPr>
              <a:t> education:</a:t>
            </a:r>
          </a:p>
          <a:p>
            <a:endParaRPr lang="en-US" baseline="0" dirty="0" smtClean="0">
              <a:latin typeface="Verdana"/>
              <a:cs typeface="Verdana"/>
            </a:endParaRPr>
          </a:p>
          <a:p>
            <a:r>
              <a:rPr lang="en-US" b="1" dirty="0" smtClean="0">
                <a:latin typeface="Verdana"/>
                <a:cs typeface="Verdana"/>
              </a:rPr>
              <a:t>[Classroom/Lab] </a:t>
            </a:r>
            <a:r>
              <a:rPr lang="en-US" dirty="0" smtClean="0">
                <a:latin typeface="Verdana"/>
                <a:cs typeface="Verdana"/>
              </a:rPr>
              <a:t>Students gain knowledge in the classroom.</a:t>
            </a:r>
          </a:p>
          <a:p>
            <a:endParaRPr lang="en-US" dirty="0" smtClean="0">
              <a:latin typeface="Verdana"/>
              <a:cs typeface="Verdana"/>
            </a:endParaRPr>
          </a:p>
          <a:p>
            <a:r>
              <a:rPr lang="en-US" b="1" dirty="0" smtClean="0">
                <a:latin typeface="Verdana"/>
                <a:cs typeface="Verdana"/>
              </a:rPr>
              <a:t>[SAE]</a:t>
            </a:r>
            <a:r>
              <a:rPr lang="en-US" b="1" baseline="0" dirty="0" smtClean="0">
                <a:latin typeface="Verdana"/>
                <a:cs typeface="Verdana"/>
              </a:rPr>
              <a:t> </a:t>
            </a:r>
            <a:r>
              <a:rPr lang="en-US" dirty="0" smtClean="0">
                <a:latin typeface="Verdana"/>
                <a:cs typeface="Verdana"/>
              </a:rPr>
              <a:t>They apply that knowledge</a:t>
            </a:r>
            <a:r>
              <a:rPr lang="en-US" baseline="0" dirty="0" smtClean="0">
                <a:latin typeface="Verdana"/>
                <a:cs typeface="Verdana"/>
              </a:rPr>
              <a:t> through hands-on learning and experience.</a:t>
            </a:r>
          </a:p>
          <a:p>
            <a:endParaRPr lang="en-US" baseline="0" dirty="0" smtClean="0">
              <a:latin typeface="Verdana"/>
              <a:cs typeface="Verdana"/>
            </a:endParaRPr>
          </a:p>
          <a:p>
            <a:r>
              <a:rPr lang="en-US" b="1" baseline="0" dirty="0" smtClean="0">
                <a:latin typeface="Verdana"/>
                <a:cs typeface="Verdana"/>
              </a:rPr>
              <a:t>[FFA] </a:t>
            </a:r>
            <a:r>
              <a:rPr lang="en-US" baseline="0" dirty="0" smtClean="0">
                <a:latin typeface="Verdana"/>
                <a:cs typeface="Verdana"/>
              </a:rPr>
              <a:t>They develop leadership skills and receive recognition in FFA. </a:t>
            </a:r>
            <a:endParaRPr lang="en-US" dirty="0">
              <a:latin typeface="Verdana"/>
              <a:cs typeface="Verdana"/>
            </a:endParaRPr>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2</a:t>
            </a:fld>
            <a:endParaRPr lang="en-US"/>
          </a:p>
        </p:txBody>
      </p:sp>
    </p:spTree>
    <p:extLst>
      <p:ext uri="{BB962C8B-B14F-4D97-AF65-F5344CB8AC3E}">
        <p14:creationId xmlns:p14="http://schemas.microsoft.com/office/powerpoint/2010/main" val="2653286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lvl="0"/>
            <a:r>
              <a:rPr lang="en-US" b="1" dirty="0" smtClean="0">
                <a:latin typeface="Verdana"/>
                <a:cs typeface="Verdana"/>
              </a:rPr>
              <a:t>Part II: </a:t>
            </a:r>
            <a:r>
              <a:rPr lang="en-US" dirty="0" smtClean="0">
                <a:latin typeface="Verdana"/>
                <a:cs typeface="Verdana"/>
              </a:rPr>
              <a:t>The 360° Leadership Conference </a:t>
            </a:r>
          </a:p>
          <a:p>
            <a:pPr marL="171450" indent="-171450">
              <a:buFont typeface="Arial"/>
              <a:buChar char="•"/>
            </a:pPr>
            <a:r>
              <a:rPr lang="en-US" b="1" dirty="0" smtClean="0">
                <a:latin typeface="Verdana"/>
                <a:cs typeface="Verdana"/>
              </a:rPr>
              <a:t>Once students show a firm grasp on individual development, they are encouraged to attend Part II of the series – the 360° Leadership Conference, designed specifically for 11th-12th grade students. </a:t>
            </a:r>
          </a:p>
          <a:p>
            <a:pPr marL="0" indent="0">
              <a:buFont typeface="Arial"/>
              <a:buNone/>
            </a:pPr>
            <a:endParaRPr lang="en-US" b="1" dirty="0" smtClean="0">
              <a:latin typeface="Verdana"/>
              <a:cs typeface="Verdana"/>
            </a:endParaRPr>
          </a:p>
          <a:p>
            <a:pPr marL="171450" indent="-171450">
              <a:buFont typeface="Arial"/>
              <a:buChar char="•"/>
            </a:pPr>
            <a:r>
              <a:rPr lang="en-US" sz="1200" b="0" i="0" kern="1200" dirty="0" smtClean="0">
                <a:solidFill>
                  <a:schemeClr val="tx1"/>
                </a:solidFill>
                <a:effectLst/>
                <a:latin typeface="+mn-lt"/>
                <a:ea typeface="+mn-ea"/>
                <a:cs typeface="+mn-cs"/>
              </a:rPr>
              <a:t>360° takes students full circle through chapter leadership development. Attendees will learn how to develop action plans for their chapters from every angle. Themes for this conference are action and influence.</a:t>
            </a:r>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21</a:t>
            </a:fld>
            <a:endParaRPr lang="en-US"/>
          </a:p>
        </p:txBody>
      </p:sp>
    </p:spTree>
    <p:extLst>
      <p:ext uri="{BB962C8B-B14F-4D97-AF65-F5344CB8AC3E}">
        <p14:creationId xmlns:p14="http://schemas.microsoft.com/office/powerpoint/2010/main" val="33077683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lvl="0"/>
            <a:r>
              <a:rPr lang="en-US" b="1" dirty="0" smtClean="0">
                <a:latin typeface="Verdana"/>
                <a:cs typeface="Verdana"/>
              </a:rPr>
              <a:t>Part III:</a:t>
            </a:r>
            <a:r>
              <a:rPr lang="en-US" dirty="0" smtClean="0">
                <a:latin typeface="Verdana"/>
                <a:cs typeface="Verdana"/>
              </a:rPr>
              <a:t> The Washington Leadership Conference (WLC)</a:t>
            </a:r>
          </a:p>
          <a:p>
            <a:pPr marL="171450" indent="-171450">
              <a:buFont typeface="Arial"/>
              <a:buChar char="•"/>
            </a:pPr>
            <a:r>
              <a:rPr lang="en-US" b="1" dirty="0" smtClean="0">
                <a:latin typeface="Verdana"/>
                <a:cs typeface="Verdana"/>
              </a:rPr>
              <a:t>WLC, the capstone conference in this series, is hosted during the summer in Washington, D.C. </a:t>
            </a:r>
          </a:p>
          <a:p>
            <a:pPr marL="0" indent="0">
              <a:buFont typeface="Arial"/>
              <a:buNone/>
            </a:pPr>
            <a:endParaRPr lang="en-US" b="1" dirty="0" smtClean="0">
              <a:latin typeface="Verdana"/>
              <a:cs typeface="Verdana"/>
            </a:endParaRPr>
          </a:p>
          <a:p>
            <a:pPr marL="171450" indent="-171450">
              <a:buFont typeface="Arial"/>
              <a:buChar char="•"/>
            </a:pPr>
            <a:r>
              <a:rPr lang="en-US" b="1" dirty="0" smtClean="0">
                <a:latin typeface="Verdana"/>
                <a:cs typeface="Verdana"/>
              </a:rPr>
              <a:t>Designed primarily for experienced FFA members, this conference dives into advanced leadership themes of authenticity, valuing diversity, as well as taking action through advocacy and service.</a:t>
            </a:r>
          </a:p>
          <a:p>
            <a:endParaRPr lang="en-US" dirty="0" smtClean="0"/>
          </a:p>
          <a:p>
            <a:endParaRPr lang="en-US" dirty="0" smtClean="0"/>
          </a:p>
          <a:p>
            <a:r>
              <a:rPr lang="en-US" sz="1200" b="0" i="0" kern="1200" dirty="0" smtClean="0">
                <a:solidFill>
                  <a:schemeClr val="tx1"/>
                </a:solidFill>
                <a:effectLst/>
                <a:latin typeface="+mn-lt"/>
                <a:ea typeface="+mn-ea"/>
                <a:cs typeface="+mn-cs"/>
              </a:rPr>
              <a:t>WLC is the ultimate leadership experience for FFA members. It provides hands-on experiences that help attendees learn how to apply leadership skills to real-life situations. This conferences focuses on personal development, diversity, advocacy and service. There are seven, one-week sessions each summer.</a:t>
            </a:r>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22</a:t>
            </a:fld>
            <a:endParaRPr lang="en-US"/>
          </a:p>
        </p:txBody>
      </p:sp>
    </p:spTree>
    <p:extLst>
      <p:ext uri="{BB962C8B-B14F-4D97-AF65-F5344CB8AC3E}">
        <p14:creationId xmlns:p14="http://schemas.microsoft.com/office/powerpoint/2010/main" val="3680056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sz="1200" kern="1200" dirty="0" smtClean="0">
                <a:solidFill>
                  <a:schemeClr val="tx1"/>
                </a:solidFill>
                <a:effectLst/>
                <a:latin typeface="+mn-lt"/>
                <a:ea typeface="+mn-ea"/>
                <a:cs typeface="+mn-cs"/>
              </a:rPr>
              <a:t>FFA Delivers</a:t>
            </a:r>
            <a:r>
              <a:rPr lang="en-US" sz="1200" kern="1200" baseline="0" dirty="0" smtClean="0">
                <a:solidFill>
                  <a:schemeClr val="tx1"/>
                </a:solidFill>
                <a:effectLst/>
                <a:latin typeface="+mn-lt"/>
                <a:ea typeface="+mn-ea"/>
                <a:cs typeface="+mn-cs"/>
              </a:rPr>
              <a:t> Service-learning.</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slide is the title slide for this platform. The next slides will go into details about the platform.]</a:t>
            </a:r>
          </a:p>
          <a:p>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24</a:t>
            </a:fld>
            <a:endParaRPr lang="en-US"/>
          </a:p>
        </p:txBody>
      </p:sp>
    </p:spTree>
    <p:extLst>
      <p:ext uri="{BB962C8B-B14F-4D97-AF65-F5344CB8AC3E}">
        <p14:creationId xmlns:p14="http://schemas.microsoft.com/office/powerpoint/2010/main" val="1229308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a:prstGeom prst="rect">
            <a:avLst/>
          </a:prstGeom>
          <a:noFill/>
          <a:ln w="12700">
            <a:solidFill>
              <a:prstClr val="black"/>
            </a:solidFill>
          </a:ln>
        </p:spPr>
      </p:sp>
      <p:sp>
        <p:nvSpPr>
          <p:cNvPr id="3" name="Notes Placeholder 2"/>
          <p:cNvSpPr>
            <a:spLocks noGrp="1"/>
          </p:cNvSpPr>
          <p:nvPr>
            <p:ph type="body" idx="1"/>
          </p:nvPr>
        </p:nvSpPr>
        <p:spPr>
          <a:xfrm>
            <a:off x="701675" y="4473575"/>
            <a:ext cx="5607050" cy="3660775"/>
          </a:xfrm>
          <a:prstGeom prst="rect">
            <a:avLst/>
          </a:prstGeom>
        </p:spPr>
        <p:txBody>
          <a:bodyPr/>
          <a:lstStyle/>
          <a:p>
            <a:r>
              <a:rPr lang="en-US" sz="1200" kern="1200" dirty="0" smtClean="0">
                <a:solidFill>
                  <a:schemeClr val="tx1"/>
                </a:solidFill>
                <a:effectLst/>
                <a:latin typeface="+mn-lt"/>
                <a:ea typeface="+mn-ea"/>
                <a:cs typeface="+mn-cs"/>
              </a:rPr>
              <a:t> </a:t>
            </a:r>
          </a:p>
          <a:p>
            <a:r>
              <a:rPr lang="en-US" dirty="0" smtClean="0"/>
              <a:t>Share stories of community service</a:t>
            </a:r>
            <a:r>
              <a:rPr lang="en-US" baseline="0" dirty="0" smtClean="0"/>
              <a:t> projects and add pictures. </a:t>
            </a:r>
            <a:endParaRPr lang="en-US" dirty="0"/>
          </a:p>
        </p:txBody>
      </p:sp>
    </p:spTree>
    <p:extLst>
      <p:ext uri="{BB962C8B-B14F-4D97-AF65-F5344CB8AC3E}">
        <p14:creationId xmlns:p14="http://schemas.microsoft.com/office/powerpoint/2010/main" val="2475370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endParaRPr lang="en-US" dirty="0">
              <a:latin typeface="Verdana"/>
              <a:cs typeface="Verdana"/>
            </a:endParaRPr>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26</a:t>
            </a:fld>
            <a:endParaRPr lang="en-US"/>
          </a:p>
        </p:txBody>
      </p:sp>
    </p:spTree>
    <p:extLst>
      <p:ext uri="{BB962C8B-B14F-4D97-AF65-F5344CB8AC3E}">
        <p14:creationId xmlns:p14="http://schemas.microsoft.com/office/powerpoint/2010/main" val="2401693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dirty="0" smtClean="0"/>
              <a:t>FFA is unique in that it is in the classroom and not simply an extracurricular</a:t>
            </a:r>
            <a:r>
              <a:rPr lang="en-US" baseline="0" dirty="0" smtClean="0"/>
              <a:t> activity.</a:t>
            </a:r>
          </a:p>
          <a:p>
            <a:endParaRPr lang="en-US" dirty="0"/>
          </a:p>
          <a:p>
            <a:pPr marL="171450" indent="-171450">
              <a:buFont typeface="Arial" panose="020B0604020202020204" pitchFamily="34" charset="0"/>
              <a:buChar char="•"/>
            </a:pPr>
            <a:r>
              <a:rPr lang="en-US" dirty="0" smtClean="0"/>
              <a:t>In order to have an FFA chapter, schools are required to have an agricultural education program and teacher. </a:t>
            </a:r>
          </a:p>
          <a:p>
            <a:pPr marL="171450" indent="-171450">
              <a:buFont typeface="Arial" panose="020B0604020202020204" pitchFamily="34" charset="0"/>
              <a:buChar char="•"/>
            </a:pPr>
            <a:r>
              <a:rPr lang="en-US" dirty="0" smtClean="0"/>
              <a:t>Only intra-curricular student organization focused exclusively on agriculture and leadership.</a:t>
            </a:r>
          </a:p>
          <a:p>
            <a:pPr marL="171450" lvl="0" indent="-171450">
              <a:buFont typeface="Arial" panose="020B0604020202020204" pitchFamily="34" charset="0"/>
              <a:buChar char="•"/>
            </a:pPr>
            <a:r>
              <a:rPr lang="en-US" dirty="0" smtClean="0"/>
              <a:t>More than 11,000 FFA advisors and agriculture teachers.</a:t>
            </a:r>
          </a:p>
          <a:p>
            <a:pPr lvl="0"/>
            <a:r>
              <a:rPr lang="en-US" dirty="0" smtClean="0"/>
              <a:t>Additionally:</a:t>
            </a:r>
            <a:r>
              <a:rPr lang="en-US" baseline="0" dirty="0" smtClean="0"/>
              <a:t> </a:t>
            </a:r>
            <a:endParaRPr lang="en-US" dirty="0" smtClean="0"/>
          </a:p>
          <a:p>
            <a:r>
              <a:rPr lang="en-US" dirty="0" smtClean="0"/>
              <a:t>The </a:t>
            </a:r>
            <a:r>
              <a:rPr lang="en-US" dirty="0"/>
              <a:t>AFNR Career Cluster Content Standards provide state agricultural education leaders and educators with a high-quality, rigorous set of standards to guide what students should know and be able to do after completing a program of study in each of the following AFNR career pathways: 1. Agribusiness Systems 2. Animal Systems 3. Biotechnology Systems 4. Environmental Service Systems 5. Food Products and Processing Systems 6. Natural Resource Systems 7. Plant Systems 8. Power, Structural and Technical Systems</a:t>
            </a:r>
          </a:p>
          <a:p>
            <a:endParaRPr lang="en-US" i="0"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3</a:t>
            </a:fld>
            <a:endParaRPr lang="en-US"/>
          </a:p>
        </p:txBody>
      </p:sp>
    </p:spTree>
    <p:extLst>
      <p:ext uri="{BB962C8B-B14F-4D97-AF65-F5344CB8AC3E}">
        <p14:creationId xmlns:p14="http://schemas.microsoft.com/office/powerpoint/2010/main" val="1830936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defTabSz="465887">
              <a:defRPr/>
            </a:pPr>
            <a:r>
              <a:rPr lang="en-US" b="0" dirty="0" smtClean="0">
                <a:latin typeface="Verdana"/>
                <a:cs typeface="Verdana"/>
              </a:rPr>
              <a:t>[FFA positioning</a:t>
            </a:r>
            <a:r>
              <a:rPr lang="en-US" b="0" baseline="0" dirty="0" smtClean="0">
                <a:latin typeface="Verdana"/>
                <a:cs typeface="Verdana"/>
              </a:rPr>
              <a:t> statement – what sets us apart]</a:t>
            </a:r>
          </a:p>
          <a:p>
            <a:pPr defTabSz="465887">
              <a:defRPr/>
            </a:pPr>
            <a:endParaRPr lang="en-US" b="1" dirty="0" smtClean="0">
              <a:latin typeface="Verdana"/>
              <a:cs typeface="Verdana"/>
            </a:endParaRPr>
          </a:p>
          <a:p>
            <a:pPr defTabSz="465887">
              <a:defRPr/>
            </a:pPr>
            <a:r>
              <a:rPr lang="en-US" b="1" dirty="0" smtClean="0">
                <a:latin typeface="Verdana"/>
                <a:cs typeface="Verdana"/>
              </a:rPr>
              <a:t>FFA </a:t>
            </a:r>
            <a:r>
              <a:rPr lang="en-US" b="1" dirty="0">
                <a:latin typeface="Verdana"/>
                <a:cs typeface="Verdana"/>
              </a:rPr>
              <a:t>is the premier school-based, member-led youth organization. </a:t>
            </a:r>
          </a:p>
          <a:p>
            <a:pPr defTabSz="465887">
              <a:defRPr/>
            </a:pPr>
            <a:endParaRPr lang="en-US" dirty="0">
              <a:latin typeface="Verdana"/>
              <a:cs typeface="Verdana"/>
            </a:endParaRPr>
          </a:p>
          <a:p>
            <a:pPr defTabSz="465887">
              <a:defRPr/>
            </a:pPr>
            <a:r>
              <a:rPr lang="en-US" dirty="0">
                <a:latin typeface="Verdana"/>
                <a:cs typeface="Verdana"/>
              </a:rPr>
              <a:t>We provide </a:t>
            </a:r>
            <a:r>
              <a:rPr lang="en-US" b="1" dirty="0">
                <a:latin typeface="Verdana"/>
                <a:cs typeface="Verdana"/>
              </a:rPr>
              <a:t>transformational and life-changing experiences </a:t>
            </a:r>
            <a:r>
              <a:rPr lang="en-US" dirty="0">
                <a:latin typeface="Verdana"/>
                <a:cs typeface="Verdana"/>
              </a:rPr>
              <a:t>to future generations of agricultural, food and natural resources advocates who are </a:t>
            </a:r>
            <a:r>
              <a:rPr lang="en-US" b="1" dirty="0">
                <a:latin typeface="Verdana"/>
                <a:cs typeface="Verdana"/>
              </a:rPr>
              <a:t>driven by strong values, service to others and global purpose. </a:t>
            </a:r>
          </a:p>
          <a:p>
            <a:pPr defTabSz="465887">
              <a:defRPr/>
            </a:pPr>
            <a:endParaRPr lang="en-US" dirty="0">
              <a:latin typeface="Verdana"/>
              <a:cs typeface="Verdana"/>
            </a:endParaRPr>
          </a:p>
          <a:p>
            <a:pPr defTabSz="465887">
              <a:defRPr/>
            </a:pPr>
            <a:r>
              <a:rPr lang="en-US" dirty="0">
                <a:latin typeface="Verdana"/>
                <a:cs typeface="Verdana"/>
              </a:rPr>
              <a:t>Our members represent the next generation of leaders in industry, government and local communities. </a:t>
            </a:r>
            <a:r>
              <a:rPr lang="en-US" b="1" dirty="0">
                <a:latin typeface="Verdana"/>
                <a:cs typeface="Verdana"/>
              </a:rPr>
              <a:t>We are FFA! </a:t>
            </a:r>
            <a:endParaRPr lang="en-US" dirty="0">
              <a:latin typeface="Verdana"/>
              <a:cs typeface="Verdana"/>
            </a:endParaRPr>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4</a:t>
            </a:fld>
            <a:endParaRPr lang="en-US"/>
          </a:p>
        </p:txBody>
      </p:sp>
    </p:spTree>
    <p:extLst>
      <p:ext uri="{BB962C8B-B14F-4D97-AF65-F5344CB8AC3E}">
        <p14:creationId xmlns:p14="http://schemas.microsoft.com/office/powerpoint/2010/main" val="1647668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slide gives a big picture view of FFA. We have additional data available in the notes of the presentation so that they may also be brought up…data from the annual report such as average number of members per chapter, the total number of ag </a:t>
            </a:r>
            <a:r>
              <a:rPr lang="en-US" sz="1200" kern="1200" dirty="0" err="1" smtClean="0">
                <a:solidFill>
                  <a:schemeClr val="tx1"/>
                </a:solidFill>
                <a:effectLst/>
                <a:latin typeface="+mn-lt"/>
                <a:ea typeface="+mn-ea"/>
                <a:cs typeface="+mn-cs"/>
              </a:rPr>
              <a:t>ed</a:t>
            </a:r>
            <a:r>
              <a:rPr lang="en-US" sz="1200" kern="1200" dirty="0" smtClean="0">
                <a:solidFill>
                  <a:schemeClr val="tx1"/>
                </a:solidFill>
                <a:effectLst/>
                <a:latin typeface="+mn-lt"/>
                <a:ea typeface="+mn-ea"/>
                <a:cs typeface="+mn-cs"/>
              </a:rPr>
              <a:t> students, etc.]</a:t>
            </a:r>
          </a:p>
          <a:p>
            <a:endParaRPr lang="en-US" b="1" dirty="0" smtClean="0">
              <a:latin typeface="Verdana"/>
              <a:cs typeface="Verdana"/>
            </a:endParaRPr>
          </a:p>
          <a:p>
            <a:r>
              <a:rPr lang="en-US" b="1" dirty="0" smtClean="0">
                <a:latin typeface="Verdana"/>
                <a:cs typeface="Verdana"/>
              </a:rPr>
              <a:t>649,000+ </a:t>
            </a:r>
            <a:r>
              <a:rPr lang="en-US" dirty="0" smtClean="0">
                <a:latin typeface="Verdana"/>
                <a:cs typeface="Verdana"/>
              </a:rPr>
              <a:t>members</a:t>
            </a:r>
          </a:p>
          <a:p>
            <a:r>
              <a:rPr lang="en-US" b="1" dirty="0" smtClean="0">
                <a:latin typeface="Verdana"/>
                <a:cs typeface="Verdana"/>
              </a:rPr>
              <a:t>19</a:t>
            </a:r>
            <a:r>
              <a:rPr lang="en-US" b="1" baseline="0" dirty="0" smtClean="0">
                <a:latin typeface="Verdana"/>
                <a:cs typeface="Verdana"/>
              </a:rPr>
              <a:t> </a:t>
            </a:r>
            <a:r>
              <a:rPr lang="en-US" b="0" baseline="0" dirty="0" smtClean="0">
                <a:latin typeface="Verdana"/>
                <a:cs typeface="Verdana"/>
              </a:rPr>
              <a:t>of 20 </a:t>
            </a:r>
            <a:r>
              <a:rPr lang="en-US" baseline="0" dirty="0" smtClean="0">
                <a:latin typeface="Verdana"/>
                <a:cs typeface="Verdana"/>
              </a:rPr>
              <a:t>largest </a:t>
            </a:r>
            <a:r>
              <a:rPr lang="en-US" baseline="0" dirty="0" err="1" smtClean="0">
                <a:latin typeface="Verdana"/>
                <a:cs typeface="Verdana"/>
              </a:rPr>
              <a:t>U.S.cities</a:t>
            </a:r>
            <a:r>
              <a:rPr lang="en-US" baseline="0" dirty="0" smtClean="0">
                <a:latin typeface="Verdana"/>
                <a:cs typeface="Verdana"/>
              </a:rPr>
              <a:t> have FFA chapters</a:t>
            </a:r>
          </a:p>
          <a:p>
            <a:r>
              <a:rPr lang="en-US" b="1" baseline="0" dirty="0" smtClean="0">
                <a:latin typeface="Verdana"/>
                <a:cs typeface="Verdana"/>
              </a:rPr>
              <a:t>7,859</a:t>
            </a:r>
            <a:r>
              <a:rPr lang="en-US" baseline="0" dirty="0" smtClean="0">
                <a:latin typeface="Verdana"/>
                <a:cs typeface="Verdana"/>
              </a:rPr>
              <a:t> </a:t>
            </a:r>
            <a:r>
              <a:rPr lang="en-US" baseline="0" dirty="0" smtClean="0">
                <a:latin typeface="Verdana"/>
                <a:cs typeface="Verdana"/>
              </a:rPr>
              <a:t>FFA Chapters in all 50 states, Puerto Rico &amp; Virgin Islands</a:t>
            </a:r>
          </a:p>
          <a:p>
            <a:r>
              <a:rPr lang="en-US" b="1" baseline="0" dirty="0" smtClean="0">
                <a:latin typeface="Verdana"/>
                <a:cs typeface="Verdana"/>
              </a:rPr>
              <a:t>62,705</a:t>
            </a:r>
            <a:r>
              <a:rPr lang="en-US" baseline="0" dirty="0" smtClean="0">
                <a:latin typeface="Verdana"/>
                <a:cs typeface="Verdana"/>
              </a:rPr>
              <a:t> Active FFA alumni members</a:t>
            </a:r>
          </a:p>
          <a:p>
            <a:r>
              <a:rPr lang="en-US" b="1" baseline="0" dirty="0" smtClean="0">
                <a:latin typeface="Verdana"/>
                <a:cs typeface="Verdana"/>
              </a:rPr>
              <a:t>65,000</a:t>
            </a:r>
            <a:r>
              <a:rPr lang="en-US" baseline="0" dirty="0" smtClean="0">
                <a:latin typeface="Verdana"/>
                <a:cs typeface="Verdana"/>
              </a:rPr>
              <a:t> National FFA Convention &amp; Expo attendees</a:t>
            </a:r>
          </a:p>
          <a:p>
            <a:r>
              <a:rPr lang="en-US" b="1" baseline="0" dirty="0" smtClean="0">
                <a:latin typeface="Verdana"/>
                <a:cs typeface="Verdana"/>
              </a:rPr>
              <a:t>11,000</a:t>
            </a:r>
            <a:r>
              <a:rPr lang="en-US" baseline="0" dirty="0" smtClean="0">
                <a:latin typeface="Verdana"/>
                <a:cs typeface="Verdana"/>
              </a:rPr>
              <a:t> FFA advisors and agriculture teachers</a:t>
            </a:r>
          </a:p>
          <a:p>
            <a:endParaRPr lang="en-US" dirty="0" smtClean="0">
              <a:latin typeface="Verdana"/>
              <a:cs typeface="Verdana"/>
            </a:endParaRPr>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5</a:t>
            </a:fld>
            <a:endParaRPr lang="en-US"/>
          </a:p>
        </p:txBody>
      </p:sp>
    </p:spTree>
    <p:extLst>
      <p:ext uri="{BB962C8B-B14F-4D97-AF65-F5344CB8AC3E}">
        <p14:creationId xmlns:p14="http://schemas.microsoft.com/office/powerpoint/2010/main" val="2512183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a:prstGeom prst="rect">
            <a:avLst/>
          </a:prstGeom>
          <a:noFill/>
          <a:ln w="12700">
            <a:solidFill>
              <a:prstClr val="black"/>
            </a:solidFill>
          </a:ln>
        </p:spPr>
      </p:sp>
      <p:sp>
        <p:nvSpPr>
          <p:cNvPr id="3" name="Notes Placeholder 2"/>
          <p:cNvSpPr>
            <a:spLocks noGrp="1"/>
          </p:cNvSpPr>
          <p:nvPr>
            <p:ph type="body" idx="1"/>
          </p:nvPr>
        </p:nvSpPr>
        <p:spPr>
          <a:xfrm>
            <a:off x="701675" y="4473575"/>
            <a:ext cx="5607050" cy="3660775"/>
          </a:xfrm>
          <a:prstGeom prst="rect">
            <a:avLst/>
          </a:prstGeom>
        </p:spPr>
        <p:txBody>
          <a:bodyPr/>
          <a:lstStyle/>
          <a:p>
            <a:r>
              <a:rPr lang="en-US" dirty="0" smtClean="0"/>
              <a:t>FFA Delivers Agricultural Knowledge</a:t>
            </a:r>
            <a:r>
              <a:rPr lang="en-US" baseline="0" dirty="0" smtClean="0"/>
              <a:t>.</a:t>
            </a:r>
          </a:p>
          <a:p>
            <a:endParaRPr lang="en-US" baseline="0" dirty="0" smtClean="0"/>
          </a:p>
          <a:p>
            <a:r>
              <a:rPr lang="en-US" baseline="0" dirty="0" smtClean="0"/>
              <a:t>[This slide is the title slide for this platform. The next slides will go into details about the platform.]</a:t>
            </a:r>
          </a:p>
          <a:p>
            <a:endParaRPr lang="en-US" dirty="0"/>
          </a:p>
        </p:txBody>
      </p:sp>
    </p:spTree>
    <p:extLst>
      <p:ext uri="{BB962C8B-B14F-4D97-AF65-F5344CB8AC3E}">
        <p14:creationId xmlns:p14="http://schemas.microsoft.com/office/powerpoint/2010/main" val="4042809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a:prstGeom prst="rect">
            <a:avLst/>
          </a:prstGeom>
          <a:noFill/>
          <a:ln w="12700">
            <a:solidFill>
              <a:prstClr val="black"/>
            </a:solidFill>
          </a:ln>
        </p:spPr>
      </p:sp>
      <p:sp>
        <p:nvSpPr>
          <p:cNvPr id="3" name="Notes Placeholder 2"/>
          <p:cNvSpPr>
            <a:spLocks noGrp="1"/>
          </p:cNvSpPr>
          <p:nvPr>
            <p:ph type="body" idx="1"/>
          </p:nvPr>
        </p:nvSpPr>
        <p:spPr>
          <a:xfrm>
            <a:off x="701675" y="4473575"/>
            <a:ext cx="5607050" cy="3660775"/>
          </a:xfrm>
          <a:prstGeom prst="rect">
            <a:avLst/>
          </a:prstGeom>
        </p:spPr>
        <p:txBody>
          <a:bodyPr/>
          <a:lstStyle/>
          <a:p>
            <a:r>
              <a:rPr lang="en-US" dirty="0" smtClean="0"/>
              <a:t>FFA Delivers Agricultural Knowledge through:</a:t>
            </a:r>
          </a:p>
          <a:p>
            <a:pPr marL="171450" indent="-171450">
              <a:buFont typeface="Arial" panose="020B0604020202020204" pitchFamily="34" charset="0"/>
              <a:buChar char="•"/>
            </a:pPr>
            <a:r>
              <a:rPr lang="en-US" dirty="0" smtClean="0"/>
              <a:t>Agricultural Proficiency Awards</a:t>
            </a:r>
          </a:p>
          <a:p>
            <a:pPr marL="171450" indent="-171450">
              <a:buFont typeface="Arial" panose="020B0604020202020204" pitchFamily="34" charset="0"/>
              <a:buChar char="•"/>
            </a:pPr>
            <a:r>
              <a:rPr lang="en-US" dirty="0" smtClean="0"/>
              <a:t>National FFA </a:t>
            </a:r>
            <a:r>
              <a:rPr lang="en-US" dirty="0" err="1" smtClean="0"/>
              <a:t>Agriscience</a:t>
            </a:r>
            <a:r>
              <a:rPr lang="en-US" dirty="0" smtClean="0"/>
              <a:t> Fair</a:t>
            </a:r>
          </a:p>
          <a:p>
            <a:pPr marL="171450" indent="-171450">
              <a:buFont typeface="Arial" panose="020B0604020202020204" pitchFamily="34" charset="0"/>
              <a:buChar char="•"/>
            </a:pPr>
            <a:r>
              <a:rPr lang="en-US" dirty="0" smtClean="0"/>
              <a:t>FFA</a:t>
            </a:r>
            <a:r>
              <a:rPr lang="en-US" baseline="0" dirty="0" smtClean="0"/>
              <a:t> Degrees and Star Awards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953663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pPr defTabSz="465887">
              <a:defRPr/>
            </a:pPr>
            <a:r>
              <a:rPr lang="en-US" dirty="0"/>
              <a:t>Agricultural proficiency </a:t>
            </a:r>
            <a:r>
              <a:rPr lang="en-US" b="1" dirty="0"/>
              <a:t>awards recognize FFA members who, through their SAEs, have developed specialized skills that they can apply toward their future careers</a:t>
            </a:r>
            <a:r>
              <a:rPr lang="en-US" dirty="0"/>
              <a:t>. </a:t>
            </a:r>
          </a:p>
          <a:p>
            <a:pPr defTabSz="465887">
              <a:defRPr/>
            </a:pPr>
            <a:endParaRPr lang="en-US" dirty="0"/>
          </a:p>
          <a:p>
            <a:pPr defTabSz="465887">
              <a:defRPr/>
            </a:pPr>
            <a:r>
              <a:rPr lang="en-US" b="1" dirty="0"/>
              <a:t>Students compete for awards in 47 areas covering everything from agricultural communications to wildlife management</a:t>
            </a:r>
            <a:r>
              <a:rPr lang="en-US" dirty="0"/>
              <a:t>. </a:t>
            </a:r>
          </a:p>
          <a:p>
            <a:pPr defTabSz="465887">
              <a:defRPr/>
            </a:pPr>
            <a:endParaRPr lang="en-US" dirty="0"/>
          </a:p>
          <a:p>
            <a:pPr defTabSz="465887">
              <a:defRPr/>
            </a:pPr>
            <a:r>
              <a:rPr lang="en-US" dirty="0"/>
              <a:t>Proficiency awards are given out at </a:t>
            </a:r>
            <a:r>
              <a:rPr lang="en-US" b="1" dirty="0"/>
              <a:t>the local, state and national levels to all members who qualify.</a:t>
            </a:r>
          </a:p>
          <a:p>
            <a:pPr defTabSz="465887">
              <a:defRPr/>
            </a:pPr>
            <a:endParaRPr lang="en-US" b="1" dirty="0"/>
          </a:p>
          <a:p>
            <a:pPr defTabSz="465887">
              <a:defRPr/>
            </a:pPr>
            <a:endParaRPr lang="en-US" b="1" dirty="0"/>
          </a:p>
          <a:p>
            <a:pPr defTabSz="465887">
              <a:defRPr/>
            </a:pPr>
            <a:endParaRPr lang="en-US" b="1" dirty="0"/>
          </a:p>
          <a:p>
            <a:endParaRPr lang="en-US" dirty="0">
              <a:latin typeface="Verdana"/>
              <a:cs typeface="Verdana"/>
            </a:endParaRPr>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9</a:t>
            </a:fld>
            <a:endParaRPr lang="en-US"/>
          </a:p>
        </p:txBody>
      </p:sp>
    </p:spTree>
    <p:extLst>
      <p:ext uri="{BB962C8B-B14F-4D97-AF65-F5344CB8AC3E}">
        <p14:creationId xmlns:p14="http://schemas.microsoft.com/office/powerpoint/2010/main" val="122258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a:prstGeom prst="rect">
            <a:avLst/>
          </a:prstGeom>
        </p:spPr>
      </p:sp>
      <p:sp>
        <p:nvSpPr>
          <p:cNvPr id="3" name="Notes Placeholder 2"/>
          <p:cNvSpPr>
            <a:spLocks noGrp="1"/>
          </p:cNvSpPr>
          <p:nvPr>
            <p:ph type="body" idx="1"/>
          </p:nvPr>
        </p:nvSpPr>
        <p:spPr>
          <a:xfrm>
            <a:off x="701040" y="4415790"/>
            <a:ext cx="5608320" cy="4183380"/>
          </a:xfrm>
          <a:prstGeom prst="rect">
            <a:avLst/>
          </a:prstGeom>
        </p:spPr>
        <p:txBody>
          <a:bodyPr/>
          <a:lstStyle/>
          <a:p>
            <a:r>
              <a:rPr lang="en-US" dirty="0">
                <a:latin typeface="Verdana"/>
                <a:cs typeface="Verdana"/>
              </a:rPr>
              <a:t>The National FFA </a:t>
            </a:r>
            <a:r>
              <a:rPr lang="en-US" dirty="0" err="1">
                <a:latin typeface="Verdana"/>
                <a:cs typeface="Verdana"/>
              </a:rPr>
              <a:t>Agriscience</a:t>
            </a:r>
            <a:r>
              <a:rPr lang="en-US" dirty="0">
                <a:latin typeface="Verdana"/>
                <a:cs typeface="Verdana"/>
              </a:rPr>
              <a:t> Fair is </a:t>
            </a:r>
            <a:r>
              <a:rPr lang="en-US" b="1" dirty="0">
                <a:latin typeface="Verdana"/>
                <a:cs typeface="Verdana"/>
              </a:rPr>
              <a:t>a competition for FFA members who are interested in the science and technology of agriculture. FFA members conduct a scientific research project pertaining to the agriculture and food science industries and present their findings to a panel of judges with a display and a report.</a:t>
            </a:r>
          </a:p>
          <a:p>
            <a:endParaRPr lang="en-US" b="1" dirty="0">
              <a:latin typeface="Verdana"/>
              <a:cs typeface="Verdana"/>
            </a:endParaRPr>
          </a:p>
          <a:p>
            <a:pPr defTabSz="465887">
              <a:defRPr/>
            </a:pPr>
            <a:endParaRPr lang="en-US" dirty="0">
              <a:latin typeface="Verdana"/>
              <a:cs typeface="Verdana"/>
            </a:endParaRPr>
          </a:p>
          <a:p>
            <a:pPr defTabSz="465887">
              <a:defRPr/>
            </a:pPr>
            <a:r>
              <a:rPr lang="en-US" dirty="0">
                <a:latin typeface="Verdana"/>
                <a:cs typeface="Verdana"/>
              </a:rPr>
              <a:t>Students participated </a:t>
            </a:r>
            <a:r>
              <a:rPr lang="en-US" dirty="0" smtClean="0">
                <a:latin typeface="Verdana"/>
                <a:cs typeface="Verdana"/>
              </a:rPr>
              <a:t>in </a:t>
            </a:r>
            <a:r>
              <a:rPr lang="en-US" dirty="0">
                <a:latin typeface="Verdana"/>
                <a:cs typeface="Verdana"/>
              </a:rPr>
              <a:t>a variety of research areas such as:</a:t>
            </a:r>
          </a:p>
          <a:p>
            <a:pPr defTabSz="465887">
              <a:defRPr/>
            </a:pPr>
            <a:r>
              <a:rPr lang="en-US" dirty="0">
                <a:latin typeface="Verdana"/>
                <a:cs typeface="Verdana"/>
              </a:rPr>
              <a:t>Animal systems</a:t>
            </a:r>
          </a:p>
          <a:p>
            <a:pPr defTabSz="465887">
              <a:defRPr/>
            </a:pPr>
            <a:r>
              <a:rPr lang="en-US" dirty="0">
                <a:latin typeface="Verdana"/>
                <a:cs typeface="Verdana"/>
              </a:rPr>
              <a:t>Environmental services/natural resource systems</a:t>
            </a:r>
          </a:p>
          <a:p>
            <a:pPr defTabSz="465887">
              <a:defRPr/>
            </a:pPr>
            <a:r>
              <a:rPr lang="en-US" dirty="0">
                <a:latin typeface="Verdana"/>
                <a:cs typeface="Verdana"/>
              </a:rPr>
              <a:t>Food products &amp; processing systems</a:t>
            </a:r>
          </a:p>
          <a:p>
            <a:pPr defTabSz="465887">
              <a:defRPr/>
            </a:pPr>
            <a:r>
              <a:rPr lang="en-US" dirty="0">
                <a:latin typeface="Verdana"/>
                <a:cs typeface="Verdana"/>
              </a:rPr>
              <a:t>Plant systems</a:t>
            </a:r>
          </a:p>
          <a:p>
            <a:pPr defTabSz="465887">
              <a:defRPr/>
            </a:pPr>
            <a:r>
              <a:rPr lang="en-US" dirty="0">
                <a:latin typeface="Verdana"/>
                <a:cs typeface="Verdana"/>
              </a:rPr>
              <a:t>Power, structural &amp; technical systems</a:t>
            </a:r>
          </a:p>
          <a:p>
            <a:pPr defTabSz="465887">
              <a:defRPr/>
            </a:pPr>
            <a:r>
              <a:rPr lang="en-US" dirty="0">
                <a:latin typeface="Verdana"/>
                <a:cs typeface="Verdana"/>
              </a:rPr>
              <a:t>Social systems</a:t>
            </a:r>
          </a:p>
          <a:p>
            <a:pPr defTabSz="465887">
              <a:defRPr/>
            </a:pPr>
            <a:endParaRPr lang="en-US" dirty="0"/>
          </a:p>
          <a:p>
            <a:r>
              <a:rPr lang="en-US" b="1" dirty="0" smtClean="0">
                <a:effectLst/>
              </a:rPr>
              <a:t> </a:t>
            </a:r>
            <a:endParaRPr lang="en-US" b="1" dirty="0">
              <a:latin typeface="Verdana"/>
              <a:cs typeface="Verdana"/>
            </a:endParaRPr>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B4C0AE54-2E30-9D4F-8138-B2C61EA9ACEE}" type="slidenum">
              <a:rPr lang="en-US" smtClean="0"/>
              <a:t>10</a:t>
            </a:fld>
            <a:endParaRPr lang="en-US"/>
          </a:p>
        </p:txBody>
      </p:sp>
    </p:spTree>
    <p:extLst>
      <p:ext uri="{BB962C8B-B14F-4D97-AF65-F5344CB8AC3E}">
        <p14:creationId xmlns:p14="http://schemas.microsoft.com/office/powerpoint/2010/main" val="2166663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0683" y="3529304"/>
            <a:ext cx="7772400" cy="1102519"/>
          </a:xfrm>
          <a:prstGeom prst="rect">
            <a:avLst/>
          </a:prstGeom>
        </p:spPr>
        <p:txBody>
          <a:bodyPr/>
          <a:lstStyle>
            <a:lvl1pPr>
              <a:defRPr sz="3000"/>
            </a:lvl1pPr>
          </a:lstStyle>
          <a:p>
            <a:r>
              <a:rPr lang="en-US" dirty="0" smtClean="0"/>
              <a:t>Click to edit Master title style</a:t>
            </a:r>
            <a:endParaRPr lang="en-US" dirty="0"/>
          </a:p>
        </p:txBody>
      </p:sp>
    </p:spTree>
    <p:extLst>
      <p:ext uri="{BB962C8B-B14F-4D97-AF65-F5344CB8AC3E}">
        <p14:creationId xmlns:p14="http://schemas.microsoft.com/office/powerpoint/2010/main" val="208256642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descr="Optimized_IG_BlueBakgrdBackupiStock.jpg"/>
          <p:cNvPicPr>
            <a:picLocks noChangeAspect="1"/>
          </p:cNvPicPr>
          <p:nvPr userDrawn="1"/>
        </p:nvPicPr>
        <p:blipFill rotWithShape="1">
          <a:blip r:embed="rId2">
            <a:extLst>
              <a:ext uri="{28A0092B-C50C-407E-A947-70E740481C1C}">
                <a14:useLocalDpi xmlns:a14="http://schemas.microsoft.com/office/drawing/2010/main" val="0"/>
              </a:ext>
            </a:extLst>
          </a:blip>
          <a:srcRect b="86053"/>
          <a:stretch/>
        </p:blipFill>
        <p:spPr>
          <a:xfrm>
            <a:off x="0" y="-8614"/>
            <a:ext cx="9144000" cy="717356"/>
          </a:xfrm>
          <a:prstGeom prst="rect">
            <a:avLst/>
          </a:prstGeom>
        </p:spPr>
      </p:pic>
      <p:sp>
        <p:nvSpPr>
          <p:cNvPr id="2" name="Title 1"/>
          <p:cNvSpPr>
            <a:spLocks noGrp="1"/>
          </p:cNvSpPr>
          <p:nvPr>
            <p:ph type="title"/>
          </p:nvPr>
        </p:nvSpPr>
        <p:spPr>
          <a:xfrm>
            <a:off x="292574" y="155221"/>
            <a:ext cx="8229600" cy="677509"/>
          </a:xfrm>
          <a:prstGeom prst="rect">
            <a:avLst/>
          </a:prstGeom>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292574" y="1211911"/>
            <a:ext cx="8229600" cy="3394472"/>
          </a:xfrm>
          <a:prstGeom prst="rect">
            <a:avLst/>
          </a:prstGeom>
        </p:spPr>
        <p:txBody>
          <a:bodyPr/>
          <a:lstStyle>
            <a:lvl1pPr>
              <a:lnSpc>
                <a:spcPts val="2160"/>
              </a:lnSpc>
              <a:spcAft>
                <a:spcPts val="300"/>
              </a:spcAft>
              <a:defRPr/>
            </a:lvl1pPr>
            <a:lvl2pPr>
              <a:lnSpc>
                <a:spcPts val="2160"/>
              </a:lnSpc>
              <a:spcAft>
                <a:spcPts val="300"/>
              </a:spcAft>
              <a:defRPr/>
            </a:lvl2pPr>
            <a:lvl3pPr>
              <a:lnSpc>
                <a:spcPts val="2160"/>
              </a:lnSpc>
              <a:spcAft>
                <a:spcPts val="300"/>
              </a:spcAft>
              <a:defRPr/>
            </a:lvl3pPr>
            <a:lvl4pPr>
              <a:lnSpc>
                <a:spcPts val="2160"/>
              </a:lnSpc>
              <a:spcAft>
                <a:spcPts val="300"/>
              </a:spcAft>
              <a:defRPr/>
            </a:lvl4pPr>
            <a:lvl5pPr>
              <a:lnSpc>
                <a:spcPts val="2160"/>
              </a:lnSpc>
              <a:spcAft>
                <a:spcPts val="3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descr="NationalFFA_Emblem_R_3C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59118" y="-8614"/>
            <a:ext cx="1008682" cy="1211562"/>
          </a:xfrm>
          <a:prstGeom prst="rect">
            <a:avLst/>
          </a:prstGeom>
        </p:spPr>
      </p:pic>
      <p:cxnSp>
        <p:nvCxnSpPr>
          <p:cNvPr id="10" name="Straight Connector 9"/>
          <p:cNvCxnSpPr/>
          <p:nvPr userDrawn="1"/>
        </p:nvCxnSpPr>
        <p:spPr>
          <a:xfrm>
            <a:off x="249374" y="121353"/>
            <a:ext cx="0" cy="496712"/>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pic>
        <p:nvPicPr>
          <p:cNvPr id="4" name="Picture 3" descr="Half Crop Emblem.png"/>
          <p:cNvPicPr>
            <a:picLocks noChangeAspect="1"/>
          </p:cNvPicPr>
          <p:nvPr userDrawn="1"/>
        </p:nvPicPr>
        <p:blipFill>
          <a:blip r:embed="rId4">
            <a:alphaModFix amt="25000"/>
            <a:extLst>
              <a:ext uri="{28A0092B-C50C-407E-A947-70E740481C1C}">
                <a14:useLocalDpi xmlns:a14="http://schemas.microsoft.com/office/drawing/2010/main" val="0"/>
              </a:ext>
            </a:extLst>
          </a:blip>
          <a:stretch>
            <a:fillRect/>
          </a:stretch>
        </p:blipFill>
        <p:spPr>
          <a:xfrm>
            <a:off x="203200" y="1487448"/>
            <a:ext cx="8770300" cy="3656052"/>
          </a:xfrm>
          <a:prstGeom prst="rect">
            <a:avLst/>
          </a:prstGeom>
        </p:spPr>
      </p:pic>
    </p:spTree>
    <p:extLst>
      <p:ext uri="{BB962C8B-B14F-4D97-AF65-F5344CB8AC3E}">
        <p14:creationId xmlns:p14="http://schemas.microsoft.com/office/powerpoint/2010/main" val="4638243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pic>
        <p:nvPicPr>
          <p:cNvPr id="3" name="Picture 2" descr="Optimized_IG_BlueBakgrdBackupiStock.jpg"/>
          <p:cNvPicPr>
            <a:picLocks noChangeAspect="1"/>
          </p:cNvPicPr>
          <p:nvPr userDrawn="1"/>
        </p:nvPicPr>
        <p:blipFill rotWithShape="1">
          <a:blip r:embed="rId2">
            <a:extLst>
              <a:ext uri="{28A0092B-C50C-407E-A947-70E740481C1C}">
                <a14:useLocalDpi xmlns:a14="http://schemas.microsoft.com/office/drawing/2010/main" val="0"/>
              </a:ext>
            </a:extLst>
          </a:blip>
          <a:srcRect b="86053"/>
          <a:stretch/>
        </p:blipFill>
        <p:spPr>
          <a:xfrm>
            <a:off x="0" y="-8614"/>
            <a:ext cx="9144000" cy="717356"/>
          </a:xfrm>
          <a:prstGeom prst="rect">
            <a:avLst/>
          </a:prstGeom>
        </p:spPr>
      </p:pic>
      <p:cxnSp>
        <p:nvCxnSpPr>
          <p:cNvPr id="4" name="Straight Connector 3"/>
          <p:cNvCxnSpPr/>
          <p:nvPr userDrawn="1"/>
        </p:nvCxnSpPr>
        <p:spPr>
          <a:xfrm>
            <a:off x="249374" y="121353"/>
            <a:ext cx="0" cy="496712"/>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92608" y="155448"/>
            <a:ext cx="8229600" cy="857250"/>
          </a:xfrm>
          <a:prstGeom prst="rect">
            <a:avLst/>
          </a:prstGeom>
        </p:spPr>
        <p:txBody>
          <a:bodyPr vert="horz"/>
          <a:lstStyle>
            <a:lvl1pPr>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91375504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567097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724450"/>
            <a:ext cx="7772400" cy="1101725"/>
          </a:xfrm>
          <a:prstGeom prst="rect">
            <a:avLst/>
          </a:prstGeom>
          <a:effectLst>
            <a:outerShdw blurRad="50800" dist="38100" dir="2700000" algn="tl" rotWithShape="0">
              <a:prstClr val="black">
                <a:alpha val="13000"/>
              </a:prstClr>
            </a:outerShdw>
          </a:effectLst>
        </p:spPr>
        <p:txBody>
          <a:bodyPr/>
          <a:lstStyle>
            <a:lvl1pPr>
              <a:defRPr sz="3000" b="1" baseline="0">
                <a:solidFill>
                  <a:schemeClr val="bg1"/>
                </a:solidFill>
                <a:latin typeface="Georgia"/>
                <a:cs typeface="Georgia"/>
              </a:defRPr>
            </a:lvl1pPr>
          </a:lstStyle>
          <a:p>
            <a:r>
              <a:rPr lang="en-US" dirty="0" smtClean="0"/>
              <a:t>FFA UNIQUE ATTRIBUTES</a:t>
            </a:r>
            <a:endParaRPr lang="en-US" dirty="0"/>
          </a:p>
        </p:txBody>
      </p:sp>
      <p:pic>
        <p:nvPicPr>
          <p:cNvPr id="10" name="Picture 9" descr="NationalFFA_Emblem_R_3C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0" y="1050275"/>
            <a:ext cx="1524000" cy="1830528"/>
          </a:xfrm>
          <a:prstGeom prst="rect">
            <a:avLst/>
          </a:prstGeom>
        </p:spPr>
      </p:pic>
    </p:spTree>
    <p:extLst>
      <p:ext uri="{BB962C8B-B14F-4D97-AF65-F5344CB8AC3E}">
        <p14:creationId xmlns:p14="http://schemas.microsoft.com/office/powerpoint/2010/main" val="309186147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7388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5" r:id="rId4"/>
  </p:sldLayoutIdLst>
  <p:timing>
    <p:tnLst>
      <p:par>
        <p:cTn id="1" dur="indefinite" restart="never" nodeType="tmRoot"/>
      </p:par>
    </p:tnLst>
  </p:timing>
  <p:txStyles>
    <p:titleStyle>
      <a:lvl1pPr algn="l" defTabSz="457200" rtl="0" eaLnBrk="1" latinLnBrk="0" hangingPunct="1">
        <a:spcBef>
          <a:spcPct val="0"/>
        </a:spcBef>
        <a:buNone/>
        <a:defRPr sz="2400" b="1" kern="1200">
          <a:solidFill>
            <a:srgbClr val="004C97"/>
          </a:solidFill>
          <a:latin typeface="Georgia"/>
          <a:ea typeface="+mj-ea"/>
          <a:cs typeface="Georgia"/>
        </a:defRPr>
      </a:lvl1pPr>
    </p:titleStyle>
    <p:bodyStyle>
      <a:lvl1pPr marL="342900" indent="-342900" algn="l" defTabSz="457200" rtl="0" eaLnBrk="1" latinLnBrk="0" hangingPunct="1">
        <a:spcBef>
          <a:spcPct val="20000"/>
        </a:spcBef>
        <a:buFont typeface="Arial"/>
        <a:buChar char="•"/>
        <a:defRPr sz="1800" kern="1200">
          <a:solidFill>
            <a:schemeClr val="tx1">
              <a:lumMod val="65000"/>
              <a:lumOff val="35000"/>
            </a:schemeClr>
          </a:solidFill>
          <a:latin typeface="Verdana"/>
          <a:ea typeface="+mn-ea"/>
          <a:cs typeface="Verdana"/>
        </a:defRPr>
      </a:lvl1pPr>
      <a:lvl2pPr marL="742950" indent="-285750" algn="l" defTabSz="457200" rtl="0" eaLnBrk="1" latinLnBrk="0" hangingPunct="1">
        <a:spcBef>
          <a:spcPct val="20000"/>
        </a:spcBef>
        <a:buFont typeface="Arial"/>
        <a:buChar char="–"/>
        <a:defRPr sz="1800" kern="1200">
          <a:solidFill>
            <a:schemeClr val="tx1">
              <a:lumMod val="65000"/>
              <a:lumOff val="35000"/>
            </a:schemeClr>
          </a:solidFill>
          <a:latin typeface="Verdana"/>
          <a:ea typeface="+mn-ea"/>
          <a:cs typeface="Verdana"/>
        </a:defRPr>
      </a:lvl2pPr>
      <a:lvl3pPr marL="1143000" indent="-228600" algn="l" defTabSz="457200" rtl="0" eaLnBrk="1" latinLnBrk="0" hangingPunct="1">
        <a:spcBef>
          <a:spcPct val="20000"/>
        </a:spcBef>
        <a:buFont typeface="Arial"/>
        <a:buChar char="•"/>
        <a:defRPr sz="1800" kern="1200">
          <a:solidFill>
            <a:schemeClr val="tx1">
              <a:lumMod val="65000"/>
              <a:lumOff val="35000"/>
            </a:schemeClr>
          </a:solidFill>
          <a:latin typeface="Verdana"/>
          <a:ea typeface="+mn-ea"/>
          <a:cs typeface="Verdana"/>
        </a:defRPr>
      </a:lvl3pPr>
      <a:lvl4pPr marL="1600200" indent="-228600" algn="l" defTabSz="457200" rtl="0" eaLnBrk="1" latinLnBrk="0" hangingPunct="1">
        <a:spcBef>
          <a:spcPct val="20000"/>
        </a:spcBef>
        <a:buFont typeface="Arial"/>
        <a:buChar char="–"/>
        <a:defRPr sz="1800" kern="1200">
          <a:solidFill>
            <a:schemeClr val="tx1">
              <a:lumMod val="65000"/>
              <a:lumOff val="35000"/>
            </a:schemeClr>
          </a:solidFill>
          <a:latin typeface="Verdana"/>
          <a:ea typeface="+mn-ea"/>
          <a:cs typeface="Verdana"/>
        </a:defRPr>
      </a:lvl4pPr>
      <a:lvl5pPr marL="2057400" indent="-228600" algn="l" defTabSz="457200" rtl="0" eaLnBrk="1" latinLnBrk="0" hangingPunct="1">
        <a:spcBef>
          <a:spcPct val="20000"/>
        </a:spcBef>
        <a:buFont typeface="Arial"/>
        <a:buChar char="»"/>
        <a:defRPr sz="1800" kern="1200">
          <a:solidFill>
            <a:schemeClr val="tx1">
              <a:lumMod val="65000"/>
              <a:lumOff val="35000"/>
            </a:schemeClr>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Optimized_IG_BlueBakgrdBackupiStock.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059909250"/>
      </p:ext>
    </p:extLst>
  </p:cSld>
  <p:clrMap bg1="lt1" tx1="dk1" bg2="lt2" tx2="dk2" accent1="accent1" accent2="accent2" accent3="accent3" accent4="accent4" accent5="accent5" accent6="accent6" hlink="hlink" folHlink="folHlink"/>
  <p:sldLayoutIdLst>
    <p:sldLayoutId id="2147483657"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1.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peningClipped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pic>
        <p:nvPicPr>
          <p:cNvPr id="7" name="Picture 6" descr="NationalFFA_Emblem_R_3C_RGB.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0924" y="330012"/>
            <a:ext cx="3171576" cy="3809492"/>
          </a:xfrm>
          <a:prstGeom prst="rect">
            <a:avLst/>
          </a:prstGeom>
        </p:spPr>
      </p:pic>
      <p:sp>
        <p:nvSpPr>
          <p:cNvPr id="8" name="TextBox 7"/>
          <p:cNvSpPr txBox="1"/>
          <p:nvPr/>
        </p:nvSpPr>
        <p:spPr>
          <a:xfrm>
            <a:off x="609600" y="3898900"/>
            <a:ext cx="7975600" cy="430887"/>
          </a:xfrm>
          <a:prstGeom prst="rect">
            <a:avLst/>
          </a:prstGeom>
          <a:noFill/>
        </p:spPr>
        <p:txBody>
          <a:bodyPr wrap="square" rtlCol="0">
            <a:spAutoFit/>
          </a:bodyPr>
          <a:lstStyle/>
          <a:p>
            <a:pPr algn="ctr"/>
            <a:r>
              <a:rPr lang="en-US" sz="2200" dirty="0" smtClean="0">
                <a:solidFill>
                  <a:schemeClr val="bg1"/>
                </a:solidFill>
                <a:latin typeface="Georgia"/>
                <a:cs typeface="Georgia"/>
              </a:rPr>
              <a:t>Local FFA Chapter Name </a:t>
            </a:r>
            <a:endParaRPr lang="en-US" sz="2200" dirty="0">
              <a:solidFill>
                <a:schemeClr val="bg1"/>
              </a:solidFill>
              <a:latin typeface="Georgia"/>
              <a:cs typeface="Georgia"/>
            </a:endParaRPr>
          </a:p>
        </p:txBody>
      </p:sp>
      <p:sp>
        <p:nvSpPr>
          <p:cNvPr id="6" name="TextBox 5"/>
          <p:cNvSpPr txBox="1"/>
          <p:nvPr/>
        </p:nvSpPr>
        <p:spPr>
          <a:xfrm>
            <a:off x="25400" y="4380148"/>
            <a:ext cx="7975600" cy="276999"/>
          </a:xfrm>
          <a:prstGeom prst="rect">
            <a:avLst/>
          </a:prstGeom>
          <a:noFill/>
        </p:spPr>
        <p:txBody>
          <a:bodyPr wrap="square" rtlCol="0">
            <a:spAutoFit/>
          </a:bodyPr>
          <a:lstStyle/>
          <a:p>
            <a:pPr algn="ctr"/>
            <a:r>
              <a:rPr lang="en-US" sz="1200" dirty="0" smtClean="0">
                <a:solidFill>
                  <a:schemeClr val="bg1"/>
                </a:solidFill>
                <a:latin typeface="Verdana"/>
                <a:cs typeface="Verdana"/>
              </a:rPr>
              <a:t>Name of group presenting to</a:t>
            </a:r>
            <a:r>
              <a:rPr lang="en-US" sz="1200" dirty="0" smtClean="0">
                <a:solidFill>
                  <a:schemeClr val="bg1"/>
                </a:solidFill>
                <a:latin typeface="Verdana"/>
                <a:cs typeface="Verdana"/>
              </a:rPr>
              <a:t>	</a:t>
            </a:r>
            <a:r>
              <a:rPr lang="en-US" sz="1200" dirty="0" smtClean="0">
                <a:solidFill>
                  <a:srgbClr val="DA291C"/>
                </a:solidFill>
                <a:latin typeface="Verdana"/>
                <a:cs typeface="Verdana"/>
              </a:rPr>
              <a:t>| </a:t>
            </a:r>
            <a:r>
              <a:rPr lang="en-US" sz="1200" dirty="0" smtClean="0">
                <a:solidFill>
                  <a:schemeClr val="bg1"/>
                </a:solidFill>
                <a:latin typeface="Verdana"/>
                <a:cs typeface="Verdana"/>
              </a:rPr>
              <a:t>  	</a:t>
            </a:r>
            <a:r>
              <a:rPr lang="en-US" sz="1200" dirty="0" smtClean="0">
                <a:solidFill>
                  <a:schemeClr val="bg1"/>
                </a:solidFill>
                <a:latin typeface="Verdana"/>
                <a:cs typeface="Verdana"/>
              </a:rPr>
              <a:t>Date</a:t>
            </a:r>
            <a:r>
              <a:rPr lang="en-US" sz="1200" dirty="0" smtClean="0">
                <a:solidFill>
                  <a:schemeClr val="bg1"/>
                </a:solidFill>
                <a:latin typeface="Verdana"/>
                <a:cs typeface="Verdana"/>
              </a:rPr>
              <a:t> </a:t>
            </a:r>
            <a:endParaRPr lang="en-US" sz="1200" dirty="0">
              <a:solidFill>
                <a:schemeClr val="bg1"/>
              </a:solidFill>
              <a:latin typeface="Verdana"/>
              <a:cs typeface="Verdana"/>
            </a:endParaRPr>
          </a:p>
        </p:txBody>
      </p:sp>
    </p:spTree>
    <p:extLst>
      <p:ext uri="{BB962C8B-B14F-4D97-AF65-F5344CB8AC3E}">
        <p14:creationId xmlns:p14="http://schemas.microsoft.com/office/powerpoint/2010/main" val="40935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068" fill="hold"/>
                                        <p:tgtEl>
                                          <p:spTgt spid="4"/>
                                        </p:tgtEl>
                                      </p:cBhvr>
                                    </p:cmd>
                                  </p:childTnLst>
                                </p:cTn>
                              </p:par>
                              <p:par>
                                <p:cTn id="7" presetID="1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repeatCount="indefinite" fill="hold" display="0">
                  <p:stCondLst>
                    <p:cond delay="indefinite"/>
                  </p:stCondLst>
                </p:cTn>
                <p:tgtEl>
                  <p:spTgt spid="4"/>
                </p:tgtEl>
              </p:cMediaNode>
            </p:video>
            <p:seq concurrent="1" nextAc="seek">
              <p:cTn id="19" restart="whenNotActive" fill="hold" evtFilter="cancelBubble" nodeType="interactiveSeq">
                <p:stCondLst>
                  <p:cond evt="onClick" delay="0">
                    <p:tgtEl>
                      <p:spTgt spid="4"/>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4"/>
                                        </p:tgtEl>
                                      </p:cBhvr>
                                    </p:cmd>
                                  </p:childTnLst>
                                </p:cTn>
                              </p:par>
                            </p:childTnLst>
                          </p:cTn>
                        </p:par>
                      </p:childTnLst>
                    </p:cTn>
                  </p:par>
                </p:childTnLst>
              </p:cTn>
              <p:nextCondLst>
                <p:cond evt="onClick" delay="0">
                  <p:tgtEl>
                    <p:spTgt spid="4"/>
                  </p:tgtEl>
                </p:cond>
              </p:nextCondLst>
            </p:seq>
          </p:childTnLst>
        </p:cTn>
      </p:par>
    </p:tnLst>
    <p:bldLst>
      <p:bldP spid="8"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FFA </a:t>
            </a:r>
            <a:r>
              <a:rPr lang="en-US" dirty="0" err="1" smtClean="0"/>
              <a:t>Agriscience</a:t>
            </a:r>
            <a:r>
              <a:rPr lang="en-US" dirty="0" smtClean="0"/>
              <a:t> Fair</a:t>
            </a:r>
            <a:endParaRPr lang="en-US" dirty="0"/>
          </a:p>
        </p:txBody>
      </p:sp>
      <p:sp>
        <p:nvSpPr>
          <p:cNvPr id="3" name="Content Placeholder 2"/>
          <p:cNvSpPr>
            <a:spLocks noGrp="1"/>
          </p:cNvSpPr>
          <p:nvPr>
            <p:ph idx="1"/>
          </p:nvPr>
        </p:nvSpPr>
        <p:spPr>
          <a:xfrm>
            <a:off x="292574" y="1211911"/>
            <a:ext cx="4922893" cy="3394472"/>
          </a:xfrm>
        </p:spPr>
        <p:txBody>
          <a:bodyPr/>
          <a:lstStyle/>
          <a:p>
            <a:r>
              <a:rPr lang="en-US" dirty="0" smtClean="0"/>
              <a:t>A competition for </a:t>
            </a:r>
            <a:r>
              <a:rPr lang="en-US" dirty="0"/>
              <a:t>FFA members who are interested in the science and technology of agriculture. </a:t>
            </a:r>
            <a:endParaRPr lang="en-US" dirty="0" smtClean="0"/>
          </a:p>
          <a:p>
            <a:r>
              <a:rPr lang="en-US" dirty="0" smtClean="0"/>
              <a:t>FFA </a:t>
            </a:r>
            <a:r>
              <a:rPr lang="en-US" dirty="0"/>
              <a:t>members conduct a scientific research project </a:t>
            </a:r>
            <a:r>
              <a:rPr lang="en-US" dirty="0" smtClean="0"/>
              <a:t>about agriculture </a:t>
            </a:r>
            <a:r>
              <a:rPr lang="en-US" dirty="0"/>
              <a:t>and food science </a:t>
            </a:r>
            <a:r>
              <a:rPr lang="en-US" dirty="0" smtClean="0"/>
              <a:t>and </a:t>
            </a:r>
            <a:r>
              <a:rPr lang="en-US" dirty="0"/>
              <a:t>present their findings to a panel of </a:t>
            </a:r>
            <a:r>
              <a:rPr lang="en-US" dirty="0" smtClean="0"/>
              <a:t>judges.</a:t>
            </a:r>
          </a:p>
          <a:p>
            <a:pPr marL="0" indent="0">
              <a:buNone/>
            </a:pPr>
            <a:endParaRPr lang="en-US" dirty="0"/>
          </a:p>
        </p:txBody>
      </p:sp>
      <p:pic>
        <p:nvPicPr>
          <p:cNvPr id="11" name="Picture 10" descr="AgriscienceFair_boy_CLRM9468.jpg"/>
          <p:cNvPicPr>
            <a:picLocks noChangeAspect="1"/>
          </p:cNvPicPr>
          <p:nvPr/>
        </p:nvPicPr>
        <p:blipFill rotWithShape="1">
          <a:blip r:embed="rId3">
            <a:extLst>
              <a:ext uri="{28A0092B-C50C-407E-A947-70E740481C1C}">
                <a14:useLocalDpi xmlns:a14="http://schemas.microsoft.com/office/drawing/2010/main" val="0"/>
              </a:ext>
            </a:extLst>
          </a:blip>
          <a:srcRect b="7999"/>
          <a:stretch/>
        </p:blipFill>
        <p:spPr>
          <a:xfrm>
            <a:off x="5219701" y="1119112"/>
            <a:ext cx="3691466" cy="2182888"/>
          </a:xfrm>
          <a:prstGeom prst="rect">
            <a:avLst/>
          </a:prstGeom>
          <a:effectLst/>
        </p:spPr>
      </p:pic>
    </p:spTree>
    <p:extLst>
      <p:ext uri="{BB962C8B-B14F-4D97-AF65-F5344CB8AC3E}">
        <p14:creationId xmlns:p14="http://schemas.microsoft.com/office/powerpoint/2010/main" val="304152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FFA Degree and Star Awards</a:t>
            </a:r>
            <a:endParaRPr lang="en-US" dirty="0"/>
          </a:p>
        </p:txBody>
      </p:sp>
      <p:sp>
        <p:nvSpPr>
          <p:cNvPr id="3" name="Content Placeholder 2"/>
          <p:cNvSpPr>
            <a:spLocks noGrp="1"/>
          </p:cNvSpPr>
          <p:nvPr>
            <p:ph idx="1"/>
          </p:nvPr>
        </p:nvSpPr>
        <p:spPr>
          <a:xfrm>
            <a:off x="292574" y="961015"/>
            <a:ext cx="8229600" cy="792479"/>
          </a:xfrm>
        </p:spPr>
        <p:txBody>
          <a:bodyPr/>
          <a:lstStyle/>
          <a:p>
            <a:pPr marL="0" indent="0">
              <a:buNone/>
            </a:pPr>
            <a:r>
              <a:rPr lang="en-US" dirty="0" smtClean="0"/>
              <a:t>Rewards active FFA members for progress in all phases of </a:t>
            </a:r>
            <a:br>
              <a:rPr lang="en-US" dirty="0" smtClean="0"/>
            </a:br>
            <a:r>
              <a:rPr lang="en-US" dirty="0" smtClean="0"/>
              <a:t>leadership, skills and occupational development.</a:t>
            </a:r>
          </a:p>
        </p:txBody>
      </p:sp>
      <p:grpSp>
        <p:nvGrpSpPr>
          <p:cNvPr id="41" name="Group 40"/>
          <p:cNvGrpSpPr/>
          <p:nvPr/>
        </p:nvGrpSpPr>
        <p:grpSpPr>
          <a:xfrm>
            <a:off x="217118" y="1710786"/>
            <a:ext cx="2516666" cy="1429317"/>
            <a:chOff x="217118" y="1710786"/>
            <a:chExt cx="2516666" cy="1429317"/>
          </a:xfrm>
        </p:grpSpPr>
        <p:sp>
          <p:nvSpPr>
            <p:cNvPr id="20" name="TextBox 19"/>
            <p:cNvSpPr txBox="1"/>
            <p:nvPr/>
          </p:nvSpPr>
          <p:spPr>
            <a:xfrm>
              <a:off x="249221" y="1710786"/>
              <a:ext cx="1611312" cy="453543"/>
            </a:xfrm>
            <a:prstGeom prst="rect">
              <a:avLst/>
            </a:prstGeom>
            <a:noFill/>
            <a:effectLst/>
          </p:spPr>
          <p:txBody>
            <a:bodyPr wrap="square" rtlCol="0" anchor="t">
              <a:spAutoFit/>
            </a:bodyPr>
            <a:lstStyle/>
            <a:p>
              <a:pPr>
                <a:lnSpc>
                  <a:spcPts val="2900"/>
                </a:lnSpc>
              </a:pPr>
              <a:r>
                <a:rPr lang="en-US" sz="2000" b="1" dirty="0">
                  <a:solidFill>
                    <a:srgbClr val="004C97"/>
                  </a:solidFill>
                  <a:latin typeface="Verdana"/>
                  <a:cs typeface="Verdana"/>
                </a:rPr>
                <a:t>Chapter</a:t>
              </a:r>
            </a:p>
          </p:txBody>
        </p:sp>
        <p:sp>
          <p:nvSpPr>
            <p:cNvPr id="14" name="TextBox 13"/>
            <p:cNvSpPr txBox="1"/>
            <p:nvPr/>
          </p:nvSpPr>
          <p:spPr>
            <a:xfrm>
              <a:off x="217118" y="2101357"/>
              <a:ext cx="2516666" cy="1038746"/>
            </a:xfrm>
            <a:prstGeom prst="rect">
              <a:avLst/>
            </a:prstGeom>
            <a:noFill/>
            <a:effectLst/>
          </p:spPr>
          <p:txBody>
            <a:bodyPr wrap="square" rtlCol="0" anchor="t">
              <a:spAutoFit/>
            </a:bodyPr>
            <a:lstStyle/>
            <a:p>
              <a:pPr>
                <a:lnSpc>
                  <a:spcPts val="1500"/>
                </a:lnSpc>
              </a:pPr>
              <a:r>
                <a:rPr lang="en-US" sz="1300" dirty="0" smtClean="0">
                  <a:solidFill>
                    <a:schemeClr val="tx1">
                      <a:lumMod val="65000"/>
                      <a:lumOff val="35000"/>
                    </a:schemeClr>
                  </a:solidFill>
                  <a:latin typeface="Verdana"/>
                  <a:cs typeface="Verdana"/>
                </a:rPr>
                <a:t>Discovery </a:t>
              </a:r>
              <a:r>
                <a:rPr lang="en-US" sz="1300" dirty="0">
                  <a:solidFill>
                    <a:schemeClr val="tx1">
                      <a:lumMod val="65000"/>
                      <a:lumOff val="35000"/>
                    </a:schemeClr>
                  </a:solidFill>
                  <a:latin typeface="Verdana"/>
                  <a:cs typeface="Verdana"/>
                </a:rPr>
                <a:t>FFA </a:t>
              </a:r>
              <a:r>
                <a:rPr lang="en-US" sz="1300" dirty="0" smtClean="0">
                  <a:solidFill>
                    <a:schemeClr val="tx1">
                      <a:lumMod val="65000"/>
                      <a:lumOff val="35000"/>
                    </a:schemeClr>
                  </a:solidFill>
                  <a:latin typeface="Verdana"/>
                  <a:cs typeface="Verdana"/>
                </a:rPr>
                <a:t>Degree</a:t>
              </a:r>
            </a:p>
            <a:p>
              <a:pPr>
                <a:lnSpc>
                  <a:spcPts val="1500"/>
                </a:lnSpc>
              </a:pPr>
              <a:r>
                <a:rPr lang="en-US" sz="1300" dirty="0" err="1" smtClean="0">
                  <a:solidFill>
                    <a:schemeClr val="tx1">
                      <a:lumMod val="65000"/>
                      <a:lumOff val="35000"/>
                    </a:schemeClr>
                  </a:solidFill>
                  <a:latin typeface="Verdana"/>
                  <a:cs typeface="Verdana"/>
                </a:rPr>
                <a:t>Greenhand</a:t>
              </a:r>
              <a:r>
                <a:rPr lang="en-US" sz="1300" dirty="0" smtClean="0">
                  <a:solidFill>
                    <a:schemeClr val="tx1">
                      <a:lumMod val="65000"/>
                      <a:lumOff val="35000"/>
                    </a:schemeClr>
                  </a:solidFill>
                  <a:latin typeface="Verdana"/>
                  <a:cs typeface="Verdana"/>
                </a:rPr>
                <a:t> FFA Degree</a:t>
              </a:r>
            </a:p>
            <a:p>
              <a:pPr>
                <a:lnSpc>
                  <a:spcPts val="1500"/>
                </a:lnSpc>
              </a:pPr>
              <a:r>
                <a:rPr lang="en-US" sz="1300" dirty="0" smtClean="0">
                  <a:solidFill>
                    <a:schemeClr val="tx1">
                      <a:lumMod val="65000"/>
                      <a:lumOff val="35000"/>
                    </a:schemeClr>
                  </a:solidFill>
                  <a:latin typeface="Verdana"/>
                  <a:cs typeface="Verdana"/>
                </a:rPr>
                <a:t>Chapter FFA Degree</a:t>
              </a:r>
            </a:p>
            <a:p>
              <a:pPr>
                <a:lnSpc>
                  <a:spcPts val="2900"/>
                </a:lnSpc>
              </a:pPr>
              <a:endParaRPr lang="en-US" sz="2400" b="1" dirty="0" smtClean="0">
                <a:solidFill>
                  <a:srgbClr val="004C97"/>
                </a:solidFill>
                <a:latin typeface="Verdana"/>
                <a:cs typeface="Verdana"/>
              </a:endParaRPr>
            </a:p>
          </p:txBody>
        </p:sp>
      </p:grpSp>
      <p:grpSp>
        <p:nvGrpSpPr>
          <p:cNvPr id="42" name="Group 41"/>
          <p:cNvGrpSpPr/>
          <p:nvPr/>
        </p:nvGrpSpPr>
        <p:grpSpPr>
          <a:xfrm>
            <a:off x="2089167" y="1706679"/>
            <a:ext cx="3842282" cy="1564406"/>
            <a:chOff x="2089167" y="1706679"/>
            <a:chExt cx="3842282" cy="1564406"/>
          </a:xfrm>
        </p:grpSpPr>
        <p:sp>
          <p:nvSpPr>
            <p:cNvPr id="25" name="TextBox 24"/>
            <p:cNvSpPr txBox="1"/>
            <p:nvPr/>
          </p:nvSpPr>
          <p:spPr>
            <a:xfrm>
              <a:off x="2089167" y="2509766"/>
              <a:ext cx="1611312" cy="761319"/>
            </a:xfrm>
            <a:prstGeom prst="rect">
              <a:avLst/>
            </a:prstGeom>
            <a:noFill/>
            <a:effectLst/>
          </p:spPr>
          <p:txBody>
            <a:bodyPr wrap="square" rtlCol="0" anchor="t">
              <a:spAutoFit/>
            </a:bodyPr>
            <a:lstStyle/>
            <a:p>
              <a:pPr>
                <a:lnSpc>
                  <a:spcPts val="2900"/>
                </a:lnSpc>
              </a:pPr>
              <a:r>
                <a:rPr lang="en-US" sz="14000" b="1" dirty="0" smtClean="0">
                  <a:solidFill>
                    <a:schemeClr val="bg1">
                      <a:lumMod val="75000"/>
                    </a:schemeClr>
                  </a:solidFill>
                  <a:latin typeface="Verdana"/>
                  <a:cs typeface="Verdana"/>
                </a:rPr>
                <a:t>&gt;</a:t>
              </a:r>
              <a:endParaRPr lang="en-US" sz="14000" b="1" dirty="0">
                <a:solidFill>
                  <a:schemeClr val="bg1">
                    <a:lumMod val="75000"/>
                  </a:schemeClr>
                </a:solidFill>
                <a:latin typeface="Verdana"/>
                <a:cs typeface="Verdana"/>
              </a:endParaRPr>
            </a:p>
          </p:txBody>
        </p:sp>
        <p:grpSp>
          <p:nvGrpSpPr>
            <p:cNvPr id="6" name="Group 5"/>
            <p:cNvGrpSpPr/>
            <p:nvPr/>
          </p:nvGrpSpPr>
          <p:grpSpPr>
            <a:xfrm>
              <a:off x="3089893" y="1706679"/>
              <a:ext cx="2841556" cy="817492"/>
              <a:chOff x="2606448" y="1747985"/>
              <a:chExt cx="2640046" cy="759520"/>
            </a:xfrm>
          </p:grpSpPr>
          <p:sp>
            <p:nvSpPr>
              <p:cNvPr id="21" name="TextBox 20"/>
              <p:cNvSpPr txBox="1"/>
              <p:nvPr/>
            </p:nvSpPr>
            <p:spPr>
              <a:xfrm>
                <a:off x="3440146" y="1747985"/>
                <a:ext cx="1497046" cy="453543"/>
              </a:xfrm>
              <a:prstGeom prst="rect">
                <a:avLst/>
              </a:prstGeom>
              <a:noFill/>
              <a:effectLst/>
            </p:spPr>
            <p:txBody>
              <a:bodyPr wrap="square" rtlCol="0" anchor="t">
                <a:spAutoFit/>
              </a:bodyPr>
              <a:lstStyle/>
              <a:p>
                <a:pPr>
                  <a:lnSpc>
                    <a:spcPts val="2900"/>
                  </a:lnSpc>
                </a:pPr>
                <a:r>
                  <a:rPr lang="en-US" sz="2000" b="1" dirty="0" smtClean="0">
                    <a:solidFill>
                      <a:srgbClr val="004C97"/>
                    </a:solidFill>
                    <a:latin typeface="Verdana"/>
                    <a:cs typeface="Verdana"/>
                  </a:rPr>
                  <a:t>State</a:t>
                </a:r>
                <a:endParaRPr lang="en-US" sz="2000" b="1" dirty="0">
                  <a:solidFill>
                    <a:srgbClr val="004C97"/>
                  </a:solidFill>
                  <a:latin typeface="Verdana"/>
                  <a:cs typeface="Verdana"/>
                </a:endParaRPr>
              </a:p>
            </p:txBody>
          </p:sp>
          <p:sp>
            <p:nvSpPr>
              <p:cNvPr id="26" name="TextBox 25"/>
              <p:cNvSpPr txBox="1"/>
              <p:nvPr/>
            </p:nvSpPr>
            <p:spPr>
              <a:xfrm>
                <a:off x="2606448" y="2102806"/>
                <a:ext cx="2640046" cy="404699"/>
              </a:xfrm>
              <a:prstGeom prst="rect">
                <a:avLst/>
              </a:prstGeom>
              <a:noFill/>
              <a:effectLst/>
            </p:spPr>
            <p:txBody>
              <a:bodyPr wrap="square" rtlCol="0" anchor="t">
                <a:spAutoFit/>
              </a:bodyPr>
              <a:lstStyle/>
              <a:p>
                <a:pPr algn="ctr">
                  <a:lnSpc>
                    <a:spcPts val="2900"/>
                  </a:lnSpc>
                </a:pPr>
                <a:r>
                  <a:rPr lang="en-US" sz="1300" dirty="0" smtClean="0">
                    <a:solidFill>
                      <a:schemeClr val="tx1">
                        <a:lumMod val="65000"/>
                        <a:lumOff val="35000"/>
                      </a:schemeClr>
                    </a:solidFill>
                    <a:latin typeface="Verdana"/>
                    <a:cs typeface="Verdana"/>
                  </a:rPr>
                  <a:t>State FFA Degree</a:t>
                </a:r>
                <a:endParaRPr lang="en-US" sz="1300" b="1" dirty="0" smtClean="0">
                  <a:solidFill>
                    <a:schemeClr val="tx1">
                      <a:lumMod val="65000"/>
                      <a:lumOff val="35000"/>
                    </a:schemeClr>
                  </a:solidFill>
                  <a:latin typeface="Verdana"/>
                  <a:cs typeface="Verdana"/>
                </a:endParaRPr>
              </a:p>
            </p:txBody>
          </p:sp>
        </p:grpSp>
      </p:grpSp>
      <p:grpSp>
        <p:nvGrpSpPr>
          <p:cNvPr id="43" name="Group 42"/>
          <p:cNvGrpSpPr/>
          <p:nvPr/>
        </p:nvGrpSpPr>
        <p:grpSpPr>
          <a:xfrm>
            <a:off x="5037738" y="1733550"/>
            <a:ext cx="4092556" cy="1491773"/>
            <a:chOff x="5037738" y="1733550"/>
            <a:chExt cx="4092556" cy="1491773"/>
          </a:xfrm>
        </p:grpSpPr>
        <p:grpSp>
          <p:nvGrpSpPr>
            <p:cNvPr id="27" name="Group 26"/>
            <p:cNvGrpSpPr/>
            <p:nvPr/>
          </p:nvGrpSpPr>
          <p:grpSpPr>
            <a:xfrm>
              <a:off x="6288740" y="1733550"/>
              <a:ext cx="2841554" cy="823422"/>
              <a:chOff x="5551294" y="1742476"/>
              <a:chExt cx="2640046" cy="765029"/>
            </a:xfrm>
          </p:grpSpPr>
          <p:sp>
            <p:nvSpPr>
              <p:cNvPr id="18" name="TextBox 17"/>
              <p:cNvSpPr txBox="1"/>
              <p:nvPr/>
            </p:nvSpPr>
            <p:spPr>
              <a:xfrm>
                <a:off x="5551294" y="2102806"/>
                <a:ext cx="2640046" cy="404699"/>
              </a:xfrm>
              <a:prstGeom prst="rect">
                <a:avLst/>
              </a:prstGeom>
              <a:noFill/>
              <a:effectLst/>
            </p:spPr>
            <p:txBody>
              <a:bodyPr wrap="square" rtlCol="0" anchor="t">
                <a:spAutoFit/>
              </a:bodyPr>
              <a:lstStyle/>
              <a:p>
                <a:pPr algn="ctr">
                  <a:lnSpc>
                    <a:spcPts val="2900"/>
                  </a:lnSpc>
                </a:pPr>
                <a:r>
                  <a:rPr lang="en-US" sz="1300" dirty="0" smtClean="0">
                    <a:solidFill>
                      <a:schemeClr val="tx1">
                        <a:lumMod val="65000"/>
                        <a:lumOff val="35000"/>
                      </a:schemeClr>
                    </a:solidFill>
                    <a:latin typeface="Verdana"/>
                    <a:cs typeface="Verdana"/>
                  </a:rPr>
                  <a:t>American FFA Degree</a:t>
                </a:r>
                <a:endParaRPr lang="en-US" sz="1300" b="1" dirty="0" smtClean="0">
                  <a:solidFill>
                    <a:schemeClr val="tx1">
                      <a:lumMod val="65000"/>
                      <a:lumOff val="35000"/>
                    </a:schemeClr>
                  </a:solidFill>
                  <a:latin typeface="Verdana"/>
                  <a:cs typeface="Verdana"/>
                </a:endParaRPr>
              </a:p>
            </p:txBody>
          </p:sp>
          <p:sp>
            <p:nvSpPr>
              <p:cNvPr id="22" name="TextBox 21"/>
              <p:cNvSpPr txBox="1"/>
              <p:nvPr/>
            </p:nvSpPr>
            <p:spPr>
              <a:xfrm>
                <a:off x="6180238" y="1742476"/>
                <a:ext cx="1497046" cy="453543"/>
              </a:xfrm>
              <a:prstGeom prst="rect">
                <a:avLst/>
              </a:prstGeom>
              <a:noFill/>
              <a:effectLst/>
            </p:spPr>
            <p:txBody>
              <a:bodyPr wrap="square" rtlCol="0" anchor="t">
                <a:spAutoFit/>
              </a:bodyPr>
              <a:lstStyle/>
              <a:p>
                <a:pPr>
                  <a:lnSpc>
                    <a:spcPts val="2900"/>
                  </a:lnSpc>
                </a:pPr>
                <a:r>
                  <a:rPr lang="en-US" sz="2000" b="1" dirty="0" smtClean="0">
                    <a:solidFill>
                      <a:srgbClr val="004C97"/>
                    </a:solidFill>
                    <a:latin typeface="Verdana"/>
                    <a:cs typeface="Verdana"/>
                  </a:rPr>
                  <a:t>National</a:t>
                </a:r>
                <a:endParaRPr lang="en-US" sz="2000" b="1" dirty="0">
                  <a:solidFill>
                    <a:srgbClr val="004C97"/>
                  </a:solidFill>
                  <a:latin typeface="Verdana"/>
                  <a:cs typeface="Verdana"/>
                </a:endParaRPr>
              </a:p>
            </p:txBody>
          </p:sp>
        </p:grpSp>
        <p:sp>
          <p:nvSpPr>
            <p:cNvPr id="28" name="TextBox 27"/>
            <p:cNvSpPr txBox="1"/>
            <p:nvPr/>
          </p:nvSpPr>
          <p:spPr>
            <a:xfrm>
              <a:off x="5037738" y="2464004"/>
              <a:ext cx="1611312" cy="761319"/>
            </a:xfrm>
            <a:prstGeom prst="rect">
              <a:avLst/>
            </a:prstGeom>
            <a:noFill/>
            <a:effectLst/>
          </p:spPr>
          <p:txBody>
            <a:bodyPr wrap="square" rtlCol="0" anchor="t">
              <a:spAutoFit/>
            </a:bodyPr>
            <a:lstStyle/>
            <a:p>
              <a:pPr>
                <a:lnSpc>
                  <a:spcPts val="2900"/>
                </a:lnSpc>
              </a:pPr>
              <a:r>
                <a:rPr lang="en-US" sz="14000" b="1" dirty="0" smtClean="0">
                  <a:solidFill>
                    <a:schemeClr val="bg1">
                      <a:lumMod val="75000"/>
                    </a:schemeClr>
                  </a:solidFill>
                  <a:latin typeface="Verdana"/>
                  <a:cs typeface="Verdana"/>
                </a:rPr>
                <a:t>&gt;</a:t>
              </a:r>
              <a:endParaRPr lang="en-US" sz="14000" b="1" dirty="0">
                <a:solidFill>
                  <a:schemeClr val="bg1">
                    <a:lumMod val="75000"/>
                  </a:schemeClr>
                </a:solidFill>
                <a:latin typeface="Verdana"/>
                <a:cs typeface="Verdana"/>
              </a:endParaRPr>
            </a:p>
          </p:txBody>
        </p:sp>
      </p:grpSp>
    </p:spTree>
    <p:extLst>
      <p:ext uri="{BB962C8B-B14F-4D97-AF65-F5344CB8AC3E}">
        <p14:creationId xmlns:p14="http://schemas.microsoft.com/office/powerpoint/2010/main" val="357695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1"/>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42"/>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eerExploration_EJZ8013.jpg"/>
          <p:cNvPicPr>
            <a:picLocks noChangeAspect="1"/>
          </p:cNvPicPr>
          <p:nvPr/>
        </p:nvPicPr>
        <p:blipFill rotWithShape="1">
          <a:blip r:embed="rId3">
            <a:extLst>
              <a:ext uri="{28A0092B-C50C-407E-A947-70E740481C1C}">
                <a14:useLocalDpi xmlns:a14="http://schemas.microsoft.com/office/drawing/2010/main" val="0"/>
              </a:ext>
            </a:extLst>
          </a:blip>
          <a:srcRect l="2598" t="38853" r="25057"/>
          <a:stretch/>
        </p:blipFill>
        <p:spPr>
          <a:xfrm>
            <a:off x="0" y="0"/>
            <a:ext cx="9144000" cy="5143500"/>
          </a:xfrm>
          <a:prstGeom prst="rect">
            <a:avLst/>
          </a:prstGeom>
        </p:spPr>
      </p:pic>
      <p:grpSp>
        <p:nvGrpSpPr>
          <p:cNvPr id="9" name="Group 8"/>
          <p:cNvGrpSpPr/>
          <p:nvPr/>
        </p:nvGrpSpPr>
        <p:grpSpPr>
          <a:xfrm>
            <a:off x="0" y="3470028"/>
            <a:ext cx="9159680" cy="1161798"/>
            <a:chOff x="0" y="2151344"/>
            <a:chExt cx="9159680" cy="1161798"/>
          </a:xfrm>
        </p:grpSpPr>
        <p:pic>
          <p:nvPicPr>
            <p:cNvPr id="10" name="Picture 9" descr="Optimized_IG_BlueBakgrdBackupiStock.jpg"/>
            <p:cNvPicPr>
              <a:picLocks noChangeAspect="1"/>
            </p:cNvPicPr>
            <p:nvPr/>
          </p:nvPicPr>
          <p:blipFill rotWithShape="1">
            <a:blip r:embed="rId4">
              <a:extLst>
                <a:ext uri="{28A0092B-C50C-407E-A947-70E740481C1C}">
                  <a14:useLocalDpi xmlns:a14="http://schemas.microsoft.com/office/drawing/2010/main" val="0"/>
                </a:ext>
              </a:extLst>
            </a:blip>
            <a:srcRect t="79687"/>
            <a:stretch/>
          </p:blipFill>
          <p:spPr>
            <a:xfrm>
              <a:off x="0" y="2151344"/>
              <a:ext cx="9159680" cy="1161798"/>
            </a:xfrm>
            <a:prstGeom prst="rect">
              <a:avLst/>
            </a:prstGeom>
          </p:spPr>
        </p:pic>
        <p:pic>
          <p:nvPicPr>
            <p:cNvPr id="14" name="Picture 13" descr="Quarter Crop Emblem_DetailBlue.png"/>
            <p:cNvPicPr>
              <a:picLocks noChangeAspect="1"/>
            </p:cNvPicPr>
            <p:nvPr/>
          </p:nvPicPr>
          <p:blipFill rotWithShape="1">
            <a:blip r:embed="rId5">
              <a:extLst>
                <a:ext uri="{28A0092B-C50C-407E-A947-70E740481C1C}">
                  <a14:useLocalDpi xmlns:a14="http://schemas.microsoft.com/office/drawing/2010/main" val="0"/>
                </a:ext>
              </a:extLst>
            </a:blip>
            <a:srcRect r="50624" b="68848"/>
            <a:stretch/>
          </p:blipFill>
          <p:spPr>
            <a:xfrm>
              <a:off x="7804468" y="2233085"/>
              <a:ext cx="1339532" cy="1077940"/>
            </a:xfrm>
            <a:prstGeom prst="rect">
              <a:avLst/>
            </a:prstGeom>
          </p:spPr>
        </p:pic>
      </p:grpSp>
      <p:sp>
        <p:nvSpPr>
          <p:cNvPr id="11" name="Title 1"/>
          <p:cNvSpPr txBox="1">
            <a:spLocks/>
          </p:cNvSpPr>
          <p:nvPr/>
        </p:nvSpPr>
        <p:spPr>
          <a:xfrm>
            <a:off x="444500" y="3489078"/>
            <a:ext cx="8229600" cy="857250"/>
          </a:xfrm>
          <a:prstGeom prst="rect">
            <a:avLst/>
          </a:prstGeom>
        </p:spPr>
        <p:txBody>
          <a:bodyPr/>
          <a:lstStyle>
            <a:lvl1pPr algn="l" defTabSz="457200" rtl="0" eaLnBrk="1" latinLnBrk="0" hangingPunct="1">
              <a:spcBef>
                <a:spcPct val="0"/>
              </a:spcBef>
              <a:buNone/>
              <a:defRPr sz="2400" b="1" kern="1200">
                <a:solidFill>
                  <a:srgbClr val="004C97"/>
                </a:solidFill>
                <a:latin typeface="Georgia"/>
                <a:ea typeface="+mj-ea"/>
                <a:cs typeface="Georgia"/>
              </a:defRPr>
            </a:lvl1pPr>
          </a:lstStyle>
          <a:p>
            <a:r>
              <a:rPr lang="en-US" sz="6000" b="0" dirty="0" smtClean="0">
                <a:solidFill>
                  <a:srgbClr val="FFCD00"/>
                </a:solidFill>
              </a:rPr>
              <a:t>FFA DELIVERS</a:t>
            </a:r>
            <a:endParaRPr lang="en-US" sz="6000" b="0" dirty="0">
              <a:solidFill>
                <a:srgbClr val="FFCD00"/>
              </a:solidFill>
            </a:endParaRPr>
          </a:p>
        </p:txBody>
      </p:sp>
      <p:sp>
        <p:nvSpPr>
          <p:cNvPr id="12" name="Title 1"/>
          <p:cNvSpPr txBox="1">
            <a:spLocks/>
          </p:cNvSpPr>
          <p:nvPr/>
        </p:nvSpPr>
        <p:spPr>
          <a:xfrm>
            <a:off x="444500" y="3580343"/>
            <a:ext cx="8229600" cy="85725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spc="0">
                <a:solidFill>
                  <a:schemeClr val="bg1"/>
                </a:solidFill>
                <a:latin typeface="Georgia"/>
                <a:ea typeface="+mj-ea"/>
                <a:cs typeface="Georgia"/>
              </a:defRPr>
            </a:lvl1pPr>
          </a:lstStyle>
          <a:p>
            <a:r>
              <a:rPr lang="en-US" dirty="0"/>
              <a:t>CAREER EXPLORATION</a:t>
            </a:r>
          </a:p>
        </p:txBody>
      </p:sp>
    </p:spTree>
    <p:extLst>
      <p:ext uri="{BB962C8B-B14F-4D97-AF65-F5344CB8AC3E}">
        <p14:creationId xmlns:p14="http://schemas.microsoft.com/office/powerpoint/2010/main" val="379334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 presetClass="exit" presetSubtype="0" fill="hold" grpId="1" nodeType="afterEffect">
                                  <p:stCondLst>
                                    <p:cond delay="1000"/>
                                  </p:stCondLst>
                                  <p:childTnLst>
                                    <p:set>
                                      <p:cBhvr>
                                        <p:cTn id="11" dur="1" fill="hold">
                                          <p:stCondLst>
                                            <p:cond delay="0"/>
                                          </p:stCondLst>
                                        </p:cTn>
                                        <p:tgtEl>
                                          <p:spTgt spid="11"/>
                                        </p:tgtEl>
                                        <p:attrNameLst>
                                          <p:attrName>style.visibility</p:attrName>
                                        </p:attrNameLst>
                                      </p:cBhvr>
                                      <p:to>
                                        <p:strVal val="hidden"/>
                                      </p:to>
                                    </p:se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FFA Delivers Career Exploration</a:t>
            </a:r>
            <a:endParaRPr lang="en-US" dirty="0"/>
          </a:p>
        </p:txBody>
      </p:sp>
      <p:sp>
        <p:nvSpPr>
          <p:cNvPr id="3" name="Content Placeholder 2"/>
          <p:cNvSpPr>
            <a:spLocks noGrp="1"/>
          </p:cNvSpPr>
          <p:nvPr>
            <p:ph idx="1"/>
          </p:nvPr>
        </p:nvSpPr>
        <p:spPr>
          <a:xfrm>
            <a:off x="292574" y="1211911"/>
            <a:ext cx="8229600" cy="2107022"/>
          </a:xfrm>
        </p:spPr>
        <p:txBody>
          <a:bodyPr/>
          <a:lstStyle/>
          <a:p>
            <a:r>
              <a:rPr lang="en-US" dirty="0"/>
              <a:t>Members learn advanced career skills in </a:t>
            </a:r>
            <a:r>
              <a:rPr lang="en-US" dirty="0" smtClean="0"/>
              <a:t>47 </a:t>
            </a:r>
            <a:r>
              <a:rPr lang="en-US" dirty="0"/>
              <a:t>national proficiency areas ranging from agricultural communications </a:t>
            </a:r>
            <a:r>
              <a:rPr lang="en-US" dirty="0" smtClean="0"/>
              <a:t>to </a:t>
            </a:r>
            <a:r>
              <a:rPr lang="en-US" dirty="0"/>
              <a:t>turf grass </a:t>
            </a:r>
            <a:r>
              <a:rPr lang="en-US" dirty="0" smtClean="0"/>
              <a:t>management.</a:t>
            </a:r>
          </a:p>
          <a:p>
            <a:r>
              <a:rPr lang="en-US" dirty="0" smtClean="0"/>
              <a:t>FFA </a:t>
            </a:r>
            <a:r>
              <a:rPr lang="en-US" dirty="0"/>
              <a:t>members are challenged to real-life, hands-on skills tests in preparation for </a:t>
            </a:r>
            <a:r>
              <a:rPr lang="en-US" dirty="0" smtClean="0"/>
              <a:t>careers in agriculture.</a:t>
            </a:r>
            <a:endParaRPr lang="en-US" dirty="0"/>
          </a:p>
          <a:p>
            <a:endParaRPr lang="en-US" dirty="0"/>
          </a:p>
          <a:p>
            <a:endParaRPr lang="en-US" dirty="0"/>
          </a:p>
        </p:txBody>
      </p:sp>
      <p:grpSp>
        <p:nvGrpSpPr>
          <p:cNvPr id="12" name="Group 11"/>
          <p:cNvGrpSpPr/>
          <p:nvPr/>
        </p:nvGrpSpPr>
        <p:grpSpPr>
          <a:xfrm>
            <a:off x="1065452" y="3829194"/>
            <a:ext cx="8053336" cy="1196748"/>
            <a:chOff x="1065452" y="3829194"/>
            <a:chExt cx="8053336" cy="1196748"/>
          </a:xfrm>
        </p:grpSpPr>
        <p:sp>
          <p:nvSpPr>
            <p:cNvPr id="9" name="TextBox 8"/>
            <p:cNvSpPr txBox="1"/>
            <p:nvPr/>
          </p:nvSpPr>
          <p:spPr>
            <a:xfrm>
              <a:off x="4892383" y="4279584"/>
              <a:ext cx="4226405" cy="746358"/>
            </a:xfrm>
            <a:prstGeom prst="rect">
              <a:avLst/>
            </a:prstGeom>
            <a:noFill/>
            <a:effectLst/>
          </p:spPr>
          <p:txBody>
            <a:bodyPr wrap="square" rtlCol="0" anchor="t">
              <a:spAutoFit/>
            </a:bodyPr>
            <a:lstStyle/>
            <a:p>
              <a:pPr>
                <a:lnSpc>
                  <a:spcPts val="3000"/>
                </a:lnSpc>
              </a:pPr>
              <a:r>
                <a:rPr lang="en-US" sz="13000" b="1" dirty="0" smtClean="0">
                  <a:solidFill>
                    <a:srgbClr val="004C97"/>
                  </a:solidFill>
                  <a:latin typeface="Verdana"/>
                  <a:cs typeface="Verdana"/>
                </a:rPr>
                <a:t>200</a:t>
              </a:r>
            </a:p>
          </p:txBody>
        </p:sp>
        <p:sp>
          <p:nvSpPr>
            <p:cNvPr id="10" name="TextBox 9"/>
            <p:cNvSpPr txBox="1"/>
            <p:nvPr/>
          </p:nvSpPr>
          <p:spPr>
            <a:xfrm>
              <a:off x="1065452" y="3889093"/>
              <a:ext cx="6002872" cy="344111"/>
            </a:xfrm>
            <a:prstGeom prst="rect">
              <a:avLst/>
            </a:prstGeom>
            <a:noFill/>
          </p:spPr>
          <p:txBody>
            <a:bodyPr wrap="square" rtlCol="0">
              <a:spAutoFit/>
            </a:bodyPr>
            <a:lstStyle/>
            <a:p>
              <a:pPr>
                <a:lnSpc>
                  <a:spcPts val="1780"/>
                </a:lnSpc>
                <a:spcAft>
                  <a:spcPts val="600"/>
                </a:spcAft>
              </a:pPr>
              <a:r>
                <a:rPr lang="en-US" sz="2400" dirty="0" smtClean="0">
                  <a:solidFill>
                    <a:srgbClr val="DA291C"/>
                  </a:solidFill>
                  <a:latin typeface="Georgia"/>
                  <a:cs typeface="Georgia"/>
                </a:rPr>
                <a:t>CAREERS IN AGRICULTURE</a:t>
              </a:r>
              <a:endParaRPr lang="en-US" sz="2400" dirty="0">
                <a:solidFill>
                  <a:srgbClr val="DA291C"/>
                </a:solidFill>
                <a:latin typeface="Verdana"/>
                <a:cs typeface="Verdana"/>
              </a:endParaRPr>
            </a:p>
          </p:txBody>
        </p:sp>
        <p:sp>
          <p:nvSpPr>
            <p:cNvPr id="11" name="TextBox 10"/>
            <p:cNvSpPr txBox="1"/>
            <p:nvPr/>
          </p:nvSpPr>
          <p:spPr>
            <a:xfrm>
              <a:off x="8369777" y="3829194"/>
              <a:ext cx="712551" cy="515526"/>
            </a:xfrm>
            <a:prstGeom prst="rect">
              <a:avLst/>
            </a:prstGeom>
            <a:noFill/>
            <a:effectLst/>
          </p:spPr>
          <p:txBody>
            <a:bodyPr wrap="square" rtlCol="0" anchor="t">
              <a:spAutoFit/>
            </a:bodyPr>
            <a:lstStyle/>
            <a:p>
              <a:pPr>
                <a:lnSpc>
                  <a:spcPts val="3000"/>
                </a:lnSpc>
              </a:pPr>
              <a:r>
                <a:rPr lang="en-US" sz="4000" b="1" dirty="0" smtClean="0">
                  <a:solidFill>
                    <a:srgbClr val="004C97"/>
                  </a:solidFill>
                  <a:latin typeface="Verdana"/>
                  <a:cs typeface="Verdana"/>
                </a:rPr>
                <a:t>+</a:t>
              </a:r>
            </a:p>
          </p:txBody>
        </p:sp>
      </p:grpSp>
    </p:spTree>
    <p:extLst>
      <p:ext uri="{BB962C8B-B14F-4D97-AF65-F5344CB8AC3E}">
        <p14:creationId xmlns:p14="http://schemas.microsoft.com/office/powerpoint/2010/main" val="2444853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53" presetClass="entr" presetSubtype="16" fill="hold" nodeType="withEffect">
                                  <p:stCondLst>
                                    <p:cond delay="100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 </a:t>
            </a:r>
            <a:r>
              <a:rPr lang="en-US" dirty="0" smtClean="0"/>
              <a:t>and Leadership </a:t>
            </a:r>
            <a:r>
              <a:rPr lang="en-US" dirty="0" smtClean="0"/>
              <a:t>Development </a:t>
            </a:r>
            <a:r>
              <a:rPr lang="en-US" dirty="0" smtClean="0"/>
              <a:t>Events </a:t>
            </a:r>
            <a:endParaRPr lang="en-US" dirty="0"/>
          </a:p>
        </p:txBody>
      </p:sp>
      <p:sp>
        <p:nvSpPr>
          <p:cNvPr id="3" name="Content Placeholder 2"/>
          <p:cNvSpPr>
            <a:spLocks noGrp="1"/>
          </p:cNvSpPr>
          <p:nvPr>
            <p:ph idx="1"/>
          </p:nvPr>
        </p:nvSpPr>
        <p:spPr>
          <a:xfrm>
            <a:off x="292575" y="1211911"/>
            <a:ext cx="4889026" cy="3394472"/>
          </a:xfrm>
        </p:spPr>
        <p:txBody>
          <a:bodyPr/>
          <a:lstStyle/>
          <a:p>
            <a:r>
              <a:rPr lang="en-US" dirty="0"/>
              <a:t>CDEs </a:t>
            </a:r>
            <a:r>
              <a:rPr lang="en-US" dirty="0" smtClean="0"/>
              <a:t>and LDEs are </a:t>
            </a:r>
            <a:r>
              <a:rPr lang="en-US" dirty="0"/>
              <a:t>local, </a:t>
            </a:r>
            <a:r>
              <a:rPr lang="en-US" dirty="0" smtClean="0"/>
              <a:t>state </a:t>
            </a:r>
            <a:r>
              <a:rPr lang="en-US" dirty="0"/>
              <a:t>and national </a:t>
            </a:r>
            <a:r>
              <a:rPr lang="en-US" dirty="0" smtClean="0"/>
              <a:t>competitions. </a:t>
            </a:r>
          </a:p>
          <a:p>
            <a:r>
              <a:rPr lang="en-US" dirty="0" smtClean="0"/>
              <a:t>Compete in </a:t>
            </a:r>
            <a:r>
              <a:rPr lang="en-US" dirty="0" smtClean="0"/>
              <a:t>25 </a:t>
            </a:r>
            <a:r>
              <a:rPr lang="en-US" dirty="0"/>
              <a:t>different CDE </a:t>
            </a:r>
            <a:r>
              <a:rPr lang="en-US" dirty="0" smtClean="0"/>
              <a:t>and LDE areas </a:t>
            </a:r>
            <a:r>
              <a:rPr lang="en-US" dirty="0"/>
              <a:t>in everything from forestry to mechanics. </a:t>
            </a:r>
            <a:endParaRPr lang="en-US" dirty="0" smtClean="0"/>
          </a:p>
          <a:p>
            <a:r>
              <a:rPr lang="en-US" dirty="0" smtClean="0"/>
              <a:t>Compete </a:t>
            </a:r>
            <a:r>
              <a:rPr lang="en-US" dirty="0"/>
              <a:t>as </a:t>
            </a:r>
            <a:r>
              <a:rPr lang="en-US" dirty="0" smtClean="0"/>
              <a:t>individuals or in teams</a:t>
            </a:r>
            <a:r>
              <a:rPr lang="en-US" dirty="0"/>
              <a:t>.</a:t>
            </a:r>
          </a:p>
          <a:p>
            <a:endParaRPr lang="en-US" dirty="0"/>
          </a:p>
        </p:txBody>
      </p:sp>
      <p:pic>
        <p:nvPicPr>
          <p:cNvPr id="6" name="Picture 5" descr="_ED15924_optimiz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4156" y="1207217"/>
            <a:ext cx="3623732" cy="2443094"/>
          </a:xfrm>
          <a:prstGeom prst="rect">
            <a:avLst/>
          </a:prstGeom>
        </p:spPr>
      </p:pic>
    </p:spTree>
    <p:extLst>
      <p:ext uri="{BB962C8B-B14F-4D97-AF65-F5344CB8AC3E}">
        <p14:creationId xmlns:p14="http://schemas.microsoft.com/office/powerpoint/2010/main" val="363031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 and Leadership Development Events</a:t>
            </a:r>
            <a:endParaRPr lang="en-US" dirty="0"/>
          </a:p>
        </p:txBody>
      </p:sp>
      <p:sp>
        <p:nvSpPr>
          <p:cNvPr id="3" name="Content Placeholder 2"/>
          <p:cNvSpPr>
            <a:spLocks noGrp="1"/>
          </p:cNvSpPr>
          <p:nvPr>
            <p:ph idx="1"/>
          </p:nvPr>
        </p:nvSpPr>
        <p:spPr/>
        <p:txBody>
          <a:bodyPr/>
          <a:lstStyle/>
          <a:p>
            <a:r>
              <a:rPr lang="en-US" dirty="0" smtClean="0"/>
              <a:t>List the Career and Leadership Development Events your chapter participated in (Examples below)</a:t>
            </a:r>
          </a:p>
          <a:p>
            <a:pPr lvl="1"/>
            <a:r>
              <a:rPr lang="en-US" dirty="0" smtClean="0"/>
              <a:t>Extemporaneous Speaking</a:t>
            </a:r>
          </a:p>
          <a:p>
            <a:pPr lvl="1"/>
            <a:r>
              <a:rPr lang="en-US" dirty="0" smtClean="0"/>
              <a:t>Veterinary Science</a:t>
            </a:r>
          </a:p>
          <a:p>
            <a:pPr lvl="1"/>
            <a:r>
              <a:rPr lang="en-US" dirty="0" smtClean="0"/>
              <a:t>Poultry Judging</a:t>
            </a:r>
          </a:p>
          <a:p>
            <a:pPr lvl="1"/>
            <a:r>
              <a:rPr lang="en-US" dirty="0" smtClean="0"/>
              <a:t>Agricultural Mechanics </a:t>
            </a:r>
          </a:p>
          <a:p>
            <a:pPr lvl="1"/>
            <a:r>
              <a:rPr lang="en-US" dirty="0" smtClean="0"/>
              <a:t>Parliamentary Procedure </a:t>
            </a:r>
          </a:p>
          <a:p>
            <a:pPr lvl="1"/>
            <a:r>
              <a:rPr lang="en-US" dirty="0" smtClean="0"/>
              <a:t>Food Science and Technology</a:t>
            </a:r>
          </a:p>
          <a:p>
            <a:pPr lvl="1"/>
            <a:r>
              <a:rPr lang="en-US" dirty="0" smtClean="0"/>
              <a:t>Agronomy </a:t>
            </a:r>
          </a:p>
          <a:p>
            <a:pPr lvl="1"/>
            <a:endParaRPr lang="en-US" dirty="0"/>
          </a:p>
        </p:txBody>
      </p:sp>
    </p:spTree>
    <p:extLst>
      <p:ext uri="{BB962C8B-B14F-4D97-AF65-F5344CB8AC3E}">
        <p14:creationId xmlns:p14="http://schemas.microsoft.com/office/powerpoint/2010/main" val="24249248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FFA Convention &amp; Expo</a:t>
            </a:r>
            <a:endParaRPr lang="en-US" dirty="0"/>
          </a:p>
        </p:txBody>
      </p:sp>
      <p:sp>
        <p:nvSpPr>
          <p:cNvPr id="3" name="Content Placeholder 2"/>
          <p:cNvSpPr>
            <a:spLocks noGrp="1"/>
          </p:cNvSpPr>
          <p:nvPr>
            <p:ph idx="1"/>
          </p:nvPr>
        </p:nvSpPr>
        <p:spPr>
          <a:xfrm>
            <a:off x="292574" y="1211911"/>
            <a:ext cx="4876326" cy="3394472"/>
          </a:xfrm>
        </p:spPr>
        <p:txBody>
          <a:bodyPr/>
          <a:lstStyle/>
          <a:p>
            <a:r>
              <a:rPr lang="en-US" dirty="0"/>
              <a:t>L</a:t>
            </a:r>
            <a:r>
              <a:rPr lang="en-US" dirty="0" smtClean="0"/>
              <a:t>argest annual student </a:t>
            </a:r>
            <a:r>
              <a:rPr lang="en-US" dirty="0"/>
              <a:t>gathering in the nation, </a:t>
            </a:r>
            <a:r>
              <a:rPr lang="en-US" dirty="0" smtClean="0"/>
              <a:t>and </a:t>
            </a:r>
            <a:r>
              <a:rPr lang="en-US" dirty="0"/>
              <a:t>in most recent </a:t>
            </a:r>
            <a:r>
              <a:rPr lang="en-US" dirty="0" smtClean="0"/>
              <a:t>years </a:t>
            </a:r>
            <a:r>
              <a:rPr lang="en-US" dirty="0"/>
              <a:t>has maintained </a:t>
            </a:r>
            <a:r>
              <a:rPr lang="en-US" dirty="0" smtClean="0"/>
              <a:t>an </a:t>
            </a:r>
            <a:r>
              <a:rPr lang="en-US" dirty="0"/>
              <a:t>attendance of more than 60,000. </a:t>
            </a:r>
            <a:endParaRPr lang="en-US" dirty="0" smtClean="0"/>
          </a:p>
          <a:p>
            <a:r>
              <a:rPr lang="en-US" dirty="0"/>
              <a:t>A</a:t>
            </a:r>
            <a:r>
              <a:rPr lang="en-US" dirty="0" smtClean="0"/>
              <a:t>pproved </a:t>
            </a:r>
            <a:r>
              <a:rPr lang="en-US" dirty="0"/>
              <a:t>by the </a:t>
            </a:r>
            <a:r>
              <a:rPr lang="en-US" dirty="0" smtClean="0"/>
              <a:t>National Association of Secondary </a:t>
            </a:r>
            <a:r>
              <a:rPr lang="en-US" dirty="0"/>
              <a:t>School Principals, </a:t>
            </a:r>
            <a:r>
              <a:rPr lang="en-US" dirty="0" smtClean="0"/>
              <a:t>which </a:t>
            </a:r>
            <a:r>
              <a:rPr lang="en-US" dirty="0"/>
              <a:t>allows </a:t>
            </a:r>
            <a:r>
              <a:rPr lang="en-US" dirty="0" smtClean="0"/>
              <a:t>students </a:t>
            </a:r>
            <a:r>
              <a:rPr lang="en-US" dirty="0"/>
              <a:t>an </a:t>
            </a:r>
            <a:r>
              <a:rPr lang="en-US" dirty="0" smtClean="0"/>
              <a:t>opportunity </a:t>
            </a:r>
            <a:r>
              <a:rPr lang="en-US" dirty="0"/>
              <a:t>to </a:t>
            </a:r>
            <a:r>
              <a:rPr lang="en-US" dirty="0" smtClean="0"/>
              <a:t>experience education</a:t>
            </a:r>
            <a:r>
              <a:rPr lang="en-US" dirty="0"/>
              <a:t>-filled </a:t>
            </a:r>
            <a:r>
              <a:rPr lang="en-US" dirty="0" smtClean="0"/>
              <a:t>programs outside of </a:t>
            </a:r>
            <a:r>
              <a:rPr lang="en-US" dirty="0"/>
              <a:t>school. </a:t>
            </a:r>
          </a:p>
        </p:txBody>
      </p:sp>
      <p:pic>
        <p:nvPicPr>
          <p:cNvPr id="6" name="Picture 5" descr="ConventionExpo_WH__1756.jpg"/>
          <p:cNvPicPr>
            <a:picLocks noChangeAspect="1"/>
          </p:cNvPicPr>
          <p:nvPr/>
        </p:nvPicPr>
        <p:blipFill rotWithShape="1">
          <a:blip r:embed="rId3">
            <a:extLst>
              <a:ext uri="{28A0092B-C50C-407E-A947-70E740481C1C}">
                <a14:useLocalDpi xmlns:a14="http://schemas.microsoft.com/office/drawing/2010/main" val="0"/>
              </a:ext>
            </a:extLst>
          </a:blip>
          <a:srcRect l="9532" t="9461"/>
          <a:stretch/>
        </p:blipFill>
        <p:spPr>
          <a:xfrm>
            <a:off x="5272719" y="1217094"/>
            <a:ext cx="3589104" cy="2438400"/>
          </a:xfrm>
          <a:prstGeom prst="rect">
            <a:avLst/>
          </a:prstGeom>
          <a:effectLst/>
        </p:spPr>
      </p:pic>
      <p:grpSp>
        <p:nvGrpSpPr>
          <p:cNvPr id="28" name="Group 27"/>
          <p:cNvGrpSpPr/>
          <p:nvPr/>
        </p:nvGrpSpPr>
        <p:grpSpPr>
          <a:xfrm>
            <a:off x="604062" y="3943023"/>
            <a:ext cx="1910538" cy="982325"/>
            <a:chOff x="604062" y="3943023"/>
            <a:chExt cx="1910538" cy="982325"/>
          </a:xfrm>
        </p:grpSpPr>
        <p:sp>
          <p:nvSpPr>
            <p:cNvPr id="9" name="TextBox 8"/>
            <p:cNvSpPr txBox="1"/>
            <p:nvPr/>
          </p:nvSpPr>
          <p:spPr>
            <a:xfrm>
              <a:off x="629462" y="4309531"/>
              <a:ext cx="1885138" cy="318463"/>
            </a:xfrm>
            <a:prstGeom prst="rect">
              <a:avLst/>
            </a:prstGeom>
            <a:noFill/>
          </p:spPr>
          <p:txBody>
            <a:bodyPr wrap="square" rtlCol="0">
              <a:spAutoFit/>
            </a:bodyPr>
            <a:lstStyle/>
            <a:p>
              <a:pPr algn="ctr">
                <a:lnSpc>
                  <a:spcPts val="1780"/>
                </a:lnSpc>
                <a:spcAft>
                  <a:spcPts val="600"/>
                </a:spcAft>
              </a:pPr>
              <a:r>
                <a:rPr lang="en-US" sz="1400" dirty="0" smtClean="0">
                  <a:solidFill>
                    <a:schemeClr val="tx1">
                      <a:lumMod val="65000"/>
                      <a:lumOff val="35000"/>
                    </a:schemeClr>
                  </a:solidFill>
                  <a:latin typeface="Verdana"/>
                  <a:cs typeface="Verdana"/>
                </a:rPr>
                <a:t>1998 | Kansas City</a:t>
              </a:r>
            </a:p>
          </p:txBody>
        </p:sp>
        <p:sp>
          <p:nvSpPr>
            <p:cNvPr id="4" name="5-Point Star 3"/>
            <p:cNvSpPr/>
            <p:nvPr/>
          </p:nvSpPr>
          <p:spPr>
            <a:xfrm>
              <a:off x="1087705" y="3943023"/>
              <a:ext cx="415390" cy="415390"/>
            </a:xfrm>
            <a:prstGeom prst="star5">
              <a:avLst/>
            </a:prstGeom>
            <a:solidFill>
              <a:srgbClr val="DA29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604062" y="4588931"/>
              <a:ext cx="1415238" cy="336417"/>
            </a:xfrm>
            <a:prstGeom prst="rect">
              <a:avLst/>
            </a:prstGeom>
            <a:noFill/>
          </p:spPr>
          <p:txBody>
            <a:bodyPr wrap="square" rtlCol="0">
              <a:spAutoFit/>
            </a:bodyPr>
            <a:lstStyle/>
            <a:p>
              <a:pPr algn="ctr">
                <a:lnSpc>
                  <a:spcPts val="1780"/>
                </a:lnSpc>
                <a:spcAft>
                  <a:spcPts val="600"/>
                </a:spcAft>
              </a:pPr>
              <a:r>
                <a:rPr lang="en-US" sz="2100" b="1" dirty="0" smtClean="0">
                  <a:solidFill>
                    <a:srgbClr val="004C97"/>
                  </a:solidFill>
                  <a:latin typeface="Verdana"/>
                  <a:cs typeface="Verdana"/>
                </a:rPr>
                <a:t>49,240</a:t>
              </a:r>
              <a:endParaRPr lang="en-US" sz="2000" b="1" dirty="0">
                <a:solidFill>
                  <a:srgbClr val="004C97"/>
                </a:solidFill>
                <a:latin typeface="Verdana"/>
                <a:cs typeface="Verdana"/>
              </a:endParaRPr>
            </a:p>
          </p:txBody>
        </p:sp>
      </p:grpSp>
      <p:grpSp>
        <p:nvGrpSpPr>
          <p:cNvPr id="29" name="Group 28"/>
          <p:cNvGrpSpPr/>
          <p:nvPr/>
        </p:nvGrpSpPr>
        <p:grpSpPr>
          <a:xfrm>
            <a:off x="1480210" y="3943023"/>
            <a:ext cx="2995728" cy="982325"/>
            <a:chOff x="1480210" y="3943023"/>
            <a:chExt cx="2995728" cy="982325"/>
          </a:xfrm>
        </p:grpSpPr>
        <p:cxnSp>
          <p:nvCxnSpPr>
            <p:cNvPr id="8" name="Straight Connector 7"/>
            <p:cNvCxnSpPr/>
            <p:nvPr/>
          </p:nvCxnSpPr>
          <p:spPr>
            <a:xfrm>
              <a:off x="1480210" y="4205555"/>
              <a:ext cx="1682090"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2590800" y="4309531"/>
              <a:ext cx="1885138" cy="318463"/>
            </a:xfrm>
            <a:prstGeom prst="rect">
              <a:avLst/>
            </a:prstGeom>
            <a:noFill/>
          </p:spPr>
          <p:txBody>
            <a:bodyPr wrap="square" rtlCol="0">
              <a:spAutoFit/>
            </a:bodyPr>
            <a:lstStyle/>
            <a:p>
              <a:pPr algn="ctr">
                <a:lnSpc>
                  <a:spcPts val="1780"/>
                </a:lnSpc>
                <a:spcAft>
                  <a:spcPts val="600"/>
                </a:spcAft>
              </a:pPr>
              <a:r>
                <a:rPr lang="en-US" sz="1400" dirty="0" smtClean="0">
                  <a:solidFill>
                    <a:schemeClr val="tx1">
                      <a:lumMod val="65000"/>
                      <a:lumOff val="35000"/>
                    </a:schemeClr>
                  </a:solidFill>
                  <a:latin typeface="Verdana"/>
                  <a:cs typeface="Verdana"/>
                </a:rPr>
                <a:t>2005 | Louisville</a:t>
              </a:r>
            </a:p>
          </p:txBody>
        </p:sp>
        <p:sp>
          <p:nvSpPr>
            <p:cNvPr id="18" name="5-Point Star 17"/>
            <p:cNvSpPr/>
            <p:nvPr/>
          </p:nvSpPr>
          <p:spPr>
            <a:xfrm>
              <a:off x="3150643" y="3943023"/>
              <a:ext cx="415390" cy="415390"/>
            </a:xfrm>
            <a:prstGeom prst="star5">
              <a:avLst/>
            </a:prstGeom>
            <a:solidFill>
              <a:srgbClr val="DA29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2667000" y="4588931"/>
              <a:ext cx="1415238" cy="336417"/>
            </a:xfrm>
            <a:prstGeom prst="rect">
              <a:avLst/>
            </a:prstGeom>
            <a:noFill/>
          </p:spPr>
          <p:txBody>
            <a:bodyPr wrap="square" rtlCol="0">
              <a:spAutoFit/>
            </a:bodyPr>
            <a:lstStyle/>
            <a:p>
              <a:pPr algn="ctr">
                <a:lnSpc>
                  <a:spcPts val="1780"/>
                </a:lnSpc>
                <a:spcAft>
                  <a:spcPts val="600"/>
                </a:spcAft>
              </a:pPr>
              <a:r>
                <a:rPr lang="en-US" sz="2100" b="1" dirty="0" smtClean="0">
                  <a:solidFill>
                    <a:srgbClr val="004C97"/>
                  </a:solidFill>
                  <a:latin typeface="Verdana"/>
                  <a:cs typeface="Verdana"/>
                </a:rPr>
                <a:t>52,396</a:t>
              </a:r>
              <a:endParaRPr lang="en-US" sz="2000" b="1" dirty="0">
                <a:solidFill>
                  <a:srgbClr val="004C97"/>
                </a:solidFill>
                <a:latin typeface="Verdana"/>
                <a:cs typeface="Verdana"/>
              </a:endParaRPr>
            </a:p>
          </p:txBody>
        </p:sp>
      </p:grpSp>
      <p:grpSp>
        <p:nvGrpSpPr>
          <p:cNvPr id="30" name="Group 29"/>
          <p:cNvGrpSpPr/>
          <p:nvPr/>
        </p:nvGrpSpPr>
        <p:grpSpPr>
          <a:xfrm>
            <a:off x="3575129" y="3946973"/>
            <a:ext cx="3397171" cy="982325"/>
            <a:chOff x="3575129" y="3946973"/>
            <a:chExt cx="3397171" cy="982325"/>
          </a:xfrm>
        </p:grpSpPr>
        <p:sp>
          <p:nvSpPr>
            <p:cNvPr id="20" name="TextBox 19"/>
            <p:cNvSpPr txBox="1"/>
            <p:nvPr/>
          </p:nvSpPr>
          <p:spPr>
            <a:xfrm>
              <a:off x="4583076" y="4313481"/>
              <a:ext cx="2389224" cy="318463"/>
            </a:xfrm>
            <a:prstGeom prst="rect">
              <a:avLst/>
            </a:prstGeom>
            <a:noFill/>
          </p:spPr>
          <p:txBody>
            <a:bodyPr wrap="square" rtlCol="0">
              <a:spAutoFit/>
            </a:bodyPr>
            <a:lstStyle/>
            <a:p>
              <a:pPr algn="ctr">
                <a:lnSpc>
                  <a:spcPts val="1780"/>
                </a:lnSpc>
                <a:spcAft>
                  <a:spcPts val="600"/>
                </a:spcAft>
              </a:pPr>
              <a:r>
                <a:rPr lang="en-US" sz="1400" dirty="0" smtClean="0">
                  <a:solidFill>
                    <a:schemeClr val="tx1">
                      <a:lumMod val="65000"/>
                      <a:lumOff val="35000"/>
                    </a:schemeClr>
                  </a:solidFill>
                  <a:latin typeface="Verdana"/>
                  <a:cs typeface="Verdana"/>
                </a:rPr>
                <a:t>2012 | Indianapolis</a:t>
              </a:r>
            </a:p>
          </p:txBody>
        </p:sp>
        <p:sp>
          <p:nvSpPr>
            <p:cNvPr id="21" name="5-Point Star 20"/>
            <p:cNvSpPr/>
            <p:nvPr/>
          </p:nvSpPr>
          <p:spPr>
            <a:xfrm>
              <a:off x="5257219" y="3946973"/>
              <a:ext cx="415390" cy="415390"/>
            </a:xfrm>
            <a:prstGeom prst="star5">
              <a:avLst/>
            </a:prstGeom>
            <a:solidFill>
              <a:srgbClr val="DA29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4773576" y="4592881"/>
              <a:ext cx="1415238" cy="336417"/>
            </a:xfrm>
            <a:prstGeom prst="rect">
              <a:avLst/>
            </a:prstGeom>
            <a:noFill/>
          </p:spPr>
          <p:txBody>
            <a:bodyPr wrap="square" rtlCol="0">
              <a:spAutoFit/>
            </a:bodyPr>
            <a:lstStyle/>
            <a:p>
              <a:pPr algn="ctr">
                <a:lnSpc>
                  <a:spcPts val="1780"/>
                </a:lnSpc>
                <a:spcAft>
                  <a:spcPts val="600"/>
                </a:spcAft>
              </a:pPr>
              <a:r>
                <a:rPr lang="en-US" sz="2100" b="1" dirty="0" smtClean="0">
                  <a:solidFill>
                    <a:srgbClr val="004C97"/>
                  </a:solidFill>
                  <a:latin typeface="Verdana"/>
                  <a:cs typeface="Verdana"/>
                </a:rPr>
                <a:t>56,167</a:t>
              </a:r>
              <a:endParaRPr lang="en-US" sz="2000" b="1" dirty="0">
                <a:solidFill>
                  <a:srgbClr val="004C97"/>
                </a:solidFill>
                <a:latin typeface="Verdana"/>
                <a:cs typeface="Verdana"/>
              </a:endParaRPr>
            </a:p>
          </p:txBody>
        </p:sp>
        <p:cxnSp>
          <p:nvCxnSpPr>
            <p:cNvPr id="23" name="Straight Connector 22"/>
            <p:cNvCxnSpPr/>
            <p:nvPr/>
          </p:nvCxnSpPr>
          <p:spPr>
            <a:xfrm>
              <a:off x="3575129" y="4194710"/>
              <a:ext cx="1682090"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grpSp>
      <p:grpSp>
        <p:nvGrpSpPr>
          <p:cNvPr id="31" name="Group 30"/>
          <p:cNvGrpSpPr/>
          <p:nvPr/>
        </p:nvGrpSpPr>
        <p:grpSpPr>
          <a:xfrm>
            <a:off x="5691819" y="3747776"/>
            <a:ext cx="3013219" cy="1175492"/>
            <a:chOff x="5691819" y="3747776"/>
            <a:chExt cx="3013219" cy="1175492"/>
          </a:xfrm>
        </p:grpSpPr>
        <p:sp>
          <p:nvSpPr>
            <p:cNvPr id="24" name="TextBox 23"/>
            <p:cNvSpPr txBox="1"/>
            <p:nvPr/>
          </p:nvSpPr>
          <p:spPr>
            <a:xfrm>
              <a:off x="6819900" y="4307451"/>
              <a:ext cx="1885138" cy="318463"/>
            </a:xfrm>
            <a:prstGeom prst="rect">
              <a:avLst/>
            </a:prstGeom>
            <a:noFill/>
          </p:spPr>
          <p:txBody>
            <a:bodyPr wrap="square" rtlCol="0">
              <a:spAutoFit/>
            </a:bodyPr>
            <a:lstStyle/>
            <a:p>
              <a:pPr algn="ctr">
                <a:lnSpc>
                  <a:spcPts val="1780"/>
                </a:lnSpc>
                <a:spcAft>
                  <a:spcPts val="600"/>
                </a:spcAft>
              </a:pPr>
              <a:r>
                <a:rPr lang="en-US" sz="1400" dirty="0" smtClean="0">
                  <a:solidFill>
                    <a:schemeClr val="tx1">
                      <a:lumMod val="65000"/>
                      <a:lumOff val="35000"/>
                    </a:schemeClr>
                  </a:solidFill>
                  <a:latin typeface="Verdana"/>
                  <a:cs typeface="Verdana"/>
                </a:rPr>
                <a:t>2015 | Louisville</a:t>
              </a:r>
            </a:p>
          </p:txBody>
        </p:sp>
        <p:sp>
          <p:nvSpPr>
            <p:cNvPr id="25" name="5-Point Star 24"/>
            <p:cNvSpPr/>
            <p:nvPr/>
          </p:nvSpPr>
          <p:spPr>
            <a:xfrm>
              <a:off x="7262776" y="3747776"/>
              <a:ext cx="623924" cy="623924"/>
            </a:xfrm>
            <a:prstGeom prst="star5">
              <a:avLst/>
            </a:prstGeom>
            <a:solidFill>
              <a:srgbClr val="DA29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6921500" y="4586851"/>
              <a:ext cx="1415238" cy="336417"/>
            </a:xfrm>
            <a:prstGeom prst="rect">
              <a:avLst/>
            </a:prstGeom>
            <a:noFill/>
          </p:spPr>
          <p:txBody>
            <a:bodyPr wrap="square" rtlCol="0">
              <a:spAutoFit/>
            </a:bodyPr>
            <a:lstStyle/>
            <a:p>
              <a:pPr algn="ctr">
                <a:lnSpc>
                  <a:spcPts val="1780"/>
                </a:lnSpc>
                <a:spcAft>
                  <a:spcPts val="600"/>
                </a:spcAft>
              </a:pPr>
              <a:r>
                <a:rPr lang="en-US" sz="2100" b="1" dirty="0" smtClean="0">
                  <a:solidFill>
                    <a:srgbClr val="004C97"/>
                  </a:solidFill>
                  <a:latin typeface="Verdana"/>
                  <a:cs typeface="Verdana"/>
                </a:rPr>
                <a:t>65,173</a:t>
              </a:r>
              <a:endParaRPr lang="en-US" sz="2000" b="1" dirty="0">
                <a:solidFill>
                  <a:srgbClr val="004C97"/>
                </a:solidFill>
                <a:latin typeface="Verdana"/>
                <a:cs typeface="Verdana"/>
              </a:endParaRPr>
            </a:p>
          </p:txBody>
        </p:sp>
        <p:cxnSp>
          <p:nvCxnSpPr>
            <p:cNvPr id="27" name="Straight Connector 26"/>
            <p:cNvCxnSpPr/>
            <p:nvPr/>
          </p:nvCxnSpPr>
          <p:spPr>
            <a:xfrm>
              <a:off x="5691819" y="4173020"/>
              <a:ext cx="1682090"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66473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additive="base">
                                        <p:cTn id="20" dur="500" fill="hold"/>
                                        <p:tgtEl>
                                          <p:spTgt spid="28"/>
                                        </p:tgtEl>
                                        <p:attrNameLst>
                                          <p:attrName>ppt_x</p:attrName>
                                        </p:attrNameLst>
                                      </p:cBhvr>
                                      <p:tavLst>
                                        <p:tav tm="0">
                                          <p:val>
                                            <p:strVal val="0-#ppt_w/2"/>
                                          </p:val>
                                        </p:tav>
                                        <p:tav tm="100000">
                                          <p:val>
                                            <p:strVal val="#ppt_x"/>
                                          </p:val>
                                        </p:tav>
                                      </p:tavLst>
                                    </p:anim>
                                    <p:anim calcmode="lin" valueType="num">
                                      <p:cBhvr additive="base">
                                        <p:cTn id="21"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nodeType="click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additive="base">
                                        <p:cTn id="26" dur="500" fill="hold"/>
                                        <p:tgtEl>
                                          <p:spTgt spid="29"/>
                                        </p:tgtEl>
                                        <p:attrNameLst>
                                          <p:attrName>ppt_x</p:attrName>
                                        </p:attrNameLst>
                                      </p:cBhvr>
                                      <p:tavLst>
                                        <p:tav tm="0">
                                          <p:val>
                                            <p:strVal val="0-#ppt_w/2"/>
                                          </p:val>
                                        </p:tav>
                                        <p:tav tm="100000">
                                          <p:val>
                                            <p:strVal val="#ppt_x"/>
                                          </p:val>
                                        </p:tav>
                                      </p:tavLst>
                                    </p:anim>
                                    <p:anim calcmode="lin" valueType="num">
                                      <p:cBhvr additive="base">
                                        <p:cTn id="27"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additive="base">
                                        <p:cTn id="32" dur="500" fill="hold"/>
                                        <p:tgtEl>
                                          <p:spTgt spid="30"/>
                                        </p:tgtEl>
                                        <p:attrNameLst>
                                          <p:attrName>ppt_x</p:attrName>
                                        </p:attrNameLst>
                                      </p:cBhvr>
                                      <p:tavLst>
                                        <p:tav tm="0">
                                          <p:val>
                                            <p:strVal val="0-#ppt_w/2"/>
                                          </p:val>
                                        </p:tav>
                                        <p:tav tm="100000">
                                          <p:val>
                                            <p:strVal val="#ppt_x"/>
                                          </p:val>
                                        </p:tav>
                                      </p:tavLst>
                                    </p:anim>
                                    <p:anim calcmode="lin" valueType="num">
                                      <p:cBhvr additive="base">
                                        <p:cTn id="33"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500" fill="hold"/>
                                        <p:tgtEl>
                                          <p:spTgt spid="31"/>
                                        </p:tgtEl>
                                        <p:attrNameLst>
                                          <p:attrName>ppt_x</p:attrName>
                                        </p:attrNameLst>
                                      </p:cBhvr>
                                      <p:tavLst>
                                        <p:tav tm="0">
                                          <p:val>
                                            <p:strVal val="0-#ppt_w/2"/>
                                          </p:val>
                                        </p:tav>
                                        <p:tav tm="100000">
                                          <p:val>
                                            <p:strVal val="#ppt_x"/>
                                          </p:val>
                                        </p:tav>
                                      </p:tavLst>
                                    </p:anim>
                                    <p:anim calcmode="lin" valueType="num">
                                      <p:cBhvr additive="base">
                                        <p:cTn id="39" dur="500" fill="hold"/>
                                        <p:tgtEl>
                                          <p:spTgt spid="31"/>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6" presetClass="emph" presetSubtype="0" fill="hold" nodeType="afterEffect">
                                  <p:stCondLst>
                                    <p:cond delay="0"/>
                                  </p:stCondLst>
                                  <p:childTnLst>
                                    <p:animEffect transition="out" filter="fade">
                                      <p:cBhvr>
                                        <p:cTn id="42" dur="500" tmFilter="0, 0; .2, .5; .8, .5; 1, 0"/>
                                        <p:tgtEl>
                                          <p:spTgt spid="31"/>
                                        </p:tgtEl>
                                      </p:cBhvr>
                                    </p:animEffect>
                                    <p:animScale>
                                      <p:cBhvr>
                                        <p:cTn id="43" dur="250" autoRev="1" fill="hold"/>
                                        <p:tgtEl>
                                          <p:spTgt spid="3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FFA Convention &amp; Expo</a:t>
            </a:r>
            <a:endParaRPr lang="en-US" dirty="0"/>
          </a:p>
        </p:txBody>
      </p:sp>
      <p:sp>
        <p:nvSpPr>
          <p:cNvPr id="3" name="Content Placeholder 2"/>
          <p:cNvSpPr>
            <a:spLocks noGrp="1"/>
          </p:cNvSpPr>
          <p:nvPr>
            <p:ph idx="1"/>
          </p:nvPr>
        </p:nvSpPr>
        <p:spPr/>
        <p:txBody>
          <a:bodyPr/>
          <a:lstStyle/>
          <a:p>
            <a:pPr marL="0" indent="0">
              <a:buNone/>
            </a:pPr>
            <a:r>
              <a:rPr lang="en-US" dirty="0" smtClean="0"/>
              <a:t>A </a:t>
            </a:r>
            <a:r>
              <a:rPr lang="en-US" dirty="0"/>
              <a:t>wide variety of educational programs, events and </a:t>
            </a:r>
            <a:r>
              <a:rPr lang="en-US" dirty="0" smtClean="0"/>
              <a:t>activities: </a:t>
            </a:r>
          </a:p>
          <a:p>
            <a:r>
              <a:rPr lang="en-US" dirty="0" smtClean="0"/>
              <a:t>A national expo aligned to the eight career pathways. </a:t>
            </a:r>
          </a:p>
          <a:p>
            <a:r>
              <a:rPr lang="en-US" dirty="0" smtClean="0"/>
              <a:t>National award </a:t>
            </a:r>
            <a:r>
              <a:rPr lang="en-US" dirty="0"/>
              <a:t>competitions. </a:t>
            </a:r>
          </a:p>
          <a:p>
            <a:r>
              <a:rPr lang="en-US" dirty="0" smtClean="0"/>
              <a:t>National </a:t>
            </a:r>
            <a:r>
              <a:rPr lang="en-US" dirty="0"/>
              <a:t>band, chorus and talent programs. </a:t>
            </a:r>
          </a:p>
          <a:p>
            <a:r>
              <a:rPr lang="en-US" dirty="0" smtClean="0"/>
              <a:t>Leadership </a:t>
            </a:r>
            <a:r>
              <a:rPr lang="en-US" dirty="0"/>
              <a:t>and career success </a:t>
            </a:r>
            <a:r>
              <a:rPr lang="en-US" dirty="0" smtClean="0"/>
              <a:t>workshops. </a:t>
            </a:r>
          </a:p>
          <a:p>
            <a:r>
              <a:rPr lang="en-US" dirty="0"/>
              <a:t>S</a:t>
            </a:r>
            <a:r>
              <a:rPr lang="en-US" dirty="0" smtClean="0"/>
              <a:t>essions feature speakers</a:t>
            </a:r>
            <a:r>
              <a:rPr lang="en-US" dirty="0"/>
              <a:t>, </a:t>
            </a:r>
            <a:r>
              <a:rPr lang="en-US" dirty="0" smtClean="0"/>
              <a:t>national </a:t>
            </a:r>
            <a:r>
              <a:rPr lang="en-US" dirty="0"/>
              <a:t>officers, </a:t>
            </a:r>
            <a:r>
              <a:rPr lang="en-US" dirty="0" smtClean="0"/>
              <a:t>award </a:t>
            </a:r>
            <a:r>
              <a:rPr lang="en-US" dirty="0"/>
              <a:t>presentations </a:t>
            </a:r>
            <a:r>
              <a:rPr lang="en-US" dirty="0" smtClean="0"/>
              <a:t>and recognize </a:t>
            </a:r>
            <a:r>
              <a:rPr lang="en-US" dirty="0"/>
              <a:t>FFA </a:t>
            </a:r>
            <a:r>
              <a:rPr lang="en-US" dirty="0" smtClean="0"/>
              <a:t>supporters/sponsors.</a:t>
            </a:r>
            <a:endParaRPr lang="en-US" dirty="0"/>
          </a:p>
          <a:p>
            <a:r>
              <a:rPr lang="en-US" dirty="0" smtClean="0"/>
              <a:t>Career </a:t>
            </a:r>
            <a:r>
              <a:rPr lang="en-US" dirty="0"/>
              <a:t>Success </a:t>
            </a:r>
            <a:r>
              <a:rPr lang="en-US" dirty="0" smtClean="0"/>
              <a:t>Tours.</a:t>
            </a:r>
            <a:endParaRPr lang="en-US" dirty="0"/>
          </a:p>
          <a:p>
            <a:endParaRPr lang="en-US" dirty="0"/>
          </a:p>
          <a:p>
            <a:endParaRPr lang="en-US" dirty="0"/>
          </a:p>
        </p:txBody>
      </p:sp>
    </p:spTree>
    <p:extLst>
      <p:ext uri="{BB962C8B-B14F-4D97-AF65-F5344CB8AC3E}">
        <p14:creationId xmlns:p14="http://schemas.microsoft.com/office/powerpoint/2010/main" val="428883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FFA Convention &amp; Expo</a:t>
            </a:r>
            <a:endParaRPr lang="en-US" dirty="0"/>
          </a:p>
        </p:txBody>
      </p:sp>
      <p:sp>
        <p:nvSpPr>
          <p:cNvPr id="3" name="Content Placeholder 2"/>
          <p:cNvSpPr>
            <a:spLocks noGrp="1"/>
          </p:cNvSpPr>
          <p:nvPr>
            <p:ph idx="1"/>
          </p:nvPr>
        </p:nvSpPr>
        <p:spPr>
          <a:xfrm>
            <a:off x="292574" y="1211911"/>
            <a:ext cx="4635026" cy="3394472"/>
          </a:xfrm>
        </p:spPr>
        <p:txBody>
          <a:bodyPr/>
          <a:lstStyle/>
          <a:p>
            <a:r>
              <a:rPr lang="en-US" dirty="0"/>
              <a:t>Several engagement opportunities are offered to </a:t>
            </a:r>
            <a:r>
              <a:rPr lang="en-US" dirty="0" smtClean="0"/>
              <a:t>more than 60,000 members.</a:t>
            </a:r>
          </a:p>
          <a:p>
            <a:r>
              <a:rPr lang="en-US" dirty="0"/>
              <a:t>I</a:t>
            </a:r>
            <a:r>
              <a:rPr lang="en-US" dirty="0" smtClean="0"/>
              <a:t>nclude </a:t>
            </a:r>
            <a:r>
              <a:rPr lang="en-US" dirty="0"/>
              <a:t>meeting </a:t>
            </a:r>
            <a:r>
              <a:rPr lang="en-US" dirty="0" smtClean="0"/>
              <a:t>with industry </a:t>
            </a:r>
            <a:r>
              <a:rPr lang="en-US" dirty="0"/>
              <a:t>experts to help </a:t>
            </a:r>
            <a:r>
              <a:rPr lang="en-US" dirty="0" smtClean="0"/>
              <a:t>participants learn </a:t>
            </a:r>
            <a:r>
              <a:rPr lang="en-US" dirty="0"/>
              <a:t>how to secure their </a:t>
            </a:r>
            <a:r>
              <a:rPr lang="en-US" dirty="0" smtClean="0"/>
              <a:t>roles </a:t>
            </a:r>
            <a:r>
              <a:rPr lang="en-US" dirty="0"/>
              <a:t>in the </a:t>
            </a:r>
            <a:r>
              <a:rPr lang="en-US" dirty="0" smtClean="0"/>
              <a:t>next </a:t>
            </a:r>
            <a:r>
              <a:rPr lang="en-US" dirty="0"/>
              <a:t>generation of American </a:t>
            </a:r>
            <a:r>
              <a:rPr lang="en-US" dirty="0" smtClean="0"/>
              <a:t>agriculture</a:t>
            </a:r>
            <a:r>
              <a:rPr lang="en-US" dirty="0">
                <a:solidFill>
                  <a:schemeClr val="tx1"/>
                </a:solidFill>
              </a:rPr>
              <a:t>.</a:t>
            </a:r>
            <a:endParaRPr lang="en-US" dirty="0"/>
          </a:p>
        </p:txBody>
      </p:sp>
      <p:pic>
        <p:nvPicPr>
          <p:cNvPr id="6" name="Picture 5" descr="_ED1323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4595" y="1211911"/>
            <a:ext cx="3657600" cy="2438400"/>
          </a:xfrm>
          <a:prstGeom prst="rect">
            <a:avLst/>
          </a:prstGeom>
        </p:spPr>
      </p:pic>
    </p:spTree>
    <p:extLst>
      <p:ext uri="{BB962C8B-B14F-4D97-AF65-F5344CB8AC3E}">
        <p14:creationId xmlns:p14="http://schemas.microsoft.com/office/powerpoint/2010/main" val="221017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eadershipConcepts_RCH_0094.jpg"/>
          <p:cNvPicPr>
            <a:picLocks noChangeAspect="1"/>
          </p:cNvPicPr>
          <p:nvPr/>
        </p:nvPicPr>
        <p:blipFill rotWithShape="1">
          <a:blip r:embed="rId3">
            <a:extLst>
              <a:ext uri="{28A0092B-C50C-407E-A947-70E740481C1C}">
                <a14:useLocalDpi xmlns:a14="http://schemas.microsoft.com/office/drawing/2010/main" val="0"/>
              </a:ext>
            </a:extLst>
          </a:blip>
          <a:srcRect t="-8440" b="8441"/>
          <a:stretch/>
        </p:blipFill>
        <p:spPr>
          <a:xfrm>
            <a:off x="0" y="-474133"/>
            <a:ext cx="9137650" cy="5617633"/>
          </a:xfrm>
          <a:prstGeom prst="rect">
            <a:avLst/>
          </a:prstGeom>
        </p:spPr>
      </p:pic>
      <p:grpSp>
        <p:nvGrpSpPr>
          <p:cNvPr id="8" name="Group 7"/>
          <p:cNvGrpSpPr/>
          <p:nvPr/>
        </p:nvGrpSpPr>
        <p:grpSpPr>
          <a:xfrm>
            <a:off x="0" y="3470028"/>
            <a:ext cx="9159680" cy="1161798"/>
            <a:chOff x="0" y="2151344"/>
            <a:chExt cx="9159680" cy="1161798"/>
          </a:xfrm>
        </p:grpSpPr>
        <p:pic>
          <p:nvPicPr>
            <p:cNvPr id="14" name="Picture 13" descr="Optimized_IG_BlueBakgrdBackupiStock.jpg"/>
            <p:cNvPicPr>
              <a:picLocks noChangeAspect="1"/>
            </p:cNvPicPr>
            <p:nvPr/>
          </p:nvPicPr>
          <p:blipFill rotWithShape="1">
            <a:blip r:embed="rId4">
              <a:extLst>
                <a:ext uri="{28A0092B-C50C-407E-A947-70E740481C1C}">
                  <a14:useLocalDpi xmlns:a14="http://schemas.microsoft.com/office/drawing/2010/main" val="0"/>
                </a:ext>
              </a:extLst>
            </a:blip>
            <a:srcRect t="79687"/>
            <a:stretch/>
          </p:blipFill>
          <p:spPr>
            <a:xfrm>
              <a:off x="0" y="2151344"/>
              <a:ext cx="9159680" cy="1161798"/>
            </a:xfrm>
            <a:prstGeom prst="rect">
              <a:avLst/>
            </a:prstGeom>
          </p:spPr>
        </p:pic>
        <p:pic>
          <p:nvPicPr>
            <p:cNvPr id="15" name="Picture 14" descr="Quarter Crop Emblem_DetailBlue.png"/>
            <p:cNvPicPr>
              <a:picLocks noChangeAspect="1"/>
            </p:cNvPicPr>
            <p:nvPr/>
          </p:nvPicPr>
          <p:blipFill rotWithShape="1">
            <a:blip r:embed="rId5">
              <a:extLst>
                <a:ext uri="{28A0092B-C50C-407E-A947-70E740481C1C}">
                  <a14:useLocalDpi xmlns:a14="http://schemas.microsoft.com/office/drawing/2010/main" val="0"/>
                </a:ext>
              </a:extLst>
            </a:blip>
            <a:srcRect r="50624" b="68848"/>
            <a:stretch/>
          </p:blipFill>
          <p:spPr>
            <a:xfrm>
              <a:off x="7804468" y="2233085"/>
              <a:ext cx="1339532" cy="1077940"/>
            </a:xfrm>
            <a:prstGeom prst="rect">
              <a:avLst/>
            </a:prstGeom>
          </p:spPr>
        </p:pic>
      </p:grpSp>
      <p:sp>
        <p:nvSpPr>
          <p:cNvPr id="9" name="Title 1"/>
          <p:cNvSpPr txBox="1">
            <a:spLocks/>
          </p:cNvSpPr>
          <p:nvPr/>
        </p:nvSpPr>
        <p:spPr>
          <a:xfrm>
            <a:off x="444500" y="3489078"/>
            <a:ext cx="8229600" cy="857250"/>
          </a:xfrm>
          <a:prstGeom prst="rect">
            <a:avLst/>
          </a:prstGeom>
        </p:spPr>
        <p:txBody>
          <a:bodyPr/>
          <a:lstStyle>
            <a:lvl1pPr algn="l" defTabSz="457200" rtl="0" eaLnBrk="1" latinLnBrk="0" hangingPunct="1">
              <a:spcBef>
                <a:spcPct val="0"/>
              </a:spcBef>
              <a:buNone/>
              <a:defRPr sz="2400" b="1" kern="1200">
                <a:solidFill>
                  <a:srgbClr val="004C97"/>
                </a:solidFill>
                <a:latin typeface="Georgia"/>
                <a:ea typeface="+mj-ea"/>
                <a:cs typeface="Georgia"/>
              </a:defRPr>
            </a:lvl1pPr>
          </a:lstStyle>
          <a:p>
            <a:r>
              <a:rPr lang="en-US" sz="6000" b="0" dirty="0" smtClean="0">
                <a:solidFill>
                  <a:srgbClr val="FFCD00"/>
                </a:solidFill>
              </a:rPr>
              <a:t>FFA DELIVERS</a:t>
            </a:r>
            <a:endParaRPr lang="en-US" sz="6000" b="0" dirty="0">
              <a:solidFill>
                <a:srgbClr val="FFCD00"/>
              </a:solidFill>
            </a:endParaRPr>
          </a:p>
        </p:txBody>
      </p:sp>
      <p:sp>
        <p:nvSpPr>
          <p:cNvPr id="10" name="Title 1"/>
          <p:cNvSpPr txBox="1">
            <a:spLocks/>
          </p:cNvSpPr>
          <p:nvPr/>
        </p:nvSpPr>
        <p:spPr>
          <a:xfrm>
            <a:off x="444500" y="3580343"/>
            <a:ext cx="8229600" cy="85725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spc="0">
                <a:solidFill>
                  <a:schemeClr val="bg1"/>
                </a:solidFill>
                <a:latin typeface="Georgia"/>
                <a:ea typeface="+mj-ea"/>
                <a:cs typeface="Georgia"/>
              </a:defRPr>
            </a:lvl1pPr>
          </a:lstStyle>
          <a:p>
            <a:r>
              <a:rPr lang="en-US" dirty="0" smtClean="0"/>
              <a:t>LEADERSHIP CONCEPTS</a:t>
            </a:r>
            <a:endParaRPr lang="en-US" dirty="0"/>
          </a:p>
        </p:txBody>
      </p:sp>
    </p:spTree>
    <p:extLst>
      <p:ext uri="{BB962C8B-B14F-4D97-AF65-F5344CB8AC3E}">
        <p14:creationId xmlns:p14="http://schemas.microsoft.com/office/powerpoint/2010/main" val="407161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 presetClass="exit" presetSubtype="0" fill="hold" grpId="1" nodeType="after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Optimized_IG_BlueBakgrdBackupiStoc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p:cNvSpPr txBox="1"/>
          <p:nvPr/>
        </p:nvSpPr>
        <p:spPr>
          <a:xfrm>
            <a:off x="281735" y="388228"/>
            <a:ext cx="8621718" cy="830997"/>
          </a:xfrm>
          <a:prstGeom prst="rect">
            <a:avLst/>
          </a:prstGeom>
          <a:noFill/>
        </p:spPr>
        <p:txBody>
          <a:bodyPr wrap="square" rtlCol="0">
            <a:spAutoFit/>
          </a:bodyPr>
          <a:lstStyle/>
          <a:p>
            <a:pPr algn="ctr"/>
            <a:r>
              <a:rPr lang="en-US" sz="2400" spc="300" dirty="0" smtClean="0">
                <a:solidFill>
                  <a:schemeClr val="bg1"/>
                </a:solidFill>
                <a:latin typeface="Georgia"/>
                <a:cs typeface="Georgia"/>
              </a:rPr>
              <a:t>AGRICULTURAL EDUCATION </a:t>
            </a:r>
            <a:br>
              <a:rPr lang="en-US" sz="2400" spc="300" dirty="0" smtClean="0">
                <a:solidFill>
                  <a:schemeClr val="bg1"/>
                </a:solidFill>
                <a:latin typeface="Georgia"/>
                <a:cs typeface="Georgia"/>
              </a:rPr>
            </a:br>
            <a:r>
              <a:rPr lang="en-US" sz="2400" spc="300" dirty="0" smtClean="0">
                <a:solidFill>
                  <a:schemeClr val="bg1"/>
                </a:solidFill>
                <a:latin typeface="Georgia"/>
                <a:cs typeface="Georgia"/>
              </a:rPr>
              <a:t>THREE-COMPONENT MODEL</a:t>
            </a:r>
            <a:endParaRPr lang="en-US" sz="2400" spc="300" dirty="0">
              <a:solidFill>
                <a:schemeClr val="bg1"/>
              </a:solidFill>
              <a:latin typeface="Georgia"/>
              <a:cs typeface="Georgia"/>
            </a:endParaRPr>
          </a:p>
        </p:txBody>
      </p:sp>
      <p:sp>
        <p:nvSpPr>
          <p:cNvPr id="10" name="TextBox 9"/>
          <p:cNvSpPr txBox="1"/>
          <p:nvPr/>
        </p:nvSpPr>
        <p:spPr>
          <a:xfrm>
            <a:off x="2629986" y="1416554"/>
            <a:ext cx="3823096" cy="799792"/>
          </a:xfrm>
          <a:prstGeom prst="rect">
            <a:avLst/>
          </a:prstGeom>
          <a:noFill/>
          <a:effectLst/>
        </p:spPr>
        <p:txBody>
          <a:bodyPr wrap="square" rtlCol="0">
            <a:spAutoFit/>
          </a:bodyPr>
          <a:lstStyle/>
          <a:p>
            <a:pPr algn="ctr">
              <a:lnSpc>
                <a:spcPts val="1780"/>
              </a:lnSpc>
              <a:spcAft>
                <a:spcPts val="600"/>
              </a:spcAft>
            </a:pPr>
            <a:r>
              <a:rPr lang="en-US" sz="1400" dirty="0" smtClean="0">
                <a:solidFill>
                  <a:schemeClr val="bg1"/>
                </a:solidFill>
                <a:latin typeface="Georgia"/>
                <a:cs typeface="Georgia"/>
              </a:rPr>
              <a:t>CLASSROOM/LABORATORY</a:t>
            </a:r>
          </a:p>
          <a:p>
            <a:pPr algn="ctr">
              <a:lnSpc>
                <a:spcPts val="1580"/>
              </a:lnSpc>
            </a:pPr>
            <a:r>
              <a:rPr lang="en-US" sz="1200" dirty="0" smtClean="0">
                <a:solidFill>
                  <a:schemeClr val="bg1"/>
                </a:solidFill>
                <a:latin typeface="Verdana"/>
                <a:cs typeface="Verdana"/>
              </a:rPr>
              <a:t>Contextual, inquiry-based learning through instructor-led classroom and laboratory.</a:t>
            </a:r>
            <a:endParaRPr lang="en-US" sz="1200" dirty="0">
              <a:solidFill>
                <a:schemeClr val="bg1"/>
              </a:solidFill>
              <a:latin typeface="Verdana"/>
              <a:cs typeface="Verdana"/>
            </a:endParaRPr>
          </a:p>
        </p:txBody>
      </p:sp>
      <p:pic>
        <p:nvPicPr>
          <p:cNvPr id="3" name="Picture 2" descr="3 circl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1416" y="2192964"/>
            <a:ext cx="2651076" cy="2651076"/>
          </a:xfrm>
          <a:prstGeom prst="rect">
            <a:avLst/>
          </a:prstGeom>
          <a:effectLst>
            <a:glow rad="101600">
              <a:schemeClr val="accent1">
                <a:satMod val="175000"/>
                <a:alpha val="40000"/>
              </a:schemeClr>
            </a:glow>
          </a:effectLst>
        </p:spPr>
      </p:pic>
      <p:grpSp>
        <p:nvGrpSpPr>
          <p:cNvPr id="16" name="Group 15"/>
          <p:cNvGrpSpPr/>
          <p:nvPr/>
        </p:nvGrpSpPr>
        <p:grpSpPr>
          <a:xfrm>
            <a:off x="4504094" y="2192964"/>
            <a:ext cx="121524" cy="530094"/>
            <a:chOff x="1684479" y="1600331"/>
            <a:chExt cx="121524" cy="530094"/>
          </a:xfrm>
        </p:grpSpPr>
        <p:cxnSp>
          <p:nvCxnSpPr>
            <p:cNvPr id="17" name="Straight Connector 16"/>
            <p:cNvCxnSpPr/>
            <p:nvPr/>
          </p:nvCxnSpPr>
          <p:spPr>
            <a:xfrm>
              <a:off x="1741367" y="1600331"/>
              <a:ext cx="3880" cy="43287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Donut 17"/>
            <p:cNvSpPr/>
            <p:nvPr/>
          </p:nvSpPr>
          <p:spPr>
            <a:xfrm>
              <a:off x="1684479" y="2008901"/>
              <a:ext cx="121524" cy="121524"/>
            </a:xfrm>
            <a:prstGeom prst="donut">
              <a:avLst/>
            </a:prstGeom>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7" name="Group 26"/>
          <p:cNvGrpSpPr/>
          <p:nvPr/>
        </p:nvGrpSpPr>
        <p:grpSpPr>
          <a:xfrm>
            <a:off x="281734" y="3803928"/>
            <a:ext cx="3436455" cy="1028059"/>
            <a:chOff x="281734" y="3803928"/>
            <a:chExt cx="3436455" cy="1028059"/>
          </a:xfrm>
        </p:grpSpPr>
        <p:sp>
          <p:nvSpPr>
            <p:cNvPr id="11" name="TextBox 10"/>
            <p:cNvSpPr txBox="1"/>
            <p:nvPr/>
          </p:nvSpPr>
          <p:spPr>
            <a:xfrm>
              <a:off x="281734" y="3803928"/>
              <a:ext cx="3209288" cy="1028059"/>
            </a:xfrm>
            <a:prstGeom prst="rect">
              <a:avLst/>
            </a:prstGeom>
            <a:noFill/>
            <a:effectLst/>
          </p:spPr>
          <p:txBody>
            <a:bodyPr wrap="square" rtlCol="0">
              <a:spAutoFit/>
            </a:bodyPr>
            <a:lstStyle/>
            <a:p>
              <a:pPr algn="ctr">
                <a:lnSpc>
                  <a:spcPts val="1780"/>
                </a:lnSpc>
                <a:spcAft>
                  <a:spcPts val="600"/>
                </a:spcAft>
              </a:pPr>
              <a:r>
                <a:rPr lang="en-US" sz="1400" dirty="0" smtClean="0">
                  <a:solidFill>
                    <a:schemeClr val="bg1"/>
                  </a:solidFill>
                  <a:latin typeface="Georgia"/>
                  <a:cs typeface="Georgia"/>
                </a:rPr>
                <a:t>SUPERVISED AGRICULTURAL EXPERIENCES (SAE)</a:t>
              </a:r>
            </a:p>
            <a:p>
              <a:pPr algn="ctr">
                <a:lnSpc>
                  <a:spcPts val="1580"/>
                </a:lnSpc>
              </a:pPr>
              <a:r>
                <a:rPr lang="en-US" sz="1200" dirty="0" smtClean="0">
                  <a:solidFill>
                    <a:schemeClr val="bg1"/>
                  </a:solidFill>
                  <a:latin typeface="Verdana"/>
                  <a:cs typeface="Verdana"/>
                </a:rPr>
                <a:t>Experiential learning through implementation in a real-world setting. </a:t>
              </a:r>
              <a:endParaRPr lang="en-US" sz="1200" dirty="0">
                <a:solidFill>
                  <a:schemeClr val="bg1"/>
                </a:solidFill>
                <a:latin typeface="Verdana"/>
                <a:cs typeface="Verdana"/>
              </a:endParaRPr>
            </a:p>
          </p:txBody>
        </p:sp>
        <p:grpSp>
          <p:nvGrpSpPr>
            <p:cNvPr id="19" name="Group 18"/>
            <p:cNvGrpSpPr/>
            <p:nvPr/>
          </p:nvGrpSpPr>
          <p:grpSpPr>
            <a:xfrm rot="14400000">
              <a:off x="3392380" y="3957281"/>
              <a:ext cx="121524" cy="530094"/>
              <a:chOff x="1684479" y="1600331"/>
              <a:chExt cx="121524" cy="530094"/>
            </a:xfrm>
          </p:grpSpPr>
          <p:cxnSp>
            <p:nvCxnSpPr>
              <p:cNvPr id="20" name="Straight Connector 19"/>
              <p:cNvCxnSpPr/>
              <p:nvPr/>
            </p:nvCxnSpPr>
            <p:spPr>
              <a:xfrm>
                <a:off x="1741367" y="1600331"/>
                <a:ext cx="3880" cy="43287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Donut 20"/>
              <p:cNvSpPr/>
              <p:nvPr/>
            </p:nvSpPr>
            <p:spPr>
              <a:xfrm>
                <a:off x="1684479" y="2008901"/>
                <a:ext cx="121524" cy="121524"/>
              </a:xfrm>
              <a:prstGeom prst="donut">
                <a:avLst/>
              </a:prstGeom>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grpSp>
        <p:nvGrpSpPr>
          <p:cNvPr id="28" name="Group 27"/>
          <p:cNvGrpSpPr/>
          <p:nvPr/>
        </p:nvGrpSpPr>
        <p:grpSpPr>
          <a:xfrm>
            <a:off x="5392066" y="3834747"/>
            <a:ext cx="3589215" cy="1002411"/>
            <a:chOff x="5392066" y="3834747"/>
            <a:chExt cx="3589215" cy="1002411"/>
          </a:xfrm>
        </p:grpSpPr>
        <p:sp>
          <p:nvSpPr>
            <p:cNvPr id="12" name="TextBox 11"/>
            <p:cNvSpPr txBox="1"/>
            <p:nvPr/>
          </p:nvSpPr>
          <p:spPr>
            <a:xfrm>
              <a:off x="5771993" y="3834747"/>
              <a:ext cx="3209288" cy="1002411"/>
            </a:xfrm>
            <a:prstGeom prst="rect">
              <a:avLst/>
            </a:prstGeom>
            <a:noFill/>
            <a:effectLst/>
          </p:spPr>
          <p:txBody>
            <a:bodyPr wrap="square" rtlCol="0">
              <a:spAutoFit/>
            </a:bodyPr>
            <a:lstStyle/>
            <a:p>
              <a:pPr algn="ctr">
                <a:lnSpc>
                  <a:spcPts val="1780"/>
                </a:lnSpc>
                <a:spcAft>
                  <a:spcPts val="600"/>
                </a:spcAft>
              </a:pPr>
              <a:r>
                <a:rPr lang="en-US" sz="1400" dirty="0" smtClean="0">
                  <a:solidFill>
                    <a:schemeClr val="bg1"/>
                  </a:solidFill>
                  <a:latin typeface="Georgia"/>
                  <a:cs typeface="Georgia"/>
                </a:rPr>
                <a:t>FFA</a:t>
              </a:r>
            </a:p>
            <a:p>
              <a:pPr algn="ctr">
                <a:lnSpc>
                  <a:spcPts val="1580"/>
                </a:lnSpc>
              </a:pPr>
              <a:r>
                <a:rPr lang="en-US" sz="1200" dirty="0" smtClean="0">
                  <a:solidFill>
                    <a:schemeClr val="bg1"/>
                  </a:solidFill>
                  <a:latin typeface="Verdana"/>
                  <a:cs typeface="Verdana"/>
                </a:rPr>
                <a:t>Premier leadership, personal growth and career success through</a:t>
              </a:r>
              <a:br>
                <a:rPr lang="en-US" sz="1200" dirty="0" smtClean="0">
                  <a:solidFill>
                    <a:schemeClr val="bg1"/>
                  </a:solidFill>
                  <a:latin typeface="Verdana"/>
                  <a:cs typeface="Verdana"/>
                </a:rPr>
              </a:br>
              <a:r>
                <a:rPr lang="en-US" sz="1200" dirty="0" smtClean="0">
                  <a:solidFill>
                    <a:schemeClr val="bg1"/>
                  </a:solidFill>
                  <a:latin typeface="Verdana"/>
                  <a:cs typeface="Verdana"/>
                </a:rPr>
                <a:t>FFA experiences and activities.</a:t>
              </a:r>
              <a:endParaRPr lang="en-US" sz="1200" dirty="0">
                <a:solidFill>
                  <a:schemeClr val="bg1"/>
                </a:solidFill>
                <a:latin typeface="Verdana"/>
                <a:cs typeface="Verdana"/>
              </a:endParaRPr>
            </a:p>
          </p:txBody>
        </p:sp>
        <p:grpSp>
          <p:nvGrpSpPr>
            <p:cNvPr id="22" name="Group 21"/>
            <p:cNvGrpSpPr/>
            <p:nvPr/>
          </p:nvGrpSpPr>
          <p:grpSpPr>
            <a:xfrm rot="7380000">
              <a:off x="5596351" y="4000423"/>
              <a:ext cx="121524" cy="530094"/>
              <a:chOff x="1684479" y="1600331"/>
              <a:chExt cx="121524" cy="530094"/>
            </a:xfrm>
          </p:grpSpPr>
          <p:cxnSp>
            <p:nvCxnSpPr>
              <p:cNvPr id="23" name="Straight Connector 22"/>
              <p:cNvCxnSpPr/>
              <p:nvPr/>
            </p:nvCxnSpPr>
            <p:spPr>
              <a:xfrm>
                <a:off x="1741367" y="1600331"/>
                <a:ext cx="3880" cy="43287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4" name="Donut 23"/>
              <p:cNvSpPr/>
              <p:nvPr/>
            </p:nvSpPr>
            <p:spPr>
              <a:xfrm>
                <a:off x="1684479" y="2008901"/>
                <a:ext cx="121524" cy="121524"/>
              </a:xfrm>
              <a:prstGeom prst="donut">
                <a:avLst/>
              </a:prstGeom>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sp>
        <p:nvSpPr>
          <p:cNvPr id="25" name="TextBox 24"/>
          <p:cNvSpPr txBox="1"/>
          <p:nvPr/>
        </p:nvSpPr>
        <p:spPr>
          <a:xfrm>
            <a:off x="3739704" y="3259521"/>
            <a:ext cx="1688671" cy="64633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1200" b="1" dirty="0" smtClean="0">
                <a:solidFill>
                  <a:schemeClr val="bg1"/>
                </a:solidFill>
                <a:latin typeface="Verdana"/>
                <a:cs typeface="Verdana"/>
              </a:rPr>
              <a:t>School-based</a:t>
            </a:r>
          </a:p>
          <a:p>
            <a:pPr algn="ctr"/>
            <a:r>
              <a:rPr lang="en-US" sz="1200" b="1" dirty="0" smtClean="0">
                <a:solidFill>
                  <a:schemeClr val="bg1"/>
                </a:solidFill>
                <a:latin typeface="Verdana"/>
                <a:cs typeface="Verdana"/>
              </a:rPr>
              <a:t>Agricultural</a:t>
            </a:r>
          </a:p>
          <a:p>
            <a:pPr algn="ctr"/>
            <a:r>
              <a:rPr lang="en-US" sz="1200" b="1" dirty="0" smtClean="0">
                <a:solidFill>
                  <a:schemeClr val="bg1"/>
                </a:solidFill>
                <a:latin typeface="Verdana"/>
                <a:cs typeface="Verdana"/>
              </a:rPr>
              <a:t>Education</a:t>
            </a:r>
            <a:endParaRPr lang="en-US" sz="1200" b="1" dirty="0">
              <a:solidFill>
                <a:schemeClr val="bg1"/>
              </a:solidFill>
              <a:latin typeface="Verdana"/>
              <a:cs typeface="Verdana"/>
            </a:endParaRPr>
          </a:p>
        </p:txBody>
      </p:sp>
    </p:spTree>
    <p:extLst>
      <p:ext uri="{BB962C8B-B14F-4D97-AF65-F5344CB8AC3E}">
        <p14:creationId xmlns:p14="http://schemas.microsoft.com/office/powerpoint/2010/main" val="418154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1000"/>
                                        <p:tgtEl>
                                          <p:spTgt spid="27"/>
                                        </p:tgtEl>
                                      </p:cBhvr>
                                    </p:animEffect>
                                    <p:anim calcmode="lin" valueType="num">
                                      <p:cBhvr>
                                        <p:cTn id="29" dur="1000" fill="hold"/>
                                        <p:tgtEl>
                                          <p:spTgt spid="27"/>
                                        </p:tgtEl>
                                        <p:attrNameLst>
                                          <p:attrName>ppt_x</p:attrName>
                                        </p:attrNameLst>
                                      </p:cBhvr>
                                      <p:tavLst>
                                        <p:tav tm="0">
                                          <p:val>
                                            <p:strVal val="#ppt_x"/>
                                          </p:val>
                                        </p:tav>
                                        <p:tav tm="100000">
                                          <p:val>
                                            <p:strVal val="#ppt_x"/>
                                          </p:val>
                                        </p:tav>
                                      </p:tavLst>
                                    </p:anim>
                                    <p:anim calcmode="lin" valueType="num">
                                      <p:cBhvr>
                                        <p:cTn id="3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sz="2100" dirty="0" smtClean="0">
                <a:latin typeface="Verdana"/>
                <a:cs typeface="Verdana"/>
              </a:rPr>
              <a:t>212°</a:t>
            </a:r>
            <a:r>
              <a:rPr lang="en-US" dirty="0" smtClean="0"/>
              <a:t> Leadership Conference</a:t>
            </a:r>
            <a:endParaRPr lang="en-US" dirty="0"/>
          </a:p>
        </p:txBody>
      </p:sp>
      <p:sp>
        <p:nvSpPr>
          <p:cNvPr id="3" name="Content Placeholder 2"/>
          <p:cNvSpPr>
            <a:spLocks noGrp="1"/>
          </p:cNvSpPr>
          <p:nvPr>
            <p:ph idx="1"/>
          </p:nvPr>
        </p:nvSpPr>
        <p:spPr>
          <a:xfrm>
            <a:off x="292574" y="1348609"/>
            <a:ext cx="8229600" cy="2912792"/>
          </a:xfrm>
        </p:spPr>
        <p:txBody>
          <a:bodyPr/>
          <a:lstStyle/>
          <a:p>
            <a:r>
              <a:rPr lang="en-US" dirty="0" smtClean="0"/>
              <a:t>The </a:t>
            </a:r>
            <a:r>
              <a:rPr lang="en-US" dirty="0"/>
              <a:t>series begins with a focus on individual development through the 212° Leadership </a:t>
            </a:r>
            <a:r>
              <a:rPr lang="en-US" dirty="0" smtClean="0"/>
              <a:t>Conference.</a:t>
            </a:r>
            <a:endParaRPr lang="en-US" dirty="0"/>
          </a:p>
          <a:p>
            <a:r>
              <a:rPr lang="en-US" dirty="0" smtClean="0"/>
              <a:t>Designed </a:t>
            </a:r>
            <a:r>
              <a:rPr lang="en-US" dirty="0"/>
              <a:t>to take 7th-10th grade students to the boiling point of personal leadership. </a:t>
            </a:r>
          </a:p>
          <a:p>
            <a:endParaRPr lang="en-US" dirty="0"/>
          </a:p>
        </p:txBody>
      </p:sp>
    </p:spTree>
    <p:extLst>
      <p:ext uri="{BB962C8B-B14F-4D97-AF65-F5344CB8AC3E}">
        <p14:creationId xmlns:p14="http://schemas.microsoft.com/office/powerpoint/2010/main" val="37667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sz="2100" dirty="0" smtClean="0">
                <a:latin typeface="Verdana"/>
                <a:cs typeface="Verdana"/>
              </a:rPr>
              <a:t>360°</a:t>
            </a:r>
            <a:r>
              <a:rPr lang="en-US" dirty="0" smtClean="0"/>
              <a:t> Leadership Conference</a:t>
            </a:r>
            <a:endParaRPr lang="en-US" dirty="0"/>
          </a:p>
        </p:txBody>
      </p:sp>
      <p:sp>
        <p:nvSpPr>
          <p:cNvPr id="3" name="Content Placeholder 2"/>
          <p:cNvSpPr>
            <a:spLocks noGrp="1"/>
          </p:cNvSpPr>
          <p:nvPr>
            <p:ph idx="1"/>
          </p:nvPr>
        </p:nvSpPr>
        <p:spPr/>
        <p:txBody>
          <a:bodyPr/>
          <a:lstStyle/>
          <a:p>
            <a:r>
              <a:rPr lang="en-US" dirty="0" smtClean="0"/>
              <a:t>Once </a:t>
            </a:r>
            <a:r>
              <a:rPr lang="en-US" dirty="0"/>
              <a:t>students show a firm grasp on individual development, they are encouraged to </a:t>
            </a:r>
            <a:r>
              <a:rPr lang="en-US" dirty="0" smtClean="0"/>
              <a:t>attend. </a:t>
            </a:r>
          </a:p>
          <a:p>
            <a:r>
              <a:rPr lang="en-US" dirty="0" smtClean="0"/>
              <a:t>Part </a:t>
            </a:r>
            <a:r>
              <a:rPr lang="en-US" dirty="0"/>
              <a:t>II of the </a:t>
            </a:r>
            <a:r>
              <a:rPr lang="en-US" dirty="0" smtClean="0"/>
              <a:t>series, designed </a:t>
            </a:r>
            <a:r>
              <a:rPr lang="en-US" dirty="0"/>
              <a:t>specifically for 11th-12th grade students. </a:t>
            </a:r>
          </a:p>
          <a:p>
            <a:r>
              <a:rPr lang="en-US" dirty="0"/>
              <a:t>C</a:t>
            </a:r>
            <a:r>
              <a:rPr lang="en-US" dirty="0" smtClean="0"/>
              <a:t>hallenges </a:t>
            </a:r>
            <a:r>
              <a:rPr lang="en-US" dirty="0"/>
              <a:t>participants to expand their circle of influence and focus on </a:t>
            </a:r>
            <a:r>
              <a:rPr lang="en-US" dirty="0" smtClean="0"/>
              <a:t>leadership.</a:t>
            </a:r>
            <a:endParaRPr lang="en-US" dirty="0"/>
          </a:p>
          <a:p>
            <a:endParaRPr lang="en-US" dirty="0"/>
          </a:p>
        </p:txBody>
      </p:sp>
    </p:spTree>
    <p:extLst>
      <p:ext uri="{BB962C8B-B14F-4D97-AF65-F5344CB8AC3E}">
        <p14:creationId xmlns:p14="http://schemas.microsoft.com/office/powerpoint/2010/main" val="426458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Washington Leadership Conference (WLC)</a:t>
            </a:r>
            <a:endParaRPr lang="en-US" dirty="0"/>
          </a:p>
        </p:txBody>
      </p:sp>
      <p:sp>
        <p:nvSpPr>
          <p:cNvPr id="3" name="Content Placeholder 2"/>
          <p:cNvSpPr>
            <a:spLocks noGrp="1"/>
          </p:cNvSpPr>
          <p:nvPr>
            <p:ph idx="1"/>
          </p:nvPr>
        </p:nvSpPr>
        <p:spPr/>
        <p:txBody>
          <a:bodyPr/>
          <a:lstStyle/>
          <a:p>
            <a:r>
              <a:rPr lang="en-US" dirty="0"/>
              <a:t>C</a:t>
            </a:r>
            <a:r>
              <a:rPr lang="en-US" dirty="0" smtClean="0"/>
              <a:t>apstone </a:t>
            </a:r>
            <a:r>
              <a:rPr lang="en-US" dirty="0"/>
              <a:t>conference in this series, </a:t>
            </a:r>
            <a:r>
              <a:rPr lang="en-US" dirty="0" smtClean="0"/>
              <a:t>hosted </a:t>
            </a:r>
            <a:r>
              <a:rPr lang="en-US" dirty="0"/>
              <a:t>during the summer in Washington, D.C. </a:t>
            </a:r>
          </a:p>
          <a:p>
            <a:r>
              <a:rPr lang="en-US" dirty="0"/>
              <a:t>Designed primarily for experienced FFA </a:t>
            </a:r>
            <a:r>
              <a:rPr lang="en-US" dirty="0" smtClean="0"/>
              <a:t>members.</a:t>
            </a:r>
          </a:p>
          <a:p>
            <a:r>
              <a:rPr lang="en-US" dirty="0"/>
              <a:t>D</a:t>
            </a:r>
            <a:r>
              <a:rPr lang="en-US" dirty="0" smtClean="0"/>
              <a:t>ives </a:t>
            </a:r>
            <a:r>
              <a:rPr lang="en-US" dirty="0"/>
              <a:t>into advanced leadership themes of </a:t>
            </a:r>
            <a:r>
              <a:rPr lang="en-US" dirty="0" smtClean="0"/>
              <a:t>authenticity and </a:t>
            </a:r>
            <a:r>
              <a:rPr lang="en-US" dirty="0"/>
              <a:t>valuing diversity, as well as taking action through advocacy and service.</a:t>
            </a:r>
          </a:p>
          <a:p>
            <a:endParaRPr lang="en-US" dirty="0"/>
          </a:p>
          <a:p>
            <a:endParaRPr lang="en-US" dirty="0"/>
          </a:p>
          <a:p>
            <a:endParaRPr lang="en-US" dirty="0"/>
          </a:p>
        </p:txBody>
      </p:sp>
    </p:spTree>
    <p:extLst>
      <p:ext uri="{BB962C8B-B14F-4D97-AF65-F5344CB8AC3E}">
        <p14:creationId xmlns:p14="http://schemas.microsoft.com/office/powerpoint/2010/main" val="87771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Leadership Conferences</a:t>
            </a:r>
            <a:endParaRPr lang="en-US" dirty="0"/>
          </a:p>
        </p:txBody>
      </p:sp>
      <p:sp>
        <p:nvSpPr>
          <p:cNvPr id="3" name="Content Placeholder 2"/>
          <p:cNvSpPr>
            <a:spLocks noGrp="1"/>
          </p:cNvSpPr>
          <p:nvPr>
            <p:ph idx="1"/>
          </p:nvPr>
        </p:nvSpPr>
        <p:spPr/>
        <p:txBody>
          <a:bodyPr/>
          <a:lstStyle/>
          <a:p>
            <a:r>
              <a:rPr lang="en-US" dirty="0" smtClean="0"/>
              <a:t>Add information about any state and chapter leadership conferences </a:t>
            </a:r>
            <a:endParaRPr lang="en-US" dirty="0"/>
          </a:p>
        </p:txBody>
      </p:sp>
    </p:spTree>
    <p:extLst>
      <p:ext uri="{BB962C8B-B14F-4D97-AF65-F5344CB8AC3E}">
        <p14:creationId xmlns:p14="http://schemas.microsoft.com/office/powerpoint/2010/main" val="30035725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ervice_LYNC1765.jpg"/>
          <p:cNvPicPr>
            <a:picLocks noChangeAspect="1"/>
          </p:cNvPicPr>
          <p:nvPr/>
        </p:nvPicPr>
        <p:blipFill rotWithShape="1">
          <a:blip r:embed="rId3">
            <a:extLst>
              <a:ext uri="{28A0092B-C50C-407E-A947-70E740481C1C}">
                <a14:useLocalDpi xmlns:a14="http://schemas.microsoft.com/office/drawing/2010/main" val="0"/>
              </a:ext>
            </a:extLst>
          </a:blip>
          <a:srcRect b="10137"/>
          <a:stretch/>
        </p:blipFill>
        <p:spPr>
          <a:xfrm>
            <a:off x="0" y="0"/>
            <a:ext cx="9144000" cy="5143500"/>
          </a:xfrm>
          <a:prstGeom prst="rect">
            <a:avLst/>
          </a:prstGeom>
        </p:spPr>
      </p:pic>
      <p:grpSp>
        <p:nvGrpSpPr>
          <p:cNvPr id="8" name="Group 7"/>
          <p:cNvGrpSpPr/>
          <p:nvPr/>
        </p:nvGrpSpPr>
        <p:grpSpPr>
          <a:xfrm>
            <a:off x="0" y="3470028"/>
            <a:ext cx="9159680" cy="1161798"/>
            <a:chOff x="0" y="2151344"/>
            <a:chExt cx="9159680" cy="1161798"/>
          </a:xfrm>
        </p:grpSpPr>
        <p:pic>
          <p:nvPicPr>
            <p:cNvPr id="14" name="Picture 13" descr="Optimized_IG_BlueBakgrdBackupiStock.jpg"/>
            <p:cNvPicPr>
              <a:picLocks noChangeAspect="1"/>
            </p:cNvPicPr>
            <p:nvPr/>
          </p:nvPicPr>
          <p:blipFill rotWithShape="1">
            <a:blip r:embed="rId4">
              <a:extLst>
                <a:ext uri="{28A0092B-C50C-407E-A947-70E740481C1C}">
                  <a14:useLocalDpi xmlns:a14="http://schemas.microsoft.com/office/drawing/2010/main" val="0"/>
                </a:ext>
              </a:extLst>
            </a:blip>
            <a:srcRect t="79687"/>
            <a:stretch/>
          </p:blipFill>
          <p:spPr>
            <a:xfrm>
              <a:off x="0" y="2151344"/>
              <a:ext cx="9159680" cy="1161798"/>
            </a:xfrm>
            <a:prstGeom prst="rect">
              <a:avLst/>
            </a:prstGeom>
          </p:spPr>
        </p:pic>
        <p:pic>
          <p:nvPicPr>
            <p:cNvPr id="15" name="Picture 14" descr="Quarter Crop Emblem_DetailBlue.png"/>
            <p:cNvPicPr>
              <a:picLocks noChangeAspect="1"/>
            </p:cNvPicPr>
            <p:nvPr/>
          </p:nvPicPr>
          <p:blipFill rotWithShape="1">
            <a:blip r:embed="rId5">
              <a:extLst>
                <a:ext uri="{28A0092B-C50C-407E-A947-70E740481C1C}">
                  <a14:useLocalDpi xmlns:a14="http://schemas.microsoft.com/office/drawing/2010/main" val="0"/>
                </a:ext>
              </a:extLst>
            </a:blip>
            <a:srcRect r="50624" b="68848"/>
            <a:stretch/>
          </p:blipFill>
          <p:spPr>
            <a:xfrm>
              <a:off x="7804468" y="2233085"/>
              <a:ext cx="1339532" cy="1077940"/>
            </a:xfrm>
            <a:prstGeom prst="rect">
              <a:avLst/>
            </a:prstGeom>
          </p:spPr>
        </p:pic>
      </p:grpSp>
      <p:sp>
        <p:nvSpPr>
          <p:cNvPr id="11" name="Title 1"/>
          <p:cNvSpPr txBox="1">
            <a:spLocks/>
          </p:cNvSpPr>
          <p:nvPr/>
        </p:nvSpPr>
        <p:spPr>
          <a:xfrm>
            <a:off x="444500" y="3489078"/>
            <a:ext cx="8229600" cy="857250"/>
          </a:xfrm>
          <a:prstGeom prst="rect">
            <a:avLst/>
          </a:prstGeom>
        </p:spPr>
        <p:txBody>
          <a:bodyPr/>
          <a:lstStyle>
            <a:lvl1pPr algn="l" defTabSz="457200" rtl="0" eaLnBrk="1" latinLnBrk="0" hangingPunct="1">
              <a:spcBef>
                <a:spcPct val="0"/>
              </a:spcBef>
              <a:buNone/>
              <a:defRPr sz="2400" b="1" kern="1200">
                <a:solidFill>
                  <a:srgbClr val="004C97"/>
                </a:solidFill>
                <a:latin typeface="Georgia"/>
                <a:ea typeface="+mj-ea"/>
                <a:cs typeface="Georgia"/>
              </a:defRPr>
            </a:lvl1pPr>
          </a:lstStyle>
          <a:p>
            <a:r>
              <a:rPr lang="en-US" sz="6000" b="0" dirty="0" smtClean="0">
                <a:solidFill>
                  <a:srgbClr val="FFCD00"/>
                </a:solidFill>
              </a:rPr>
              <a:t>FFA DELIVERS</a:t>
            </a:r>
            <a:endParaRPr lang="en-US" sz="6000" b="0" dirty="0">
              <a:solidFill>
                <a:srgbClr val="FFCD00"/>
              </a:solidFill>
            </a:endParaRPr>
          </a:p>
        </p:txBody>
      </p:sp>
      <p:sp>
        <p:nvSpPr>
          <p:cNvPr id="12" name="Title 1"/>
          <p:cNvSpPr txBox="1">
            <a:spLocks/>
          </p:cNvSpPr>
          <p:nvPr/>
        </p:nvSpPr>
        <p:spPr>
          <a:xfrm>
            <a:off x="444500" y="3580343"/>
            <a:ext cx="8229600" cy="85725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spc="0">
                <a:solidFill>
                  <a:schemeClr val="bg1"/>
                </a:solidFill>
                <a:latin typeface="Georgia"/>
                <a:ea typeface="+mj-ea"/>
                <a:cs typeface="Georgia"/>
              </a:defRPr>
            </a:lvl1pPr>
          </a:lstStyle>
          <a:p>
            <a:r>
              <a:rPr lang="en-US" dirty="0" smtClean="0"/>
              <a:t>SERVICE-LEARNING</a:t>
            </a:r>
            <a:endParaRPr lang="en-US" dirty="0"/>
          </a:p>
        </p:txBody>
      </p:sp>
    </p:spTree>
    <p:extLst>
      <p:ext uri="{BB962C8B-B14F-4D97-AF65-F5344CB8AC3E}">
        <p14:creationId xmlns:p14="http://schemas.microsoft.com/office/powerpoint/2010/main" val="42520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 presetClass="exit" presetSubtype="0" fill="hold" grpId="1" nodeType="afterEffect">
                                  <p:stCondLst>
                                    <p:cond delay="1000"/>
                                  </p:stCondLst>
                                  <p:childTnLst>
                                    <p:set>
                                      <p:cBhvr>
                                        <p:cTn id="11" dur="1" fill="hold">
                                          <p:stCondLst>
                                            <p:cond delay="0"/>
                                          </p:stCondLst>
                                        </p:cTn>
                                        <p:tgtEl>
                                          <p:spTgt spid="11"/>
                                        </p:tgtEl>
                                        <p:attrNameLst>
                                          <p:attrName>style.visibility</p:attrName>
                                        </p:attrNameLst>
                                      </p:cBhvr>
                                      <p:to>
                                        <p:strVal val="hidden"/>
                                      </p:to>
                                    </p:se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FFA Delivers Service-learning</a:t>
            </a:r>
            <a:endParaRPr lang="en-US" dirty="0"/>
          </a:p>
        </p:txBody>
      </p:sp>
      <p:sp>
        <p:nvSpPr>
          <p:cNvPr id="3" name="Content Placeholder 2"/>
          <p:cNvSpPr>
            <a:spLocks noGrp="1"/>
          </p:cNvSpPr>
          <p:nvPr>
            <p:ph idx="1"/>
          </p:nvPr>
        </p:nvSpPr>
        <p:spPr/>
        <p:txBody>
          <a:bodyPr/>
          <a:lstStyle/>
          <a:p>
            <a:r>
              <a:rPr lang="en-US" b="1" dirty="0" smtClean="0"/>
              <a:t>List the different community service projects your chapter completes (Examples below)</a:t>
            </a:r>
          </a:p>
          <a:p>
            <a:pPr lvl="1"/>
            <a:r>
              <a:rPr lang="en-US" dirty="0" smtClean="0"/>
              <a:t>Meal packing event</a:t>
            </a:r>
          </a:p>
          <a:p>
            <a:pPr lvl="1"/>
            <a:r>
              <a:rPr lang="en-US" dirty="0" smtClean="0"/>
              <a:t>Roadside clean-up</a:t>
            </a:r>
          </a:p>
          <a:p>
            <a:pPr lvl="1"/>
            <a:r>
              <a:rPr lang="en-US" dirty="0" smtClean="0"/>
              <a:t>Farmer Appreciation Day</a:t>
            </a:r>
          </a:p>
          <a:p>
            <a:pPr marL="457200" lvl="1" indent="0">
              <a:buNone/>
            </a:pPr>
            <a:endParaRPr lang="en-US" dirty="0"/>
          </a:p>
        </p:txBody>
      </p:sp>
    </p:spTree>
    <p:extLst>
      <p:ext uri="{BB962C8B-B14F-4D97-AF65-F5344CB8AC3E}">
        <p14:creationId xmlns:p14="http://schemas.microsoft.com/office/powerpoint/2010/main" val="100596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Optimized_IG_BlueBakgrdBackupiStoc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2" descr="NationalFFA_Emblem_R_3C_RGB.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322" y="2114550"/>
            <a:ext cx="1549516" cy="1861178"/>
          </a:xfrm>
          <a:prstGeom prst="rect">
            <a:avLst/>
          </a:prstGeom>
        </p:spPr>
      </p:pic>
      <p:sp>
        <p:nvSpPr>
          <p:cNvPr id="4" name="TextBox 3"/>
          <p:cNvSpPr txBox="1"/>
          <p:nvPr/>
        </p:nvSpPr>
        <p:spPr>
          <a:xfrm>
            <a:off x="2439565" y="2713990"/>
            <a:ext cx="6901991" cy="662297"/>
          </a:xfrm>
          <a:prstGeom prst="rect">
            <a:avLst/>
          </a:prstGeom>
          <a:noFill/>
          <a:effectLst/>
        </p:spPr>
        <p:txBody>
          <a:bodyPr wrap="square" rtlCol="0">
            <a:spAutoFit/>
          </a:bodyPr>
          <a:lstStyle/>
          <a:p>
            <a:pPr>
              <a:lnSpc>
                <a:spcPts val="5000"/>
              </a:lnSpc>
            </a:pPr>
            <a:r>
              <a:rPr lang="en-US" sz="3000" dirty="0" smtClean="0">
                <a:solidFill>
                  <a:schemeClr val="bg1"/>
                </a:solidFill>
                <a:latin typeface="Georgia"/>
                <a:cs typeface="Georgia"/>
              </a:rPr>
              <a:t>Thank You!</a:t>
            </a:r>
            <a:endParaRPr lang="en-US" sz="3000" dirty="0">
              <a:solidFill>
                <a:schemeClr val="bg1"/>
              </a:solidFill>
              <a:latin typeface="Georgia"/>
              <a:cs typeface="Georgia"/>
            </a:endParaRPr>
          </a:p>
        </p:txBody>
      </p:sp>
      <p:cxnSp>
        <p:nvCxnSpPr>
          <p:cNvPr id="9" name="Straight Connector 8"/>
          <p:cNvCxnSpPr/>
          <p:nvPr/>
        </p:nvCxnSpPr>
        <p:spPr>
          <a:xfrm>
            <a:off x="2180547" y="2302933"/>
            <a:ext cx="0" cy="1672795"/>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2269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FFA Is Intra-curricular</a:t>
            </a:r>
            <a:endParaRPr lang="en-US" dirty="0"/>
          </a:p>
        </p:txBody>
      </p:sp>
      <p:sp>
        <p:nvSpPr>
          <p:cNvPr id="3" name="Content Placeholder 2"/>
          <p:cNvSpPr>
            <a:spLocks noGrp="1"/>
          </p:cNvSpPr>
          <p:nvPr>
            <p:ph idx="1"/>
          </p:nvPr>
        </p:nvSpPr>
        <p:spPr>
          <a:xfrm>
            <a:off x="344982" y="1211911"/>
            <a:ext cx="8229600" cy="3394472"/>
          </a:xfrm>
        </p:spPr>
        <p:txBody>
          <a:bodyPr/>
          <a:lstStyle/>
          <a:p>
            <a:r>
              <a:rPr lang="en-US" dirty="0" smtClean="0"/>
              <a:t>In order to have an FFA chapter, schools are required to have an agricultural education program and teacher. </a:t>
            </a:r>
          </a:p>
          <a:p>
            <a:r>
              <a:rPr lang="en-US" dirty="0" smtClean="0"/>
              <a:t>Only intra-curricular student organization focused exclusively on agriculture and leadership.</a:t>
            </a:r>
          </a:p>
          <a:p>
            <a:pPr lvl="0"/>
            <a:r>
              <a:rPr lang="en-US" dirty="0"/>
              <a:t>More than 11,000 FFA advisors and agriculture </a:t>
            </a:r>
            <a:r>
              <a:rPr lang="en-US" dirty="0" smtClean="0"/>
              <a:t>teachers.</a:t>
            </a:r>
          </a:p>
          <a:p>
            <a:pPr lvl="0"/>
            <a:r>
              <a:rPr lang="en-US" dirty="0" smtClean="0"/>
              <a:t>Agriculture, food and natural resources (AFNR) career pathways: </a:t>
            </a:r>
          </a:p>
        </p:txBody>
      </p:sp>
      <p:sp>
        <p:nvSpPr>
          <p:cNvPr id="12" name="TextBox 11"/>
          <p:cNvSpPr txBox="1"/>
          <p:nvPr/>
        </p:nvSpPr>
        <p:spPr>
          <a:xfrm>
            <a:off x="-1854200" y="3797300"/>
            <a:ext cx="184666" cy="369332"/>
          </a:xfrm>
          <a:prstGeom prst="rect">
            <a:avLst/>
          </a:prstGeom>
          <a:noFill/>
        </p:spPr>
        <p:txBody>
          <a:bodyPr wrap="none" rtlCol="0">
            <a:spAutoFit/>
          </a:bodyPr>
          <a:lstStyle/>
          <a:p>
            <a:endParaRPr lang="en-US" dirty="0"/>
          </a:p>
        </p:txBody>
      </p:sp>
      <p:grpSp>
        <p:nvGrpSpPr>
          <p:cNvPr id="4" name="Group 3"/>
          <p:cNvGrpSpPr/>
          <p:nvPr/>
        </p:nvGrpSpPr>
        <p:grpSpPr>
          <a:xfrm>
            <a:off x="177676" y="3390173"/>
            <a:ext cx="8799018" cy="1310296"/>
            <a:chOff x="177676" y="3390173"/>
            <a:chExt cx="8799018" cy="1310296"/>
          </a:xfrm>
        </p:grpSpPr>
        <p:sp>
          <p:nvSpPr>
            <p:cNvPr id="14" name="TextBox 13"/>
            <p:cNvSpPr txBox="1"/>
            <p:nvPr/>
          </p:nvSpPr>
          <p:spPr>
            <a:xfrm>
              <a:off x="655371" y="3390173"/>
              <a:ext cx="7843629" cy="323593"/>
            </a:xfrm>
            <a:prstGeom prst="rect">
              <a:avLst/>
            </a:prstGeom>
            <a:noFill/>
          </p:spPr>
          <p:txBody>
            <a:bodyPr wrap="square" rtlCol="0">
              <a:spAutoFit/>
            </a:bodyPr>
            <a:lstStyle/>
            <a:p>
              <a:pPr algn="ctr">
                <a:lnSpc>
                  <a:spcPts val="1780"/>
                </a:lnSpc>
                <a:spcAft>
                  <a:spcPts val="600"/>
                </a:spcAft>
              </a:pPr>
              <a:r>
                <a:rPr lang="en-US" sz="1600" dirty="0" smtClean="0">
                  <a:solidFill>
                    <a:srgbClr val="DA291C"/>
                  </a:solidFill>
                  <a:latin typeface="Georgia"/>
                  <a:cs typeface="Georgia"/>
                </a:rPr>
                <a:t>AGRIBUSINESS SYSTEMS  •  ANIMAL SYSTEMS  •  BIOTECHNOLOGY SYSTEMS</a:t>
              </a:r>
            </a:p>
          </p:txBody>
        </p:sp>
        <p:sp>
          <p:nvSpPr>
            <p:cNvPr id="17" name="TextBox 16"/>
            <p:cNvSpPr txBox="1"/>
            <p:nvPr/>
          </p:nvSpPr>
          <p:spPr>
            <a:xfrm>
              <a:off x="177676" y="3719074"/>
              <a:ext cx="8799018" cy="323593"/>
            </a:xfrm>
            <a:prstGeom prst="rect">
              <a:avLst/>
            </a:prstGeom>
            <a:noFill/>
          </p:spPr>
          <p:txBody>
            <a:bodyPr wrap="square" rtlCol="0">
              <a:spAutoFit/>
            </a:bodyPr>
            <a:lstStyle/>
            <a:p>
              <a:pPr algn="ctr">
                <a:lnSpc>
                  <a:spcPts val="1780"/>
                </a:lnSpc>
                <a:spcAft>
                  <a:spcPts val="600"/>
                </a:spcAft>
              </a:pPr>
              <a:r>
                <a:rPr lang="en-US" sz="1600" dirty="0" smtClean="0">
                  <a:solidFill>
                    <a:srgbClr val="DA291C"/>
                  </a:solidFill>
                  <a:latin typeface="Georgia"/>
                  <a:cs typeface="Georgia"/>
                </a:rPr>
                <a:t>ENVIRONMENTAL SERVICE SYSTEMS  •  FOOD PRODUCTS AND PROCESSING SYSTEMS</a:t>
              </a:r>
            </a:p>
          </p:txBody>
        </p:sp>
        <p:sp>
          <p:nvSpPr>
            <p:cNvPr id="18" name="TextBox 17"/>
            <p:cNvSpPr txBox="1"/>
            <p:nvPr/>
          </p:nvSpPr>
          <p:spPr>
            <a:xfrm>
              <a:off x="655371" y="4376876"/>
              <a:ext cx="7843629" cy="323593"/>
            </a:xfrm>
            <a:prstGeom prst="rect">
              <a:avLst/>
            </a:prstGeom>
            <a:noFill/>
          </p:spPr>
          <p:txBody>
            <a:bodyPr wrap="square" rtlCol="0">
              <a:spAutoFit/>
            </a:bodyPr>
            <a:lstStyle/>
            <a:p>
              <a:pPr algn="ctr">
                <a:lnSpc>
                  <a:spcPts val="1780"/>
                </a:lnSpc>
                <a:spcAft>
                  <a:spcPts val="600"/>
                </a:spcAft>
              </a:pPr>
              <a:r>
                <a:rPr lang="en-US" sz="1600" dirty="0" smtClean="0">
                  <a:solidFill>
                    <a:srgbClr val="DA291C"/>
                  </a:solidFill>
                  <a:latin typeface="Georgia"/>
                  <a:cs typeface="Georgia"/>
                </a:rPr>
                <a:t>POWER</a:t>
              </a:r>
              <a:r>
                <a:rPr lang="en-US" sz="1600" dirty="0">
                  <a:solidFill>
                    <a:srgbClr val="DA291C"/>
                  </a:solidFill>
                  <a:latin typeface="Georgia"/>
                  <a:cs typeface="Georgia"/>
                </a:rPr>
                <a:t>, STRUCTURAL AND TECHNICAL SYSTEMS</a:t>
              </a:r>
            </a:p>
          </p:txBody>
        </p:sp>
        <p:sp>
          <p:nvSpPr>
            <p:cNvPr id="19" name="TextBox 18"/>
            <p:cNvSpPr txBox="1"/>
            <p:nvPr/>
          </p:nvSpPr>
          <p:spPr>
            <a:xfrm>
              <a:off x="177676" y="4047975"/>
              <a:ext cx="8799018" cy="323593"/>
            </a:xfrm>
            <a:prstGeom prst="rect">
              <a:avLst/>
            </a:prstGeom>
            <a:noFill/>
          </p:spPr>
          <p:txBody>
            <a:bodyPr wrap="square" rtlCol="0">
              <a:spAutoFit/>
            </a:bodyPr>
            <a:lstStyle/>
            <a:p>
              <a:pPr algn="ctr">
                <a:lnSpc>
                  <a:spcPts val="1780"/>
                </a:lnSpc>
                <a:spcAft>
                  <a:spcPts val="600"/>
                </a:spcAft>
              </a:pPr>
              <a:r>
                <a:rPr lang="en-US" sz="1600" dirty="0" smtClean="0">
                  <a:solidFill>
                    <a:srgbClr val="DA291C"/>
                  </a:solidFill>
                  <a:latin typeface="Georgia"/>
                  <a:cs typeface="Georgia"/>
                </a:rPr>
                <a:t>NATURAL RESOURCES SYSTEMS  •  PLANT SYSTEMS</a:t>
              </a:r>
            </a:p>
          </p:txBody>
        </p:sp>
      </p:grpSp>
    </p:spTree>
    <p:extLst>
      <p:ext uri="{BB962C8B-B14F-4D97-AF65-F5344CB8AC3E}">
        <p14:creationId xmlns:p14="http://schemas.microsoft.com/office/powerpoint/2010/main" val="158996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Optimized_IG_BlueBakgrdBackupiStoc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descr="Quarter Crop Emblem_DetailBlu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3113" y="1873830"/>
            <a:ext cx="8241774" cy="10512116"/>
          </a:xfrm>
          <a:prstGeom prst="rect">
            <a:avLst/>
          </a:prstGeom>
        </p:spPr>
      </p:pic>
      <p:pic>
        <p:nvPicPr>
          <p:cNvPr id="3" name="Picture 2" descr="NationalFFA_Emblem_R_3C_RGB.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049" y="2114550"/>
            <a:ext cx="1549516" cy="1861178"/>
          </a:xfrm>
          <a:prstGeom prst="rect">
            <a:avLst/>
          </a:prstGeom>
        </p:spPr>
      </p:pic>
      <p:sp>
        <p:nvSpPr>
          <p:cNvPr id="4" name="TextBox 3"/>
          <p:cNvSpPr txBox="1"/>
          <p:nvPr/>
        </p:nvSpPr>
        <p:spPr>
          <a:xfrm>
            <a:off x="606290" y="630936"/>
            <a:ext cx="7930932" cy="416353"/>
          </a:xfrm>
          <a:prstGeom prst="rect">
            <a:avLst/>
          </a:prstGeom>
          <a:noFill/>
          <a:effectLst/>
        </p:spPr>
        <p:txBody>
          <a:bodyPr wrap="square" rtlCol="0">
            <a:spAutoFit/>
          </a:bodyPr>
          <a:lstStyle/>
          <a:p>
            <a:pPr algn="ctr">
              <a:lnSpc>
                <a:spcPts val="2600"/>
              </a:lnSpc>
            </a:pPr>
            <a:r>
              <a:rPr lang="en-US" b="1" dirty="0">
                <a:solidFill>
                  <a:schemeClr val="bg1"/>
                </a:solidFill>
                <a:latin typeface="Georgia"/>
                <a:cs typeface="Georgia"/>
              </a:rPr>
              <a:t>FFA is the premier school-based, member-led youth organization. </a:t>
            </a:r>
          </a:p>
        </p:txBody>
      </p:sp>
      <p:sp>
        <p:nvSpPr>
          <p:cNvPr id="5" name="TextBox 4"/>
          <p:cNvSpPr txBox="1"/>
          <p:nvPr/>
        </p:nvSpPr>
        <p:spPr>
          <a:xfrm>
            <a:off x="2538343" y="2312003"/>
            <a:ext cx="6901991" cy="1370461"/>
          </a:xfrm>
          <a:prstGeom prst="rect">
            <a:avLst/>
          </a:prstGeom>
          <a:noFill/>
          <a:effectLst/>
        </p:spPr>
        <p:txBody>
          <a:bodyPr wrap="square" rtlCol="0">
            <a:spAutoFit/>
          </a:bodyPr>
          <a:lstStyle/>
          <a:p>
            <a:pPr>
              <a:lnSpc>
                <a:spcPts val="5000"/>
              </a:lnSpc>
            </a:pPr>
            <a:r>
              <a:rPr lang="en-US" sz="4000" dirty="0" smtClean="0">
                <a:solidFill>
                  <a:srgbClr val="FFCD00"/>
                </a:solidFill>
                <a:latin typeface="Georgia"/>
                <a:cs typeface="Georgia"/>
              </a:rPr>
              <a:t>Transformational and </a:t>
            </a:r>
          </a:p>
          <a:p>
            <a:pPr>
              <a:lnSpc>
                <a:spcPts val="5000"/>
              </a:lnSpc>
            </a:pPr>
            <a:r>
              <a:rPr lang="en-US" sz="4000" dirty="0" smtClean="0">
                <a:solidFill>
                  <a:srgbClr val="FFCD00"/>
                </a:solidFill>
                <a:latin typeface="Georgia"/>
                <a:cs typeface="Georgia"/>
              </a:rPr>
              <a:t>life-changing experiences</a:t>
            </a:r>
            <a:endParaRPr lang="en-US" sz="4000" dirty="0">
              <a:solidFill>
                <a:srgbClr val="FFCD00"/>
              </a:solidFill>
              <a:latin typeface="Georgia"/>
              <a:cs typeface="Georgia"/>
            </a:endParaRPr>
          </a:p>
        </p:txBody>
      </p:sp>
      <p:sp>
        <p:nvSpPr>
          <p:cNvPr id="6" name="TextBox 5"/>
          <p:cNvSpPr txBox="1"/>
          <p:nvPr/>
        </p:nvSpPr>
        <p:spPr>
          <a:xfrm>
            <a:off x="2439565" y="2312003"/>
            <a:ext cx="6901991" cy="1370461"/>
          </a:xfrm>
          <a:prstGeom prst="rect">
            <a:avLst/>
          </a:prstGeom>
          <a:noFill/>
          <a:effectLst/>
        </p:spPr>
        <p:txBody>
          <a:bodyPr wrap="square" rtlCol="0">
            <a:spAutoFit/>
          </a:bodyPr>
          <a:lstStyle/>
          <a:p>
            <a:pPr>
              <a:lnSpc>
                <a:spcPts val="5000"/>
              </a:lnSpc>
            </a:pPr>
            <a:r>
              <a:rPr lang="en-US" sz="4000" dirty="0">
                <a:solidFill>
                  <a:srgbClr val="FFCD00"/>
                </a:solidFill>
                <a:latin typeface="Georgia"/>
                <a:cs typeface="Georgia"/>
              </a:rPr>
              <a:t>S</a:t>
            </a:r>
            <a:r>
              <a:rPr lang="en-US" sz="4000" dirty="0" smtClean="0">
                <a:solidFill>
                  <a:srgbClr val="FFCD00"/>
                </a:solidFill>
                <a:latin typeface="Georgia"/>
                <a:cs typeface="Georgia"/>
              </a:rPr>
              <a:t>trong values, service to others and global purpose</a:t>
            </a:r>
            <a:endParaRPr lang="en-US" sz="4000" dirty="0">
              <a:solidFill>
                <a:srgbClr val="FFCD00"/>
              </a:solidFill>
              <a:latin typeface="Georgia"/>
              <a:cs typeface="Georgia"/>
            </a:endParaRPr>
          </a:p>
        </p:txBody>
      </p:sp>
      <p:sp>
        <p:nvSpPr>
          <p:cNvPr id="8" name="TextBox 7"/>
          <p:cNvSpPr txBox="1"/>
          <p:nvPr/>
        </p:nvSpPr>
        <p:spPr>
          <a:xfrm>
            <a:off x="2538343" y="2585453"/>
            <a:ext cx="6901991" cy="729259"/>
          </a:xfrm>
          <a:prstGeom prst="rect">
            <a:avLst/>
          </a:prstGeom>
          <a:noFill/>
          <a:effectLst/>
        </p:spPr>
        <p:txBody>
          <a:bodyPr wrap="square" rtlCol="0">
            <a:spAutoFit/>
          </a:bodyPr>
          <a:lstStyle/>
          <a:p>
            <a:pPr>
              <a:lnSpc>
                <a:spcPts val="5000"/>
              </a:lnSpc>
            </a:pPr>
            <a:r>
              <a:rPr lang="en-US" sz="4000" dirty="0" smtClean="0">
                <a:solidFill>
                  <a:srgbClr val="FFCD00"/>
                </a:solidFill>
                <a:latin typeface="Georgia"/>
                <a:cs typeface="Georgia"/>
              </a:rPr>
              <a:t>Next generation of leaders</a:t>
            </a:r>
            <a:endParaRPr lang="en-US" sz="4000" dirty="0">
              <a:solidFill>
                <a:srgbClr val="FFCD00"/>
              </a:solidFill>
              <a:latin typeface="Georgia"/>
              <a:cs typeface="Georgia"/>
            </a:endParaRPr>
          </a:p>
        </p:txBody>
      </p:sp>
      <p:sp>
        <p:nvSpPr>
          <p:cNvPr id="9" name="TextBox 8"/>
          <p:cNvSpPr txBox="1"/>
          <p:nvPr/>
        </p:nvSpPr>
        <p:spPr>
          <a:xfrm>
            <a:off x="2439566" y="2599564"/>
            <a:ext cx="5112702" cy="729259"/>
          </a:xfrm>
          <a:prstGeom prst="rect">
            <a:avLst/>
          </a:prstGeom>
          <a:noFill/>
          <a:effectLst/>
        </p:spPr>
        <p:txBody>
          <a:bodyPr wrap="square" rtlCol="0">
            <a:spAutoFit/>
          </a:bodyPr>
          <a:lstStyle/>
          <a:p>
            <a:pPr>
              <a:lnSpc>
                <a:spcPts val="5000"/>
              </a:lnSpc>
            </a:pPr>
            <a:r>
              <a:rPr lang="en-US" sz="4000" dirty="0" smtClean="0">
                <a:solidFill>
                  <a:schemeClr val="bg1"/>
                </a:solidFill>
                <a:latin typeface="Georgia"/>
                <a:cs typeface="Georgia"/>
              </a:rPr>
              <a:t>We Are FFA.</a:t>
            </a:r>
            <a:endParaRPr lang="en-US" sz="4000" dirty="0">
              <a:solidFill>
                <a:schemeClr val="bg1"/>
              </a:solidFill>
              <a:latin typeface="Georgia"/>
              <a:cs typeface="Georgia"/>
            </a:endParaRPr>
          </a:p>
        </p:txBody>
      </p:sp>
    </p:spTree>
    <p:extLst>
      <p:ext uri="{BB962C8B-B14F-4D97-AF65-F5344CB8AC3E}">
        <p14:creationId xmlns:p14="http://schemas.microsoft.com/office/powerpoint/2010/main" val="349833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0"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6"/>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8"/>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8" grpId="0"/>
      <p:bldP spid="8" grpId="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G_EJZ9531 duotone.jpg"/>
          <p:cNvPicPr>
            <a:picLocks noChangeAspect="1"/>
          </p:cNvPicPr>
          <p:nvPr/>
        </p:nvPicPr>
        <p:blipFill rotWithShape="1">
          <a:blip r:embed="rId3">
            <a:extLst>
              <a:ext uri="{28A0092B-C50C-407E-A947-70E740481C1C}">
                <a14:useLocalDpi xmlns:a14="http://schemas.microsoft.com/office/drawing/2010/main" val="0"/>
              </a:ext>
            </a:extLst>
          </a:blip>
          <a:srcRect t="15499" b="4092"/>
          <a:stretch/>
        </p:blipFill>
        <p:spPr>
          <a:xfrm>
            <a:off x="-211330" y="-3608"/>
            <a:ext cx="9583930" cy="5144368"/>
          </a:xfrm>
          <a:prstGeom prst="rect">
            <a:avLst/>
          </a:prstGeom>
        </p:spPr>
      </p:pic>
      <p:sp>
        <p:nvSpPr>
          <p:cNvPr id="5" name="TextBox 4"/>
          <p:cNvSpPr txBox="1"/>
          <p:nvPr/>
        </p:nvSpPr>
        <p:spPr>
          <a:xfrm>
            <a:off x="292608" y="698668"/>
            <a:ext cx="4205598" cy="461665"/>
          </a:xfrm>
          <a:prstGeom prst="rect">
            <a:avLst/>
          </a:prstGeom>
          <a:noFill/>
        </p:spPr>
        <p:txBody>
          <a:bodyPr wrap="square" rtlCol="0">
            <a:spAutoFit/>
          </a:bodyPr>
          <a:lstStyle/>
          <a:p>
            <a:r>
              <a:rPr lang="en-US" sz="2400" spc="300" dirty="0" smtClean="0">
                <a:solidFill>
                  <a:schemeClr val="bg1"/>
                </a:solidFill>
                <a:latin typeface="Georgia"/>
                <a:cs typeface="Georgia"/>
              </a:rPr>
              <a:t>FFA HAS IMPACT</a:t>
            </a:r>
            <a:endParaRPr lang="en-US" sz="2400" spc="300" dirty="0">
              <a:solidFill>
                <a:schemeClr val="bg1"/>
              </a:solidFill>
              <a:latin typeface="Georgia"/>
              <a:cs typeface="Georgia"/>
            </a:endParaRPr>
          </a:p>
        </p:txBody>
      </p:sp>
      <p:grpSp>
        <p:nvGrpSpPr>
          <p:cNvPr id="8" name="Group 7"/>
          <p:cNvGrpSpPr/>
          <p:nvPr/>
        </p:nvGrpSpPr>
        <p:grpSpPr>
          <a:xfrm>
            <a:off x="297869" y="3514211"/>
            <a:ext cx="2116488" cy="1223055"/>
            <a:chOff x="297869" y="3299089"/>
            <a:chExt cx="2116488" cy="1223055"/>
          </a:xfrm>
        </p:grpSpPr>
        <p:sp>
          <p:nvSpPr>
            <p:cNvPr id="15" name="TextBox 14"/>
            <p:cNvSpPr txBox="1"/>
            <p:nvPr/>
          </p:nvSpPr>
          <p:spPr>
            <a:xfrm>
              <a:off x="533034" y="3299089"/>
              <a:ext cx="1881322" cy="477054"/>
            </a:xfrm>
            <a:prstGeom prst="rect">
              <a:avLst/>
            </a:prstGeom>
            <a:noFill/>
            <a:effectLst/>
          </p:spPr>
          <p:txBody>
            <a:bodyPr wrap="square" rtlCol="0" anchor="t">
              <a:spAutoFit/>
            </a:bodyPr>
            <a:lstStyle/>
            <a:p>
              <a:pPr>
                <a:lnSpc>
                  <a:spcPts val="3000"/>
                </a:lnSpc>
              </a:pPr>
              <a:r>
                <a:rPr lang="en-US" sz="3600" b="1" dirty="0" smtClean="0">
                  <a:solidFill>
                    <a:schemeClr val="bg1"/>
                  </a:solidFill>
                  <a:latin typeface="Verdana"/>
                  <a:cs typeface="Verdana"/>
                </a:rPr>
                <a:t>7,859</a:t>
              </a:r>
              <a:endParaRPr lang="en-US" sz="3600" b="1" dirty="0" smtClean="0">
                <a:solidFill>
                  <a:schemeClr val="bg1"/>
                </a:solidFill>
                <a:latin typeface="Verdana"/>
                <a:cs typeface="Verdana"/>
              </a:endParaRPr>
            </a:p>
          </p:txBody>
        </p:sp>
        <p:sp>
          <p:nvSpPr>
            <p:cNvPr id="16" name="TextBox 15"/>
            <p:cNvSpPr txBox="1"/>
            <p:nvPr/>
          </p:nvSpPr>
          <p:spPr>
            <a:xfrm>
              <a:off x="297869" y="3735414"/>
              <a:ext cx="2116488" cy="702329"/>
            </a:xfrm>
            <a:prstGeom prst="rect">
              <a:avLst/>
            </a:prstGeom>
            <a:noFill/>
          </p:spPr>
          <p:txBody>
            <a:bodyPr wrap="square" rtlCol="0">
              <a:spAutoFit/>
            </a:bodyPr>
            <a:lstStyle/>
            <a:p>
              <a:pPr algn="ctr">
                <a:lnSpc>
                  <a:spcPts val="1580"/>
                </a:lnSpc>
                <a:spcAft>
                  <a:spcPts val="600"/>
                </a:spcAft>
              </a:pPr>
              <a:r>
                <a:rPr lang="en-US" sz="1400" dirty="0" smtClean="0">
                  <a:solidFill>
                    <a:schemeClr val="bg1"/>
                  </a:solidFill>
                  <a:latin typeface="Verdana"/>
                  <a:cs typeface="Verdana"/>
                </a:rPr>
                <a:t>FFA chapters in all 50 states, Puerto Rico </a:t>
              </a:r>
              <a:br>
                <a:rPr lang="en-US" sz="1400" dirty="0" smtClean="0">
                  <a:solidFill>
                    <a:schemeClr val="bg1"/>
                  </a:solidFill>
                  <a:latin typeface="Verdana"/>
                  <a:cs typeface="Verdana"/>
                </a:rPr>
              </a:br>
              <a:r>
                <a:rPr lang="en-US" sz="1400" dirty="0" smtClean="0">
                  <a:solidFill>
                    <a:schemeClr val="bg1"/>
                  </a:solidFill>
                  <a:latin typeface="Verdana"/>
                  <a:cs typeface="Verdana"/>
                </a:rPr>
                <a:t>and Virgin Islands</a:t>
              </a:r>
            </a:p>
          </p:txBody>
        </p:sp>
        <p:cxnSp>
          <p:nvCxnSpPr>
            <p:cNvPr id="21" name="Straight Connector 20"/>
            <p:cNvCxnSpPr/>
            <p:nvPr/>
          </p:nvCxnSpPr>
          <p:spPr>
            <a:xfrm>
              <a:off x="533034" y="4522144"/>
              <a:ext cx="156338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grpSp>
      <p:grpSp>
        <p:nvGrpSpPr>
          <p:cNvPr id="9" name="Group 8"/>
          <p:cNvGrpSpPr/>
          <p:nvPr/>
        </p:nvGrpSpPr>
        <p:grpSpPr>
          <a:xfrm>
            <a:off x="2190491" y="3664655"/>
            <a:ext cx="3939473" cy="1014663"/>
            <a:chOff x="2190491" y="3613856"/>
            <a:chExt cx="3939473" cy="1014663"/>
          </a:xfrm>
        </p:grpSpPr>
        <p:sp>
          <p:nvSpPr>
            <p:cNvPr id="18" name="TextBox 17"/>
            <p:cNvSpPr txBox="1"/>
            <p:nvPr/>
          </p:nvSpPr>
          <p:spPr>
            <a:xfrm>
              <a:off x="2190491" y="3959105"/>
              <a:ext cx="3939473" cy="669414"/>
            </a:xfrm>
            <a:prstGeom prst="rect">
              <a:avLst/>
            </a:prstGeom>
            <a:noFill/>
            <a:effectLst/>
          </p:spPr>
          <p:txBody>
            <a:bodyPr wrap="square" rtlCol="0" anchor="t">
              <a:spAutoFit/>
            </a:bodyPr>
            <a:lstStyle/>
            <a:p>
              <a:pPr>
                <a:lnSpc>
                  <a:spcPts val="3000"/>
                </a:lnSpc>
              </a:pPr>
              <a:r>
                <a:rPr lang="en-US" sz="9000" b="1" kern="100" spc="-600" dirty="0" smtClean="0">
                  <a:solidFill>
                    <a:schemeClr val="bg1">
                      <a:lumMod val="75000"/>
                    </a:schemeClr>
                  </a:solidFill>
                  <a:latin typeface="Verdana"/>
                  <a:cs typeface="Verdana"/>
                </a:rPr>
                <a:t>19</a:t>
              </a:r>
            </a:p>
          </p:txBody>
        </p:sp>
        <p:sp>
          <p:nvSpPr>
            <p:cNvPr id="19" name="TextBox 18"/>
            <p:cNvSpPr txBox="1"/>
            <p:nvPr/>
          </p:nvSpPr>
          <p:spPr>
            <a:xfrm>
              <a:off x="3758259" y="3692261"/>
              <a:ext cx="2152228" cy="702329"/>
            </a:xfrm>
            <a:prstGeom prst="rect">
              <a:avLst/>
            </a:prstGeom>
            <a:noFill/>
          </p:spPr>
          <p:txBody>
            <a:bodyPr wrap="square" rtlCol="0">
              <a:spAutoFit/>
            </a:bodyPr>
            <a:lstStyle/>
            <a:p>
              <a:pPr>
                <a:lnSpc>
                  <a:spcPts val="1580"/>
                </a:lnSpc>
                <a:spcAft>
                  <a:spcPts val="600"/>
                </a:spcAft>
              </a:pPr>
              <a:r>
                <a:rPr lang="en-US" sz="1400" dirty="0" smtClean="0">
                  <a:solidFill>
                    <a:schemeClr val="bg1">
                      <a:lumMod val="75000"/>
                    </a:schemeClr>
                  </a:solidFill>
                  <a:latin typeface="Verdana"/>
                  <a:cs typeface="Verdana"/>
                </a:rPr>
                <a:t>Of 20 largest </a:t>
              </a:r>
              <a:br>
                <a:rPr lang="en-US" sz="1400" dirty="0" smtClean="0">
                  <a:solidFill>
                    <a:schemeClr val="bg1">
                      <a:lumMod val="75000"/>
                    </a:schemeClr>
                  </a:solidFill>
                  <a:latin typeface="Verdana"/>
                  <a:cs typeface="Verdana"/>
                </a:rPr>
              </a:br>
              <a:r>
                <a:rPr lang="en-US" sz="1400" dirty="0" smtClean="0">
                  <a:solidFill>
                    <a:schemeClr val="bg1">
                      <a:lumMod val="75000"/>
                    </a:schemeClr>
                  </a:solidFill>
                  <a:latin typeface="Verdana"/>
                  <a:cs typeface="Verdana"/>
                </a:rPr>
                <a:t>U.S. cities have </a:t>
              </a:r>
              <a:br>
                <a:rPr lang="en-US" sz="1400" dirty="0" smtClean="0">
                  <a:solidFill>
                    <a:schemeClr val="bg1">
                      <a:lumMod val="75000"/>
                    </a:schemeClr>
                  </a:solidFill>
                  <a:latin typeface="Verdana"/>
                  <a:cs typeface="Verdana"/>
                </a:rPr>
              </a:br>
              <a:r>
                <a:rPr lang="en-US" sz="1400" dirty="0" smtClean="0">
                  <a:solidFill>
                    <a:schemeClr val="bg1">
                      <a:lumMod val="75000"/>
                    </a:schemeClr>
                  </a:solidFill>
                  <a:latin typeface="Verdana"/>
                  <a:cs typeface="Verdana"/>
                </a:rPr>
                <a:t>FFA chapters</a:t>
              </a:r>
            </a:p>
          </p:txBody>
        </p:sp>
        <p:cxnSp>
          <p:nvCxnSpPr>
            <p:cNvPr id="22" name="Straight Connector 21"/>
            <p:cNvCxnSpPr/>
            <p:nvPr/>
          </p:nvCxnSpPr>
          <p:spPr>
            <a:xfrm>
              <a:off x="3758259" y="3613856"/>
              <a:ext cx="1572142"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grpSp>
      <p:grpSp>
        <p:nvGrpSpPr>
          <p:cNvPr id="17" name="Group 16"/>
          <p:cNvGrpSpPr/>
          <p:nvPr/>
        </p:nvGrpSpPr>
        <p:grpSpPr>
          <a:xfrm>
            <a:off x="297869" y="1431482"/>
            <a:ext cx="5251707" cy="496082"/>
            <a:chOff x="433013" y="1796915"/>
            <a:chExt cx="5251707" cy="496082"/>
          </a:xfrm>
        </p:grpSpPr>
        <p:sp>
          <p:nvSpPr>
            <p:cNvPr id="31" name="TextBox 30"/>
            <p:cNvSpPr txBox="1"/>
            <p:nvPr/>
          </p:nvSpPr>
          <p:spPr>
            <a:xfrm>
              <a:off x="433013" y="1796915"/>
              <a:ext cx="1319587" cy="464230"/>
            </a:xfrm>
            <a:prstGeom prst="rect">
              <a:avLst/>
            </a:prstGeom>
            <a:noFill/>
            <a:effectLst/>
          </p:spPr>
          <p:txBody>
            <a:bodyPr wrap="square" rtlCol="0" anchor="t">
              <a:spAutoFit/>
            </a:bodyPr>
            <a:lstStyle/>
            <a:p>
              <a:pPr>
                <a:lnSpc>
                  <a:spcPts val="3000"/>
                </a:lnSpc>
              </a:pPr>
              <a:r>
                <a:rPr lang="en-US" sz="1900" b="1" dirty="0" smtClean="0">
                  <a:solidFill>
                    <a:schemeClr val="bg1"/>
                  </a:solidFill>
                  <a:latin typeface="Verdana"/>
                  <a:cs typeface="Verdana"/>
                </a:rPr>
                <a:t>65,000</a:t>
              </a:r>
            </a:p>
          </p:txBody>
        </p:sp>
        <p:cxnSp>
          <p:nvCxnSpPr>
            <p:cNvPr id="24" name="Straight Connector 23"/>
            <p:cNvCxnSpPr/>
            <p:nvPr/>
          </p:nvCxnSpPr>
          <p:spPr>
            <a:xfrm>
              <a:off x="539778" y="2292997"/>
              <a:ext cx="4828723"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1490010" y="1941832"/>
              <a:ext cx="4194710" cy="297090"/>
            </a:xfrm>
            <a:prstGeom prst="rect">
              <a:avLst/>
            </a:prstGeom>
            <a:noFill/>
          </p:spPr>
          <p:txBody>
            <a:bodyPr wrap="square" rtlCol="0">
              <a:spAutoFit/>
            </a:bodyPr>
            <a:lstStyle/>
            <a:p>
              <a:pPr>
                <a:lnSpc>
                  <a:spcPts val="1580"/>
                </a:lnSpc>
                <a:spcAft>
                  <a:spcPts val="600"/>
                </a:spcAft>
              </a:pPr>
              <a:r>
                <a:rPr lang="en-US" sz="1400" dirty="0" smtClean="0">
                  <a:solidFill>
                    <a:schemeClr val="bg1"/>
                  </a:solidFill>
                  <a:latin typeface="Verdana"/>
                  <a:cs typeface="Verdana"/>
                </a:rPr>
                <a:t>National FFA Convention &amp; Expo attendees</a:t>
              </a:r>
            </a:p>
          </p:txBody>
        </p:sp>
      </p:grpSp>
      <p:grpSp>
        <p:nvGrpSpPr>
          <p:cNvPr id="23" name="Group 22"/>
          <p:cNvGrpSpPr/>
          <p:nvPr/>
        </p:nvGrpSpPr>
        <p:grpSpPr>
          <a:xfrm>
            <a:off x="368403" y="2204353"/>
            <a:ext cx="5719560" cy="922405"/>
            <a:chOff x="373280" y="2598536"/>
            <a:chExt cx="5719560" cy="922405"/>
          </a:xfrm>
        </p:grpSpPr>
        <p:sp>
          <p:nvSpPr>
            <p:cNvPr id="6" name="TextBox 5"/>
            <p:cNvSpPr txBox="1"/>
            <p:nvPr/>
          </p:nvSpPr>
          <p:spPr>
            <a:xfrm>
              <a:off x="373280" y="2757543"/>
              <a:ext cx="5440161" cy="582916"/>
            </a:xfrm>
            <a:prstGeom prst="rect">
              <a:avLst/>
            </a:prstGeom>
            <a:noFill/>
            <a:effectLst/>
          </p:spPr>
          <p:txBody>
            <a:bodyPr wrap="square" rtlCol="0" anchor="t">
              <a:spAutoFit/>
            </a:bodyPr>
            <a:lstStyle/>
            <a:p>
              <a:pPr>
                <a:lnSpc>
                  <a:spcPts val="3000"/>
                </a:lnSpc>
              </a:pPr>
              <a:r>
                <a:rPr lang="en-US" sz="7600" b="1" spc="300" dirty="0" smtClean="0">
                  <a:solidFill>
                    <a:srgbClr val="FFCD00"/>
                  </a:solidFill>
                  <a:latin typeface="Verdana"/>
                  <a:cs typeface="Verdana"/>
                </a:rPr>
                <a:t>649,000</a:t>
              </a:r>
              <a:endParaRPr lang="en-US" sz="7600" b="1" spc="300" dirty="0" smtClean="0">
                <a:solidFill>
                  <a:srgbClr val="FFCD00"/>
                </a:solidFill>
                <a:latin typeface="Verdana"/>
                <a:cs typeface="Verdana"/>
              </a:endParaRPr>
            </a:p>
          </p:txBody>
        </p:sp>
        <p:sp>
          <p:nvSpPr>
            <p:cNvPr id="13" name="TextBox 12"/>
            <p:cNvSpPr txBox="1"/>
            <p:nvPr/>
          </p:nvSpPr>
          <p:spPr>
            <a:xfrm>
              <a:off x="3632199" y="3192219"/>
              <a:ext cx="2460641" cy="328722"/>
            </a:xfrm>
            <a:prstGeom prst="rect">
              <a:avLst/>
            </a:prstGeom>
            <a:noFill/>
          </p:spPr>
          <p:txBody>
            <a:bodyPr wrap="square" rtlCol="0">
              <a:spAutoFit/>
            </a:bodyPr>
            <a:lstStyle/>
            <a:p>
              <a:pPr>
                <a:lnSpc>
                  <a:spcPts val="1780"/>
                </a:lnSpc>
                <a:spcAft>
                  <a:spcPts val="600"/>
                </a:spcAft>
              </a:pPr>
              <a:r>
                <a:rPr lang="en-US" sz="1700" dirty="0" smtClean="0">
                  <a:solidFill>
                    <a:srgbClr val="FFCD00"/>
                  </a:solidFill>
                  <a:latin typeface="Verdana"/>
                  <a:cs typeface="Verdana"/>
                </a:rPr>
                <a:t>FFA members</a:t>
              </a:r>
            </a:p>
          </p:txBody>
        </p:sp>
        <p:sp>
          <p:nvSpPr>
            <p:cNvPr id="37" name="TextBox 36"/>
            <p:cNvSpPr txBox="1"/>
            <p:nvPr/>
          </p:nvSpPr>
          <p:spPr>
            <a:xfrm>
              <a:off x="5075864" y="2598536"/>
              <a:ext cx="407628" cy="328722"/>
            </a:xfrm>
            <a:prstGeom prst="rect">
              <a:avLst/>
            </a:prstGeom>
            <a:noFill/>
          </p:spPr>
          <p:txBody>
            <a:bodyPr wrap="square" rtlCol="0">
              <a:spAutoFit/>
            </a:bodyPr>
            <a:lstStyle/>
            <a:p>
              <a:pPr>
                <a:lnSpc>
                  <a:spcPts val="1780"/>
                </a:lnSpc>
                <a:spcAft>
                  <a:spcPts val="600"/>
                </a:spcAft>
              </a:pPr>
              <a:r>
                <a:rPr lang="en-US" dirty="0" smtClean="0">
                  <a:solidFill>
                    <a:srgbClr val="FFCD00"/>
                  </a:solidFill>
                  <a:latin typeface="Verdana"/>
                  <a:cs typeface="Verdana"/>
                </a:rPr>
                <a:t>+</a:t>
              </a:r>
            </a:p>
          </p:txBody>
        </p:sp>
      </p:grpSp>
      <p:sp>
        <p:nvSpPr>
          <p:cNvPr id="38" name="TextBox 37"/>
          <p:cNvSpPr txBox="1"/>
          <p:nvPr/>
        </p:nvSpPr>
        <p:spPr>
          <a:xfrm>
            <a:off x="1013188" y="2809846"/>
            <a:ext cx="8839878" cy="729259"/>
          </a:xfrm>
          <a:prstGeom prst="rect">
            <a:avLst/>
          </a:prstGeom>
          <a:noFill/>
          <a:effectLst/>
        </p:spPr>
        <p:txBody>
          <a:bodyPr wrap="square" rtlCol="0">
            <a:spAutoFit/>
          </a:bodyPr>
          <a:lstStyle/>
          <a:p>
            <a:pPr>
              <a:lnSpc>
                <a:spcPts val="5000"/>
              </a:lnSpc>
            </a:pPr>
            <a:r>
              <a:rPr lang="en-US" sz="4000" dirty="0" smtClean="0">
                <a:solidFill>
                  <a:srgbClr val="FFCD00"/>
                </a:solidFill>
                <a:latin typeface="Georgia"/>
                <a:cs typeface="Georgia"/>
              </a:rPr>
              <a:t>We </a:t>
            </a:r>
            <a:r>
              <a:rPr lang="en-US" sz="4000" dirty="0" smtClean="0">
                <a:solidFill>
                  <a:srgbClr val="FFCD00"/>
                </a:solidFill>
                <a:latin typeface="Georgia"/>
                <a:cs typeface="Georgia"/>
              </a:rPr>
              <a:t>are </a:t>
            </a:r>
            <a:r>
              <a:rPr lang="en-US" sz="4000" dirty="0" smtClean="0">
                <a:solidFill>
                  <a:srgbClr val="FFCD00"/>
                </a:solidFill>
                <a:latin typeface="Georgia"/>
                <a:cs typeface="Georgia"/>
              </a:rPr>
              <a:t>the </a:t>
            </a:r>
            <a:r>
              <a:rPr lang="en-US" sz="4000" dirty="0" smtClean="0">
                <a:solidFill>
                  <a:schemeClr val="bg1"/>
                </a:solidFill>
                <a:latin typeface="Georgia"/>
                <a:cs typeface="Georgia"/>
              </a:rPr>
              <a:t>future</a:t>
            </a:r>
            <a:r>
              <a:rPr lang="en-US" sz="4000" dirty="0" smtClean="0">
                <a:solidFill>
                  <a:srgbClr val="FFCD00"/>
                </a:solidFill>
                <a:latin typeface="Georgia"/>
                <a:cs typeface="Georgia"/>
              </a:rPr>
              <a:t> of agriculture.</a:t>
            </a:r>
            <a:endParaRPr lang="en-US" sz="4000" dirty="0">
              <a:solidFill>
                <a:srgbClr val="FFCD00"/>
              </a:solidFill>
              <a:latin typeface="Georgia"/>
              <a:cs typeface="Georgia"/>
            </a:endParaRPr>
          </a:p>
        </p:txBody>
      </p:sp>
      <p:grpSp>
        <p:nvGrpSpPr>
          <p:cNvPr id="26" name="Group 25"/>
          <p:cNvGrpSpPr/>
          <p:nvPr/>
        </p:nvGrpSpPr>
        <p:grpSpPr>
          <a:xfrm>
            <a:off x="5433127" y="3609422"/>
            <a:ext cx="3939473" cy="935974"/>
            <a:chOff x="5388484" y="3447322"/>
            <a:chExt cx="3939473" cy="935974"/>
          </a:xfrm>
        </p:grpSpPr>
        <p:sp>
          <p:nvSpPr>
            <p:cNvPr id="33" name="TextBox 32"/>
            <p:cNvSpPr txBox="1"/>
            <p:nvPr/>
          </p:nvSpPr>
          <p:spPr>
            <a:xfrm>
              <a:off x="5388484" y="3842122"/>
              <a:ext cx="3939473" cy="541174"/>
            </a:xfrm>
            <a:prstGeom prst="rect">
              <a:avLst/>
            </a:prstGeom>
            <a:noFill/>
            <a:effectLst/>
          </p:spPr>
          <p:txBody>
            <a:bodyPr wrap="square" rtlCol="0" anchor="t">
              <a:spAutoFit/>
            </a:bodyPr>
            <a:lstStyle/>
            <a:p>
              <a:pPr>
                <a:lnSpc>
                  <a:spcPts val="3000"/>
                </a:lnSpc>
              </a:pPr>
              <a:r>
                <a:rPr lang="en-US" sz="5000" b="1" dirty="0" smtClean="0">
                  <a:solidFill>
                    <a:schemeClr val="bg1">
                      <a:lumMod val="75000"/>
                    </a:schemeClr>
                  </a:solidFill>
                  <a:latin typeface="Verdana"/>
                  <a:cs typeface="Verdana"/>
                </a:rPr>
                <a:t>62,705</a:t>
              </a:r>
              <a:endParaRPr lang="en-US" sz="5000" b="1" dirty="0">
                <a:solidFill>
                  <a:schemeClr val="bg1">
                    <a:lumMod val="75000"/>
                  </a:schemeClr>
                </a:solidFill>
                <a:latin typeface="Verdana"/>
                <a:cs typeface="Verdana"/>
              </a:endParaRPr>
            </a:p>
          </p:txBody>
        </p:sp>
        <p:sp>
          <p:nvSpPr>
            <p:cNvPr id="34" name="TextBox 33"/>
            <p:cNvSpPr txBox="1"/>
            <p:nvPr/>
          </p:nvSpPr>
          <p:spPr>
            <a:xfrm>
              <a:off x="5419992" y="3447322"/>
              <a:ext cx="3283076" cy="297090"/>
            </a:xfrm>
            <a:prstGeom prst="rect">
              <a:avLst/>
            </a:prstGeom>
            <a:noFill/>
          </p:spPr>
          <p:txBody>
            <a:bodyPr wrap="square" rtlCol="0">
              <a:spAutoFit/>
            </a:bodyPr>
            <a:lstStyle/>
            <a:p>
              <a:pPr>
                <a:lnSpc>
                  <a:spcPts val="1580"/>
                </a:lnSpc>
                <a:spcAft>
                  <a:spcPts val="600"/>
                </a:spcAft>
              </a:pPr>
              <a:r>
                <a:rPr lang="en-US" sz="1400" dirty="0" smtClean="0">
                  <a:solidFill>
                    <a:schemeClr val="bg1">
                      <a:lumMod val="75000"/>
                    </a:schemeClr>
                  </a:solidFill>
                  <a:latin typeface="Verdana"/>
                  <a:cs typeface="Verdana"/>
                </a:rPr>
                <a:t>Active FFA Alumni members</a:t>
              </a:r>
            </a:p>
          </p:txBody>
        </p:sp>
      </p:grpSp>
      <p:grpSp>
        <p:nvGrpSpPr>
          <p:cNvPr id="25" name="Group 24"/>
          <p:cNvGrpSpPr/>
          <p:nvPr/>
        </p:nvGrpSpPr>
        <p:grpSpPr>
          <a:xfrm>
            <a:off x="3795858" y="4415288"/>
            <a:ext cx="5496432" cy="494885"/>
            <a:chOff x="361978" y="1690060"/>
            <a:chExt cx="5496432" cy="494885"/>
          </a:xfrm>
        </p:grpSpPr>
        <p:sp>
          <p:nvSpPr>
            <p:cNvPr id="27" name="TextBox 26"/>
            <p:cNvSpPr txBox="1"/>
            <p:nvPr/>
          </p:nvSpPr>
          <p:spPr>
            <a:xfrm>
              <a:off x="445713" y="1720715"/>
              <a:ext cx="1319587" cy="464230"/>
            </a:xfrm>
            <a:prstGeom prst="rect">
              <a:avLst/>
            </a:prstGeom>
            <a:noFill/>
            <a:effectLst/>
          </p:spPr>
          <p:txBody>
            <a:bodyPr wrap="square" rtlCol="0" anchor="t">
              <a:spAutoFit/>
            </a:bodyPr>
            <a:lstStyle/>
            <a:p>
              <a:pPr>
                <a:lnSpc>
                  <a:spcPts val="3000"/>
                </a:lnSpc>
              </a:pPr>
              <a:r>
                <a:rPr lang="en-US" sz="1900" b="1" dirty="0" smtClean="0">
                  <a:solidFill>
                    <a:schemeClr val="bg1"/>
                  </a:solidFill>
                  <a:latin typeface="Verdana"/>
                  <a:cs typeface="Verdana"/>
                </a:rPr>
                <a:t>11,000</a:t>
              </a:r>
            </a:p>
          </p:txBody>
        </p:sp>
        <p:cxnSp>
          <p:nvCxnSpPr>
            <p:cNvPr id="28" name="Straight Connector 27"/>
            <p:cNvCxnSpPr/>
            <p:nvPr/>
          </p:nvCxnSpPr>
          <p:spPr>
            <a:xfrm>
              <a:off x="361978" y="1785941"/>
              <a:ext cx="4828723"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1663700" y="1840232"/>
              <a:ext cx="4194710" cy="297090"/>
            </a:xfrm>
            <a:prstGeom prst="rect">
              <a:avLst/>
            </a:prstGeom>
            <a:noFill/>
          </p:spPr>
          <p:txBody>
            <a:bodyPr wrap="square" rtlCol="0">
              <a:spAutoFit/>
            </a:bodyPr>
            <a:lstStyle/>
            <a:p>
              <a:pPr>
                <a:lnSpc>
                  <a:spcPts val="1580"/>
                </a:lnSpc>
                <a:spcAft>
                  <a:spcPts val="600"/>
                </a:spcAft>
              </a:pPr>
              <a:r>
                <a:rPr lang="en-US" sz="1400" dirty="0" smtClean="0">
                  <a:solidFill>
                    <a:schemeClr val="bg1"/>
                  </a:solidFill>
                  <a:latin typeface="Verdana"/>
                  <a:cs typeface="Verdana"/>
                </a:rPr>
                <a:t>FFA advisors and agriculture teachers</a:t>
              </a:r>
            </a:p>
          </p:txBody>
        </p:sp>
        <p:sp>
          <p:nvSpPr>
            <p:cNvPr id="30" name="TextBox 29"/>
            <p:cNvSpPr txBox="1"/>
            <p:nvPr/>
          </p:nvSpPr>
          <p:spPr>
            <a:xfrm>
              <a:off x="1402519" y="1690060"/>
              <a:ext cx="388182" cy="464230"/>
            </a:xfrm>
            <a:prstGeom prst="rect">
              <a:avLst/>
            </a:prstGeom>
            <a:noFill/>
            <a:effectLst/>
          </p:spPr>
          <p:txBody>
            <a:bodyPr wrap="square" rtlCol="0" anchor="t">
              <a:spAutoFit/>
            </a:bodyPr>
            <a:lstStyle/>
            <a:p>
              <a:pPr>
                <a:lnSpc>
                  <a:spcPts val="3000"/>
                </a:lnSpc>
              </a:pPr>
              <a:r>
                <a:rPr lang="en-US" sz="1400" b="1" dirty="0" smtClean="0">
                  <a:solidFill>
                    <a:schemeClr val="bg1"/>
                  </a:solidFill>
                  <a:latin typeface="Verdana"/>
                  <a:cs typeface="Verdana"/>
                </a:rPr>
                <a:t>+</a:t>
              </a:r>
            </a:p>
          </p:txBody>
        </p:sp>
      </p:grpSp>
    </p:spTree>
    <p:extLst>
      <p:ext uri="{BB962C8B-B14F-4D97-AF65-F5344CB8AC3E}">
        <p14:creationId xmlns:p14="http://schemas.microsoft.com/office/powerpoint/2010/main" val="65688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ppt_w</p:attrName>
                                        </p:attrNameLst>
                                      </p:cBhvr>
                                      <p:tavLst>
                                        <p:tav tm="0">
                                          <p:val>
                                            <p:fltVal val="0"/>
                                          </p:val>
                                        </p:tav>
                                        <p:tav tm="100000">
                                          <p:val>
                                            <p:strVal val="#ppt_w"/>
                                          </p:val>
                                        </p:tav>
                                      </p:tavLst>
                                    </p:anim>
                                    <p:anim calcmode="lin" valueType="num">
                                      <p:cBhvr>
                                        <p:cTn id="29" dur="500" fill="hold"/>
                                        <p:tgtEl>
                                          <p:spTgt spid="26"/>
                                        </p:tgtEl>
                                        <p:attrNameLst>
                                          <p:attrName>ppt_h</p:attrName>
                                        </p:attrNameLst>
                                      </p:cBhvr>
                                      <p:tavLst>
                                        <p:tav tm="0">
                                          <p:val>
                                            <p:fltVal val="0"/>
                                          </p:val>
                                        </p:tav>
                                        <p:tav tm="100000">
                                          <p:val>
                                            <p:strVal val="#ppt_h"/>
                                          </p:val>
                                        </p:tav>
                                      </p:tavLst>
                                    </p:anim>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500" fill="hold"/>
                                        <p:tgtEl>
                                          <p:spTgt spid="25"/>
                                        </p:tgtEl>
                                        <p:attrNameLst>
                                          <p:attrName>ppt_w</p:attrName>
                                        </p:attrNameLst>
                                      </p:cBhvr>
                                      <p:tavLst>
                                        <p:tav tm="0">
                                          <p:val>
                                            <p:fltVal val="0"/>
                                          </p:val>
                                        </p:tav>
                                        <p:tav tm="100000">
                                          <p:val>
                                            <p:strVal val="#ppt_w"/>
                                          </p:val>
                                        </p:tav>
                                      </p:tavLst>
                                    </p:anim>
                                    <p:anim calcmode="lin" valueType="num">
                                      <p:cBhvr>
                                        <p:cTn id="43" dur="500" fill="hold"/>
                                        <p:tgtEl>
                                          <p:spTgt spid="25"/>
                                        </p:tgtEl>
                                        <p:attrNameLst>
                                          <p:attrName>ppt_h</p:attrName>
                                        </p:attrNameLst>
                                      </p:cBhvr>
                                      <p:tavLst>
                                        <p:tav tm="0">
                                          <p:val>
                                            <p:fltVal val="0"/>
                                          </p:val>
                                        </p:tav>
                                        <p:tav tm="100000">
                                          <p:val>
                                            <p:strVal val="#ppt_h"/>
                                          </p:val>
                                        </p:tav>
                                      </p:tavLst>
                                    </p:anim>
                                    <p:animEffect transition="in" filter="fade">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8"/>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9"/>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17"/>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23"/>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26"/>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25"/>
                                        </p:tgtEl>
                                        <p:attrNameLst>
                                          <p:attrName>style.visibility</p:attrName>
                                        </p:attrNameLst>
                                      </p:cBhvr>
                                      <p:to>
                                        <p:strVal val="hidden"/>
                                      </p:to>
                                    </p:set>
                                  </p:childTnLst>
                                </p:cTn>
                              </p:par>
                              <p:par>
                                <p:cTn id="59" presetID="10" presetClass="entr" presetSubtype="0" fill="hold" grpId="0" nodeType="with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Information </a:t>
            </a:r>
            <a:endParaRPr lang="en-US" dirty="0"/>
          </a:p>
        </p:txBody>
      </p:sp>
      <p:sp>
        <p:nvSpPr>
          <p:cNvPr id="3" name="Content Placeholder 2"/>
          <p:cNvSpPr>
            <a:spLocks noGrp="1"/>
          </p:cNvSpPr>
          <p:nvPr>
            <p:ph idx="1"/>
          </p:nvPr>
        </p:nvSpPr>
        <p:spPr/>
        <p:txBody>
          <a:bodyPr/>
          <a:lstStyle/>
          <a:p>
            <a:r>
              <a:rPr lang="en-US" dirty="0" smtClean="0"/>
              <a:t># of FFA members</a:t>
            </a:r>
          </a:p>
          <a:p>
            <a:r>
              <a:rPr lang="en-US" dirty="0" smtClean="0"/>
              <a:t>Ag Ed courses offered</a:t>
            </a:r>
          </a:p>
          <a:p>
            <a:r>
              <a:rPr lang="en-US" dirty="0" smtClean="0"/>
              <a:t>State and National recognition received</a:t>
            </a:r>
          </a:p>
          <a:p>
            <a:r>
              <a:rPr lang="en-US" dirty="0" smtClean="0"/>
              <a:t>Mentionable achievements</a:t>
            </a:r>
          </a:p>
          <a:p>
            <a:pPr marL="0" indent="0">
              <a:buNone/>
            </a:pPr>
            <a:endParaRPr lang="en-US" dirty="0" smtClean="0"/>
          </a:p>
          <a:p>
            <a:endParaRPr lang="en-US" dirty="0"/>
          </a:p>
        </p:txBody>
      </p:sp>
    </p:spTree>
    <p:extLst>
      <p:ext uri="{BB962C8B-B14F-4D97-AF65-F5344CB8AC3E}">
        <p14:creationId xmlns:p14="http://schemas.microsoft.com/office/powerpoint/2010/main" val="37730980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Knowledge_ffa_atwater-235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347358"/>
          </a:xfrm>
          <a:prstGeom prst="rect">
            <a:avLst/>
          </a:prstGeom>
        </p:spPr>
      </p:pic>
      <p:grpSp>
        <p:nvGrpSpPr>
          <p:cNvPr id="8" name="Group 7"/>
          <p:cNvGrpSpPr/>
          <p:nvPr/>
        </p:nvGrpSpPr>
        <p:grpSpPr>
          <a:xfrm>
            <a:off x="0" y="3470028"/>
            <a:ext cx="9159680" cy="1161798"/>
            <a:chOff x="0" y="2151344"/>
            <a:chExt cx="9159680" cy="1161798"/>
          </a:xfrm>
        </p:grpSpPr>
        <p:pic>
          <p:nvPicPr>
            <p:cNvPr id="14" name="Picture 13" descr="Optimized_IG_BlueBakgrdBackupiStock.jpg"/>
            <p:cNvPicPr>
              <a:picLocks noChangeAspect="1"/>
            </p:cNvPicPr>
            <p:nvPr/>
          </p:nvPicPr>
          <p:blipFill rotWithShape="1">
            <a:blip r:embed="rId4">
              <a:extLst>
                <a:ext uri="{28A0092B-C50C-407E-A947-70E740481C1C}">
                  <a14:useLocalDpi xmlns:a14="http://schemas.microsoft.com/office/drawing/2010/main" val="0"/>
                </a:ext>
              </a:extLst>
            </a:blip>
            <a:srcRect t="79687"/>
            <a:stretch/>
          </p:blipFill>
          <p:spPr>
            <a:xfrm>
              <a:off x="0" y="2151344"/>
              <a:ext cx="9159680" cy="1161798"/>
            </a:xfrm>
            <a:prstGeom prst="rect">
              <a:avLst/>
            </a:prstGeom>
          </p:spPr>
        </p:pic>
        <p:pic>
          <p:nvPicPr>
            <p:cNvPr id="15" name="Picture 14" descr="Quarter Crop Emblem_DetailBlue.png"/>
            <p:cNvPicPr>
              <a:picLocks noChangeAspect="1"/>
            </p:cNvPicPr>
            <p:nvPr/>
          </p:nvPicPr>
          <p:blipFill rotWithShape="1">
            <a:blip r:embed="rId5">
              <a:extLst>
                <a:ext uri="{28A0092B-C50C-407E-A947-70E740481C1C}">
                  <a14:useLocalDpi xmlns:a14="http://schemas.microsoft.com/office/drawing/2010/main" val="0"/>
                </a:ext>
              </a:extLst>
            </a:blip>
            <a:srcRect r="50624" b="68848"/>
            <a:stretch/>
          </p:blipFill>
          <p:spPr>
            <a:xfrm>
              <a:off x="7804468" y="2233085"/>
              <a:ext cx="1339532" cy="1077940"/>
            </a:xfrm>
            <a:prstGeom prst="rect">
              <a:avLst/>
            </a:prstGeom>
          </p:spPr>
        </p:pic>
      </p:grpSp>
      <p:sp>
        <p:nvSpPr>
          <p:cNvPr id="9" name="Title 1"/>
          <p:cNvSpPr txBox="1">
            <a:spLocks/>
          </p:cNvSpPr>
          <p:nvPr/>
        </p:nvSpPr>
        <p:spPr>
          <a:xfrm>
            <a:off x="444500" y="3489078"/>
            <a:ext cx="8229600" cy="857250"/>
          </a:xfrm>
          <a:prstGeom prst="rect">
            <a:avLst/>
          </a:prstGeom>
        </p:spPr>
        <p:txBody>
          <a:bodyPr/>
          <a:lstStyle>
            <a:lvl1pPr algn="l" defTabSz="457200" rtl="0" eaLnBrk="1" latinLnBrk="0" hangingPunct="1">
              <a:spcBef>
                <a:spcPct val="0"/>
              </a:spcBef>
              <a:buNone/>
              <a:defRPr sz="2400" b="1" kern="1200">
                <a:solidFill>
                  <a:srgbClr val="004C97"/>
                </a:solidFill>
                <a:latin typeface="Georgia"/>
                <a:ea typeface="+mj-ea"/>
                <a:cs typeface="Georgia"/>
              </a:defRPr>
            </a:lvl1pPr>
          </a:lstStyle>
          <a:p>
            <a:r>
              <a:rPr lang="en-US" sz="6000" b="0" dirty="0" smtClean="0">
                <a:solidFill>
                  <a:srgbClr val="FFCD00"/>
                </a:solidFill>
              </a:rPr>
              <a:t>FFA DELIVERS</a:t>
            </a:r>
            <a:endParaRPr lang="en-US" sz="6000" b="0" dirty="0">
              <a:solidFill>
                <a:srgbClr val="FFCD00"/>
              </a:solidFill>
            </a:endParaRPr>
          </a:p>
        </p:txBody>
      </p:sp>
      <p:sp>
        <p:nvSpPr>
          <p:cNvPr id="10" name="Title 1"/>
          <p:cNvSpPr txBox="1">
            <a:spLocks/>
          </p:cNvSpPr>
          <p:nvPr/>
        </p:nvSpPr>
        <p:spPr>
          <a:xfrm>
            <a:off x="444500" y="3580343"/>
            <a:ext cx="8229600" cy="85725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spc="0">
                <a:solidFill>
                  <a:schemeClr val="bg1"/>
                </a:solidFill>
                <a:latin typeface="Georgia"/>
                <a:ea typeface="+mj-ea"/>
                <a:cs typeface="Georgia"/>
              </a:defRPr>
            </a:lvl1pPr>
          </a:lstStyle>
          <a:p>
            <a:r>
              <a:rPr lang="en-US" dirty="0" smtClean="0"/>
              <a:t>AGRICULTURAL KNOWLEDGE</a:t>
            </a:r>
            <a:endParaRPr lang="en-US" dirty="0"/>
          </a:p>
        </p:txBody>
      </p:sp>
    </p:spTree>
    <p:extLst>
      <p:ext uri="{BB962C8B-B14F-4D97-AF65-F5344CB8AC3E}">
        <p14:creationId xmlns:p14="http://schemas.microsoft.com/office/powerpoint/2010/main" val="110884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 presetClass="exit" presetSubtype="0" fill="hold" grpId="1" nodeType="after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FFA Delivers Agricultural Knowledge</a:t>
            </a:r>
            <a:endParaRPr lang="en-US" dirty="0"/>
          </a:p>
        </p:txBody>
      </p:sp>
      <p:sp>
        <p:nvSpPr>
          <p:cNvPr id="3" name="Content Placeholder 2"/>
          <p:cNvSpPr>
            <a:spLocks noGrp="1"/>
          </p:cNvSpPr>
          <p:nvPr>
            <p:ph idx="1"/>
          </p:nvPr>
        </p:nvSpPr>
        <p:spPr/>
        <p:txBody>
          <a:bodyPr/>
          <a:lstStyle/>
          <a:p>
            <a:r>
              <a:rPr lang="en-US" b="1" dirty="0" smtClean="0"/>
              <a:t>Agricultural Proficiency</a:t>
            </a:r>
            <a:r>
              <a:rPr lang="en-US" dirty="0" smtClean="0"/>
              <a:t>—</a:t>
            </a:r>
            <a:r>
              <a:rPr lang="en-US" dirty="0"/>
              <a:t>Students compete for awards in </a:t>
            </a:r>
            <a:r>
              <a:rPr lang="en-US" dirty="0" smtClean="0"/>
              <a:t>47 </a:t>
            </a:r>
            <a:r>
              <a:rPr lang="en-US" dirty="0"/>
              <a:t>areas covering everything from agricultural communications to wildlife </a:t>
            </a:r>
            <a:r>
              <a:rPr lang="en-US" dirty="0" smtClean="0"/>
              <a:t>management.</a:t>
            </a:r>
          </a:p>
          <a:p>
            <a:r>
              <a:rPr lang="en-US" b="1" dirty="0" smtClean="0"/>
              <a:t>National FFA </a:t>
            </a:r>
            <a:r>
              <a:rPr lang="en-US" b="1" dirty="0" err="1" smtClean="0"/>
              <a:t>Agriscience</a:t>
            </a:r>
            <a:r>
              <a:rPr lang="en-US" b="1" dirty="0" smtClean="0"/>
              <a:t> Fair</a:t>
            </a:r>
            <a:r>
              <a:rPr lang="en-US" dirty="0" smtClean="0"/>
              <a:t>—A </a:t>
            </a:r>
            <a:r>
              <a:rPr lang="en-US" dirty="0"/>
              <a:t>competition for FFA members who are interested in the science and technology of agriculture. </a:t>
            </a:r>
            <a:endParaRPr lang="en-US" dirty="0" smtClean="0"/>
          </a:p>
          <a:p>
            <a:r>
              <a:rPr lang="en-US" b="1" dirty="0" smtClean="0"/>
              <a:t>FFA Degree and Star Awards</a:t>
            </a:r>
            <a:r>
              <a:rPr lang="en-US" dirty="0" smtClean="0"/>
              <a:t>—Rewards </a:t>
            </a:r>
            <a:r>
              <a:rPr lang="en-US" dirty="0"/>
              <a:t>active FFA members for progress in all phases of leadership, skills and occupational </a:t>
            </a:r>
            <a:r>
              <a:rPr lang="en-US" dirty="0" smtClean="0"/>
              <a:t>development.</a:t>
            </a:r>
          </a:p>
          <a:p>
            <a:pPr marL="0" indent="0">
              <a:buNone/>
            </a:pPr>
            <a:endParaRPr lang="en-US" dirty="0"/>
          </a:p>
        </p:txBody>
      </p:sp>
    </p:spTree>
    <p:extLst>
      <p:ext uri="{BB962C8B-B14F-4D97-AF65-F5344CB8AC3E}">
        <p14:creationId xmlns:p14="http://schemas.microsoft.com/office/powerpoint/2010/main" val="257664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Agricultural Proficiency Awards</a:t>
            </a:r>
            <a:endParaRPr lang="en-US" dirty="0"/>
          </a:p>
        </p:txBody>
      </p:sp>
      <p:sp>
        <p:nvSpPr>
          <p:cNvPr id="3" name="Content Placeholder 2"/>
          <p:cNvSpPr>
            <a:spLocks noGrp="1"/>
          </p:cNvSpPr>
          <p:nvPr>
            <p:ph idx="1"/>
          </p:nvPr>
        </p:nvSpPr>
        <p:spPr>
          <a:xfrm>
            <a:off x="292574" y="1211911"/>
            <a:ext cx="8229600" cy="3595616"/>
          </a:xfrm>
        </p:spPr>
        <p:txBody>
          <a:bodyPr/>
          <a:lstStyle/>
          <a:p>
            <a:r>
              <a:rPr lang="en-US" dirty="0" smtClean="0"/>
              <a:t>List proficiency awards and areas that members in your chapter have won (Examples below)</a:t>
            </a:r>
          </a:p>
          <a:p>
            <a:pPr lvl="1"/>
            <a:r>
              <a:rPr lang="en-US" dirty="0" smtClean="0"/>
              <a:t>Agricultural Communications</a:t>
            </a:r>
          </a:p>
          <a:p>
            <a:pPr lvl="1"/>
            <a:r>
              <a:rPr lang="en-US" dirty="0" smtClean="0"/>
              <a:t>Wildlife Management</a:t>
            </a:r>
          </a:p>
          <a:p>
            <a:pPr lvl="1"/>
            <a:r>
              <a:rPr lang="en-US" dirty="0" smtClean="0"/>
              <a:t>Dairy Production </a:t>
            </a:r>
          </a:p>
          <a:p>
            <a:pPr lvl="1"/>
            <a:r>
              <a:rPr lang="en-US" dirty="0" smtClean="0"/>
              <a:t>Diversified Crop Production</a:t>
            </a:r>
          </a:p>
          <a:p>
            <a:pPr lvl="1"/>
            <a:r>
              <a:rPr lang="en-US" dirty="0" smtClean="0"/>
              <a:t>Floriculture </a:t>
            </a:r>
          </a:p>
          <a:p>
            <a:pPr lvl="1"/>
            <a:r>
              <a:rPr lang="en-US" dirty="0" smtClean="0"/>
              <a:t>Agricultural Mechanics Design and Fabrication</a:t>
            </a:r>
          </a:p>
          <a:p>
            <a:pPr lvl="1"/>
            <a:endParaRPr lang="en-US" dirty="0"/>
          </a:p>
          <a:p>
            <a:endParaRPr lang="en-US" dirty="0"/>
          </a:p>
        </p:txBody>
      </p:sp>
    </p:spTree>
    <p:extLst>
      <p:ext uri="{BB962C8B-B14F-4D97-AF65-F5344CB8AC3E}">
        <p14:creationId xmlns:p14="http://schemas.microsoft.com/office/powerpoint/2010/main" val="3657264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9275</TotalTime>
  <Words>2247</Words>
  <Application>Microsoft Office PowerPoint</Application>
  <PresentationFormat>On-screen Show (16:9)</PresentationFormat>
  <Paragraphs>295</Paragraphs>
  <Slides>26</Slides>
  <Notes>24</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Calibri</vt:lpstr>
      <vt:lpstr>Georgia</vt:lpstr>
      <vt:lpstr>Verdana</vt:lpstr>
      <vt:lpstr>Office Theme</vt:lpstr>
      <vt:lpstr>Custom Design</vt:lpstr>
      <vt:lpstr>PowerPoint Presentation</vt:lpstr>
      <vt:lpstr>PowerPoint Presentation</vt:lpstr>
      <vt:lpstr>FFA Is Intra-curricular</vt:lpstr>
      <vt:lpstr>PowerPoint Presentation</vt:lpstr>
      <vt:lpstr>PowerPoint Presentation</vt:lpstr>
      <vt:lpstr>Chapter Information </vt:lpstr>
      <vt:lpstr>PowerPoint Presentation</vt:lpstr>
      <vt:lpstr>FFA Delivers Agricultural Knowledge</vt:lpstr>
      <vt:lpstr>Agricultural Proficiency Awards</vt:lpstr>
      <vt:lpstr>National FFA Agriscience Fair</vt:lpstr>
      <vt:lpstr>FFA Degree and Star Awards</vt:lpstr>
      <vt:lpstr>PowerPoint Presentation</vt:lpstr>
      <vt:lpstr>FFA Delivers Career Exploration</vt:lpstr>
      <vt:lpstr>Career and Leadership Development Events </vt:lpstr>
      <vt:lpstr>Career and Leadership Development Events</vt:lpstr>
      <vt:lpstr>National FFA Convention &amp; Expo</vt:lpstr>
      <vt:lpstr>National FFA Convention &amp; Expo</vt:lpstr>
      <vt:lpstr>National FFA Convention &amp; Expo</vt:lpstr>
      <vt:lpstr>PowerPoint Presentation</vt:lpstr>
      <vt:lpstr>The 212° Leadership Conference</vt:lpstr>
      <vt:lpstr>The 360° Leadership Conference</vt:lpstr>
      <vt:lpstr>The Washington Leadership Conference (WLC)</vt:lpstr>
      <vt:lpstr>State Leadership Conferences</vt:lpstr>
      <vt:lpstr>PowerPoint Presentation</vt:lpstr>
      <vt:lpstr>FFA Delivers Service-learning</vt:lpstr>
      <vt:lpstr>PowerPoint Presentation</vt:lpstr>
    </vt:vector>
  </TitlesOfParts>
  <Company>Shelle Design Incorporated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Michele King</dc:creator>
  <cp:lastModifiedBy>Baecker, McKenzie</cp:lastModifiedBy>
  <cp:revision>747</cp:revision>
  <cp:lastPrinted>2016-01-25T21:31:24Z</cp:lastPrinted>
  <dcterms:created xsi:type="dcterms:W3CDTF">2015-11-24T03:05:28Z</dcterms:created>
  <dcterms:modified xsi:type="dcterms:W3CDTF">2017-05-02T14:39:58Z</dcterms:modified>
</cp:coreProperties>
</file>