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sldIdLst>
    <p:sldId id="256" r:id="rId6"/>
    <p:sldId id="257" r:id="rId7"/>
    <p:sldId id="259" r:id="rId8"/>
    <p:sldId id="258" r:id="rId9"/>
    <p:sldId id="260" r:id="rId10"/>
    <p:sldId id="261" r:id="rId11"/>
    <p:sldId id="282" r:id="rId12"/>
    <p:sldId id="262" r:id="rId13"/>
    <p:sldId id="263" r:id="rId14"/>
    <p:sldId id="284" r:id="rId15"/>
    <p:sldId id="285" r:id="rId16"/>
    <p:sldId id="288" r:id="rId17"/>
    <p:sldId id="286" r:id="rId18"/>
    <p:sldId id="293" r:id="rId19"/>
    <p:sldId id="287" r:id="rId20"/>
    <p:sldId id="295" r:id="rId21"/>
    <p:sldId id="267" r:id="rId22"/>
    <p:sldId id="266" r:id="rId23"/>
    <p:sldId id="268" r:id="rId24"/>
    <p:sldId id="269" r:id="rId25"/>
    <p:sldId id="272" r:id="rId26"/>
    <p:sldId id="289" r:id="rId27"/>
    <p:sldId id="275" r:id="rId28"/>
    <p:sldId id="290" r:id="rId29"/>
    <p:sldId id="280" r:id="rId30"/>
    <p:sldId id="277" r:id="rId31"/>
    <p:sldId id="296" r:id="rId32"/>
    <p:sldId id="276" r:id="rId33"/>
    <p:sldId id="283" r:id="rId34"/>
  </p:sldIdLst>
  <p:sldSz cx="12192000" cy="6858000"/>
  <p:notesSz cx="6858000" cy="9144000"/>
  <p:custDataLst>
    <p:tags r:id="rId3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80"/>
    <a:srgbClr val="000082"/>
    <a:srgbClr val="00007D"/>
    <a:srgbClr val="000079"/>
    <a:srgbClr val="000074"/>
    <a:srgbClr val="080070"/>
    <a:srgbClr val="09007E"/>
    <a:srgbClr val="0B0098"/>
    <a:srgbClr val="140296"/>
    <a:srgbClr val="0508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3" d="100"/>
          <a:sy n="93" d="100"/>
        </p:scale>
        <p:origin x="54" y="27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gs" Target="tags/tag1.xml"/><Relationship Id="rId8" Type="http://schemas.openxmlformats.org/officeDocument/2006/relationships/slide" Target="slides/slide3.xml"/><Relationship Id="rId3"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5F96264-BFE4-46D6-9CEB-197C698C70C4}"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0EE30-8D49-43DC-8F61-5C991A852368}" type="slidenum">
              <a:rPr lang="en-US" smtClean="0"/>
              <a:t>‹#›</a:t>
            </a:fld>
            <a:endParaRPr lang="en-US"/>
          </a:p>
        </p:txBody>
      </p:sp>
    </p:spTree>
    <p:extLst>
      <p:ext uri="{BB962C8B-B14F-4D97-AF65-F5344CB8AC3E}">
        <p14:creationId xmlns:p14="http://schemas.microsoft.com/office/powerpoint/2010/main" val="1037121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F96264-BFE4-46D6-9CEB-197C698C70C4}"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0EE30-8D49-43DC-8F61-5C991A852368}" type="slidenum">
              <a:rPr lang="en-US" smtClean="0"/>
              <a:t>‹#›</a:t>
            </a:fld>
            <a:endParaRPr lang="en-US"/>
          </a:p>
        </p:txBody>
      </p:sp>
    </p:spTree>
    <p:extLst>
      <p:ext uri="{BB962C8B-B14F-4D97-AF65-F5344CB8AC3E}">
        <p14:creationId xmlns:p14="http://schemas.microsoft.com/office/powerpoint/2010/main" val="1596982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F96264-BFE4-46D6-9CEB-197C698C70C4}"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0EE30-8D49-43DC-8F61-5C991A852368}" type="slidenum">
              <a:rPr lang="en-US" smtClean="0"/>
              <a:t>‹#›</a:t>
            </a:fld>
            <a:endParaRPr lang="en-US"/>
          </a:p>
        </p:txBody>
      </p:sp>
    </p:spTree>
    <p:extLst>
      <p:ext uri="{BB962C8B-B14F-4D97-AF65-F5344CB8AC3E}">
        <p14:creationId xmlns:p14="http://schemas.microsoft.com/office/powerpoint/2010/main" val="2985013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F96264-BFE4-46D6-9CEB-197C698C70C4}"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0EE30-8D49-43DC-8F61-5C991A852368}" type="slidenum">
              <a:rPr lang="en-US" smtClean="0"/>
              <a:t>‹#›</a:t>
            </a:fld>
            <a:endParaRPr lang="en-US"/>
          </a:p>
        </p:txBody>
      </p:sp>
    </p:spTree>
    <p:extLst>
      <p:ext uri="{BB962C8B-B14F-4D97-AF65-F5344CB8AC3E}">
        <p14:creationId xmlns:p14="http://schemas.microsoft.com/office/powerpoint/2010/main" val="3987343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5F96264-BFE4-46D6-9CEB-197C698C70C4}"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0EE30-8D49-43DC-8F61-5C991A852368}" type="slidenum">
              <a:rPr lang="en-US" smtClean="0"/>
              <a:t>‹#›</a:t>
            </a:fld>
            <a:endParaRPr lang="en-US"/>
          </a:p>
        </p:txBody>
      </p:sp>
    </p:spTree>
    <p:extLst>
      <p:ext uri="{BB962C8B-B14F-4D97-AF65-F5344CB8AC3E}">
        <p14:creationId xmlns:p14="http://schemas.microsoft.com/office/powerpoint/2010/main" val="734376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F96264-BFE4-46D6-9CEB-197C698C70C4}"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60EE30-8D49-43DC-8F61-5C991A852368}" type="slidenum">
              <a:rPr lang="en-US" smtClean="0"/>
              <a:t>‹#›</a:t>
            </a:fld>
            <a:endParaRPr lang="en-US"/>
          </a:p>
        </p:txBody>
      </p:sp>
    </p:spTree>
    <p:extLst>
      <p:ext uri="{BB962C8B-B14F-4D97-AF65-F5344CB8AC3E}">
        <p14:creationId xmlns:p14="http://schemas.microsoft.com/office/powerpoint/2010/main" val="1386088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F96264-BFE4-46D6-9CEB-197C698C70C4}" type="datetimeFigureOut">
              <a:rPr lang="en-US" smtClean="0"/>
              <a:t>7/11/2018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60EE30-8D49-43DC-8F61-5C991A852368}" type="slidenum">
              <a:rPr lang="en-US" smtClean="0"/>
              <a:t>‹#›</a:t>
            </a:fld>
            <a:endParaRPr lang="en-US"/>
          </a:p>
        </p:txBody>
      </p:sp>
    </p:spTree>
    <p:extLst>
      <p:ext uri="{BB962C8B-B14F-4D97-AF65-F5344CB8AC3E}">
        <p14:creationId xmlns:p14="http://schemas.microsoft.com/office/powerpoint/2010/main" val="3720473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F96264-BFE4-46D6-9CEB-197C698C70C4}" type="datetimeFigureOut">
              <a:rPr lang="en-US" smtClean="0"/>
              <a:t>7/11/2018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60EE30-8D49-43DC-8F61-5C991A852368}" type="slidenum">
              <a:rPr lang="en-US" smtClean="0"/>
              <a:t>‹#›</a:t>
            </a:fld>
            <a:endParaRPr lang="en-US"/>
          </a:p>
        </p:txBody>
      </p:sp>
    </p:spTree>
    <p:extLst>
      <p:ext uri="{BB962C8B-B14F-4D97-AF65-F5344CB8AC3E}">
        <p14:creationId xmlns:p14="http://schemas.microsoft.com/office/powerpoint/2010/main" val="2627627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F96264-BFE4-46D6-9CEB-197C698C70C4}" type="datetimeFigureOut">
              <a:rPr lang="en-US" smtClean="0"/>
              <a:t>7/11/2018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60EE30-8D49-43DC-8F61-5C991A852368}" type="slidenum">
              <a:rPr lang="en-US" smtClean="0"/>
              <a:t>‹#›</a:t>
            </a:fld>
            <a:endParaRPr lang="en-US"/>
          </a:p>
        </p:txBody>
      </p:sp>
    </p:spTree>
    <p:extLst>
      <p:ext uri="{BB962C8B-B14F-4D97-AF65-F5344CB8AC3E}">
        <p14:creationId xmlns:p14="http://schemas.microsoft.com/office/powerpoint/2010/main" val="2572799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5F96264-BFE4-46D6-9CEB-197C698C70C4}"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60EE30-8D49-43DC-8F61-5C991A852368}" type="slidenum">
              <a:rPr lang="en-US" smtClean="0"/>
              <a:t>‹#›</a:t>
            </a:fld>
            <a:endParaRPr lang="en-US"/>
          </a:p>
        </p:txBody>
      </p:sp>
    </p:spTree>
    <p:extLst>
      <p:ext uri="{BB962C8B-B14F-4D97-AF65-F5344CB8AC3E}">
        <p14:creationId xmlns:p14="http://schemas.microsoft.com/office/powerpoint/2010/main" val="3800839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5F96264-BFE4-46D6-9CEB-197C698C70C4}"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60EE30-8D49-43DC-8F61-5C991A852368}" type="slidenum">
              <a:rPr lang="en-US" smtClean="0"/>
              <a:t>‹#›</a:t>
            </a:fld>
            <a:endParaRPr lang="en-US"/>
          </a:p>
        </p:txBody>
      </p:sp>
    </p:spTree>
    <p:extLst>
      <p:ext uri="{BB962C8B-B14F-4D97-AF65-F5344CB8AC3E}">
        <p14:creationId xmlns:p14="http://schemas.microsoft.com/office/powerpoint/2010/main" val="4168025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F96264-BFE4-46D6-9CEB-197C698C70C4}" type="datetimeFigureOut">
              <a:rPr lang="en-US" smtClean="0"/>
              <a:t>7/11/2018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0EE30-8D49-43DC-8F61-5C991A852368}" type="slidenum">
              <a:rPr lang="en-US" smtClean="0"/>
              <a:t>‹#›</a:t>
            </a:fld>
            <a:endParaRPr lang="en-US"/>
          </a:p>
        </p:txBody>
      </p:sp>
    </p:spTree>
    <p:extLst>
      <p:ext uri="{BB962C8B-B14F-4D97-AF65-F5344CB8AC3E}">
        <p14:creationId xmlns:p14="http://schemas.microsoft.com/office/powerpoint/2010/main" val="42077344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vkSwXL3cGUg" TargetMode="External"/><Relationship Id="rId2" Type="http://schemas.openxmlformats.org/officeDocument/2006/relationships/hyperlink" Target="https://youtu.be/oWe_ogA5YCU" TargetMode="External"/><Relationship Id="rId1" Type="http://schemas.openxmlformats.org/officeDocument/2006/relationships/slideLayout" Target="../slideLayouts/slideLayout2.xml"/><Relationship Id="rId4" Type="http://schemas.openxmlformats.org/officeDocument/2006/relationships/image" Target="../media/image1.gif"/></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vkSwXL3cGUg" TargetMode="External"/><Relationship Id="rId2" Type="http://schemas.openxmlformats.org/officeDocument/2006/relationships/hyperlink" Target="https://youtu.be/oWe_ogA5YCU" TargetMode="External"/><Relationship Id="rId1" Type="http://schemas.openxmlformats.org/officeDocument/2006/relationships/slideLayout" Target="../slideLayouts/slideLayout2.xml"/><Relationship Id="rId4" Type="http://schemas.openxmlformats.org/officeDocument/2006/relationships/image" Target="../media/image1.gif"/></Relationships>
</file>

<file path=ppt/slides/_rels/slide1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2"/>
            <a:ext cx="9144000" cy="3849687"/>
          </a:xfrm>
        </p:spPr>
        <p:txBody>
          <a:bodyPr>
            <a:normAutofit/>
          </a:bodyPr>
          <a:lstStyle/>
          <a:p>
            <a:r>
              <a:rPr lang="en-US" dirty="0">
                <a:solidFill>
                  <a:schemeClr val="bg1"/>
                </a:solidFill>
              </a:rPr>
              <a:t>2017 National</a:t>
            </a:r>
            <a:br>
              <a:rPr lang="en-US" dirty="0">
                <a:solidFill>
                  <a:schemeClr val="bg1"/>
                </a:solidFill>
              </a:rPr>
            </a:br>
            <a:r>
              <a:rPr lang="en-US" dirty="0">
                <a:solidFill>
                  <a:schemeClr val="bg1"/>
                </a:solidFill>
              </a:rPr>
              <a:t> Ag Sales CDE</a:t>
            </a:r>
            <a:br>
              <a:rPr lang="en-US" dirty="0">
                <a:solidFill>
                  <a:schemeClr val="bg1"/>
                </a:solidFill>
              </a:rPr>
            </a:br>
            <a:r>
              <a:rPr lang="en-US" dirty="0">
                <a:solidFill>
                  <a:schemeClr val="bg1"/>
                </a:solidFill>
              </a:rPr>
              <a:t>Workshop</a:t>
            </a:r>
            <a:br>
              <a:rPr lang="en-US" dirty="0">
                <a:solidFill>
                  <a:schemeClr val="bg1"/>
                </a:solidFill>
              </a:rPr>
            </a:br>
            <a:endParaRPr lang="en-US" dirty="0">
              <a:solidFill>
                <a:schemeClr val="bg1"/>
              </a:solidFill>
            </a:endParaRPr>
          </a:p>
        </p:txBody>
      </p:sp>
      <p:sp>
        <p:nvSpPr>
          <p:cNvPr id="3" name="Subtitle 2"/>
          <p:cNvSpPr>
            <a:spLocks noGrp="1"/>
          </p:cNvSpPr>
          <p:nvPr>
            <p:ph type="subTitle" idx="1"/>
          </p:nvPr>
        </p:nvSpPr>
        <p:spPr>
          <a:xfrm>
            <a:off x="1524000" y="4655250"/>
            <a:ext cx="9144000" cy="602550"/>
          </a:xfrm>
        </p:spPr>
        <p:txBody>
          <a:bodyPr/>
          <a:lstStyle/>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Tree>
    <p:extLst>
      <p:ext uri="{BB962C8B-B14F-4D97-AF65-F5344CB8AC3E}">
        <p14:creationId xmlns:p14="http://schemas.microsoft.com/office/powerpoint/2010/main" val="1002499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bg1"/>
                </a:solidFill>
              </a:rPr>
              <a:t>Team Event Questions</a:t>
            </a:r>
          </a:p>
        </p:txBody>
      </p:sp>
      <p:sp>
        <p:nvSpPr>
          <p:cNvPr id="6" name="Content Placeholder 5"/>
          <p:cNvSpPr>
            <a:spLocks noGrp="1"/>
          </p:cNvSpPr>
          <p:nvPr>
            <p:ph idx="1"/>
          </p:nvPr>
        </p:nvSpPr>
        <p:spPr/>
        <p:txBody>
          <a:bodyPr>
            <a:normAutofit/>
          </a:bodyPr>
          <a:lstStyle/>
          <a:p>
            <a:pPr marL="0" indent="0">
              <a:buNone/>
            </a:pPr>
            <a:r>
              <a:rPr lang="en-US" sz="4800" dirty="0">
                <a:solidFill>
                  <a:schemeClr val="bg1"/>
                </a:solidFill>
              </a:rPr>
              <a:t>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
        <p:nvSpPr>
          <p:cNvPr id="2" name="Rectangle 1"/>
          <p:cNvSpPr/>
          <p:nvPr/>
        </p:nvSpPr>
        <p:spPr>
          <a:xfrm>
            <a:off x="890452" y="1619103"/>
            <a:ext cx="8305800" cy="4764381"/>
          </a:xfrm>
          <a:prstGeom prst="rect">
            <a:avLst/>
          </a:prstGeom>
        </p:spPr>
        <p:txBody>
          <a:bodyPr wrap="square">
            <a:spAutoFit/>
          </a:bodyPr>
          <a:lstStyle/>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 1.  Potential questions to build rapport for the scenario.</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2.  Common interests that team members have with the 	customers.  (Things I can talk about with the Customer)</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3.  Identify questions that help determine the wants and needs of</a:t>
            </a:r>
          </a:p>
          <a:p>
            <a:pPr indent="457200">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the customer.</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4.  Identify active listening skills or techniques for determining</a:t>
            </a:r>
          </a:p>
          <a:p>
            <a:pPr indent="457200">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needs and wants.</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5.  Identify and match potential needs and wants of the customer</a:t>
            </a:r>
          </a:p>
          <a:p>
            <a:pPr indent="457200">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to the products’ features and benefits.</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6.  Identify potential objections of the customer.</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7.  Identify potential concerns of each customer.</a:t>
            </a:r>
          </a:p>
        </p:txBody>
      </p:sp>
    </p:spTree>
    <p:extLst>
      <p:ext uri="{BB962C8B-B14F-4D97-AF65-F5344CB8AC3E}">
        <p14:creationId xmlns:p14="http://schemas.microsoft.com/office/powerpoint/2010/main" val="721115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bg1"/>
                </a:solidFill>
                <a:latin typeface="+mn-lt"/>
              </a:rPr>
              <a:t>Objections and Concerns</a:t>
            </a:r>
          </a:p>
        </p:txBody>
      </p:sp>
      <p:sp>
        <p:nvSpPr>
          <p:cNvPr id="6" name="Content Placeholder 5"/>
          <p:cNvSpPr>
            <a:spLocks noGrp="1"/>
          </p:cNvSpPr>
          <p:nvPr>
            <p:ph idx="1"/>
          </p:nvPr>
        </p:nvSpPr>
        <p:spPr/>
        <p:txBody>
          <a:bodyPr>
            <a:normAutofit/>
          </a:bodyPr>
          <a:lstStyle/>
          <a:p>
            <a:r>
              <a:rPr lang="en-US" sz="3200" dirty="0">
                <a:solidFill>
                  <a:schemeClr val="bg1"/>
                </a:solidFill>
              </a:rPr>
              <a:t>Objection</a:t>
            </a:r>
          </a:p>
          <a:p>
            <a:pPr lvl="1"/>
            <a:r>
              <a:rPr lang="en-US" dirty="0">
                <a:solidFill>
                  <a:schemeClr val="bg1"/>
                </a:solidFill>
              </a:rPr>
              <a:t> is a reason not to buy.  </a:t>
            </a:r>
          </a:p>
          <a:p>
            <a:pPr lvl="2"/>
            <a:r>
              <a:rPr lang="en-US" dirty="0">
                <a:solidFill>
                  <a:schemeClr val="bg1"/>
                </a:solidFill>
              </a:rPr>
              <a:t>Price, value, to big, </a:t>
            </a:r>
          </a:p>
          <a:p>
            <a:endParaRPr lang="en-US" dirty="0">
              <a:solidFill>
                <a:schemeClr val="bg1"/>
              </a:solidFill>
            </a:endParaRPr>
          </a:p>
          <a:p>
            <a:r>
              <a:rPr lang="en-US" dirty="0">
                <a:solidFill>
                  <a:schemeClr val="bg1"/>
                </a:solidFill>
              </a:rPr>
              <a:t>Concern </a:t>
            </a:r>
          </a:p>
          <a:p>
            <a:pPr lvl="1"/>
            <a:r>
              <a:rPr lang="en-US" dirty="0">
                <a:solidFill>
                  <a:schemeClr val="bg1"/>
                </a:solidFill>
              </a:rPr>
              <a:t>A worry customer may have.</a:t>
            </a:r>
          </a:p>
          <a:p>
            <a:pPr lvl="2"/>
            <a:r>
              <a:rPr lang="en-US" dirty="0">
                <a:solidFill>
                  <a:schemeClr val="bg1"/>
                </a:solidFill>
              </a:rPr>
              <a:t> Poor service, wont look right, </a:t>
            </a:r>
          </a:p>
          <a:p>
            <a:pPr marL="914400" lvl="2" indent="0">
              <a:buNone/>
            </a:pPr>
            <a:endParaRPr lang="en-US" sz="2800" dirty="0">
              <a:solidFill>
                <a:schemeClr val="bg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Tree>
    <p:extLst>
      <p:ext uri="{BB962C8B-B14F-4D97-AF65-F5344CB8AC3E}">
        <p14:creationId xmlns:p14="http://schemas.microsoft.com/office/powerpoint/2010/main" val="272564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bg1"/>
                </a:solidFill>
                <a:latin typeface="+mn-lt"/>
              </a:rPr>
              <a:t>Active Listening</a:t>
            </a:r>
          </a:p>
        </p:txBody>
      </p:sp>
      <p:sp>
        <p:nvSpPr>
          <p:cNvPr id="6" name="Content Placeholder 5"/>
          <p:cNvSpPr>
            <a:spLocks noGrp="1"/>
          </p:cNvSpPr>
          <p:nvPr>
            <p:ph idx="1"/>
          </p:nvPr>
        </p:nvSpPr>
        <p:spPr/>
        <p:txBody>
          <a:bodyPr>
            <a:normAutofit/>
          </a:bodyPr>
          <a:lstStyle/>
          <a:p>
            <a:r>
              <a:rPr lang="en-US" b="1" dirty="0">
                <a:solidFill>
                  <a:schemeClr val="bg1"/>
                </a:solidFill>
              </a:rPr>
              <a:t>Active listening</a:t>
            </a:r>
            <a:r>
              <a:rPr lang="en-US" dirty="0">
                <a:solidFill>
                  <a:schemeClr val="bg1"/>
                </a:solidFill>
              </a:rPr>
              <a:t> is a communication technique that is used in counseling, training, and conflict resolution. It requires that the listener fully concentrate, understand, respond and then remember </a:t>
            </a:r>
            <a:r>
              <a:rPr lang="en-US" b="1" dirty="0">
                <a:solidFill>
                  <a:schemeClr val="bg1"/>
                </a:solidFill>
              </a:rPr>
              <a:t>what is</a:t>
            </a:r>
            <a:r>
              <a:rPr lang="en-US" dirty="0">
                <a:solidFill>
                  <a:schemeClr val="bg1"/>
                </a:solidFill>
              </a:rPr>
              <a:t> being said.</a:t>
            </a:r>
            <a:endParaRPr lang="en-US" sz="3600" dirty="0">
              <a:solidFill>
                <a:schemeClr val="bg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Tree>
    <p:extLst>
      <p:ext uri="{BB962C8B-B14F-4D97-AF65-F5344CB8AC3E}">
        <p14:creationId xmlns:p14="http://schemas.microsoft.com/office/powerpoint/2010/main" val="7322513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bg1"/>
                </a:solidFill>
                <a:latin typeface="+mn-lt"/>
              </a:rPr>
              <a:t>Active Listening</a:t>
            </a:r>
          </a:p>
        </p:txBody>
      </p:sp>
      <p:sp>
        <p:nvSpPr>
          <p:cNvPr id="6" name="Content Placeholder 5"/>
          <p:cNvSpPr>
            <a:spLocks noGrp="1"/>
          </p:cNvSpPr>
          <p:nvPr>
            <p:ph idx="1"/>
          </p:nvPr>
        </p:nvSpPr>
        <p:spPr/>
        <p:txBody>
          <a:bodyPr>
            <a:normAutofit lnSpcReduction="10000"/>
          </a:bodyPr>
          <a:lstStyle/>
          <a:p>
            <a:r>
              <a:rPr lang="en-US" altLang="en-US" dirty="0">
                <a:solidFill>
                  <a:schemeClr val="bg1"/>
                </a:solidFill>
              </a:rPr>
              <a:t>Active listening</a:t>
            </a:r>
          </a:p>
          <a:p>
            <a:pPr lvl="1"/>
            <a:r>
              <a:rPr lang="en-US" altLang="en-US" dirty="0">
                <a:solidFill>
                  <a:schemeClr val="bg1"/>
                </a:solidFill>
              </a:rPr>
              <a:t>Paraphrase</a:t>
            </a:r>
          </a:p>
          <a:p>
            <a:pPr lvl="1"/>
            <a:r>
              <a:rPr lang="en-US" altLang="en-US" dirty="0">
                <a:solidFill>
                  <a:schemeClr val="bg1"/>
                </a:solidFill>
              </a:rPr>
              <a:t>Summarize</a:t>
            </a:r>
          </a:p>
          <a:p>
            <a:pPr lvl="1"/>
            <a:r>
              <a:rPr lang="en-US" altLang="en-US" dirty="0">
                <a:solidFill>
                  <a:schemeClr val="bg1"/>
                </a:solidFill>
              </a:rPr>
              <a:t>Clarify</a:t>
            </a:r>
          </a:p>
          <a:p>
            <a:pPr lvl="1"/>
            <a:r>
              <a:rPr lang="en-US" altLang="en-US" dirty="0">
                <a:solidFill>
                  <a:schemeClr val="bg1"/>
                </a:solidFill>
              </a:rPr>
              <a:t>Eye contact</a:t>
            </a:r>
          </a:p>
          <a:p>
            <a:pPr lvl="1"/>
            <a:r>
              <a:rPr lang="en-US" altLang="en-US" dirty="0">
                <a:solidFill>
                  <a:schemeClr val="bg1"/>
                </a:solidFill>
              </a:rPr>
              <a:t>Lean Forward</a:t>
            </a:r>
          </a:p>
          <a:p>
            <a:pPr lvl="1"/>
            <a:r>
              <a:rPr lang="en-US" altLang="en-US" dirty="0">
                <a:solidFill>
                  <a:schemeClr val="bg1"/>
                </a:solidFill>
              </a:rPr>
              <a:t>Reflect</a:t>
            </a:r>
          </a:p>
          <a:p>
            <a:pPr lvl="1"/>
            <a:r>
              <a:rPr lang="en-US" altLang="en-US" dirty="0">
                <a:solidFill>
                  <a:schemeClr val="bg1"/>
                </a:solidFill>
              </a:rPr>
              <a:t>Encourage Verbal and Non Verbal</a:t>
            </a:r>
          </a:p>
          <a:p>
            <a:pPr lvl="1"/>
            <a:r>
              <a:rPr lang="en-US" altLang="en-US" dirty="0">
                <a:solidFill>
                  <a:schemeClr val="bg1"/>
                </a:solidFill>
              </a:rPr>
              <a:t>Take Notes</a:t>
            </a:r>
          </a:p>
          <a:p>
            <a:pPr lvl="1"/>
            <a:r>
              <a:rPr lang="en-US" altLang="en-US" dirty="0">
                <a:solidFill>
                  <a:schemeClr val="bg1"/>
                </a:solidFill>
              </a:rPr>
              <a:t>Ask Open Ended Questions</a:t>
            </a:r>
          </a:p>
          <a:p>
            <a:r>
              <a:rPr lang="en-US" altLang="en-US" sz="1800" u="sng" dirty="0">
                <a:solidFill>
                  <a:schemeClr val="bg1"/>
                </a:solidFill>
                <a:hlinkClick r:id="rId2"/>
              </a:rPr>
              <a:t>https://youtu.be/oWe_ogA5YCU</a:t>
            </a:r>
            <a:endParaRPr lang="en-US" altLang="en-US" sz="1800" u="sng" dirty="0">
              <a:solidFill>
                <a:schemeClr val="bg1"/>
              </a:solidFill>
            </a:endParaRPr>
          </a:p>
          <a:p>
            <a:r>
              <a:rPr lang="en-US" altLang="en-US" sz="1800" dirty="0">
                <a:solidFill>
                  <a:schemeClr val="bg1"/>
                </a:solidFill>
                <a:hlinkClick r:id="rId3"/>
              </a:rPr>
              <a:t>https://www.youtube.com/watch?v=vkSwXL3cGUg</a:t>
            </a:r>
            <a:endParaRPr lang="en-US" altLang="en-US" sz="1800" dirty="0">
              <a:solidFill>
                <a:schemeClr val="bg1"/>
              </a:solidFill>
            </a:endParaRPr>
          </a:p>
          <a:p>
            <a:endParaRPr lang="en-US" sz="3600" dirty="0">
              <a:solidFill>
                <a:schemeClr val="bg1"/>
              </a:solidFill>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Tree>
    <p:extLst>
      <p:ext uri="{BB962C8B-B14F-4D97-AF65-F5344CB8AC3E}">
        <p14:creationId xmlns:p14="http://schemas.microsoft.com/office/powerpoint/2010/main" val="2339091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bg1"/>
                </a:solidFill>
                <a:latin typeface="+mn-lt"/>
              </a:rPr>
              <a:t>Active Listening</a:t>
            </a:r>
          </a:p>
        </p:txBody>
      </p:sp>
      <p:sp>
        <p:nvSpPr>
          <p:cNvPr id="6" name="Content Placeholder 5"/>
          <p:cNvSpPr>
            <a:spLocks noGrp="1"/>
          </p:cNvSpPr>
          <p:nvPr>
            <p:ph idx="1"/>
          </p:nvPr>
        </p:nvSpPr>
        <p:spPr/>
        <p:txBody>
          <a:bodyPr>
            <a:normAutofit lnSpcReduction="10000"/>
          </a:bodyPr>
          <a:lstStyle/>
          <a:p>
            <a:r>
              <a:rPr lang="en-US" altLang="en-US" dirty="0">
                <a:solidFill>
                  <a:schemeClr val="bg1"/>
                </a:solidFill>
              </a:rPr>
              <a:t>Active listening</a:t>
            </a:r>
          </a:p>
          <a:p>
            <a:pPr lvl="1"/>
            <a:r>
              <a:rPr lang="en-US" altLang="en-US" dirty="0">
                <a:solidFill>
                  <a:schemeClr val="bg1"/>
                </a:solidFill>
              </a:rPr>
              <a:t>Paraphrase</a:t>
            </a:r>
          </a:p>
          <a:p>
            <a:pPr lvl="1"/>
            <a:r>
              <a:rPr lang="en-US" altLang="en-US" dirty="0">
                <a:solidFill>
                  <a:schemeClr val="bg1"/>
                </a:solidFill>
              </a:rPr>
              <a:t>Summarize</a:t>
            </a:r>
          </a:p>
          <a:p>
            <a:pPr lvl="1"/>
            <a:r>
              <a:rPr lang="en-US" altLang="en-US" dirty="0">
                <a:solidFill>
                  <a:schemeClr val="bg1"/>
                </a:solidFill>
              </a:rPr>
              <a:t>Clarify</a:t>
            </a:r>
          </a:p>
          <a:p>
            <a:pPr lvl="1"/>
            <a:r>
              <a:rPr lang="en-US" altLang="en-US" dirty="0">
                <a:solidFill>
                  <a:schemeClr val="bg1"/>
                </a:solidFill>
              </a:rPr>
              <a:t>Eye contact</a:t>
            </a:r>
          </a:p>
          <a:p>
            <a:pPr lvl="1"/>
            <a:r>
              <a:rPr lang="en-US" altLang="en-US" dirty="0">
                <a:solidFill>
                  <a:schemeClr val="bg1"/>
                </a:solidFill>
              </a:rPr>
              <a:t>Lean Forward</a:t>
            </a:r>
          </a:p>
          <a:p>
            <a:pPr lvl="1"/>
            <a:r>
              <a:rPr lang="en-US" altLang="en-US" dirty="0">
                <a:solidFill>
                  <a:schemeClr val="bg1"/>
                </a:solidFill>
              </a:rPr>
              <a:t>Reflect</a:t>
            </a:r>
          </a:p>
          <a:p>
            <a:pPr lvl="1"/>
            <a:r>
              <a:rPr lang="en-US" altLang="en-US" dirty="0">
                <a:solidFill>
                  <a:schemeClr val="bg1"/>
                </a:solidFill>
              </a:rPr>
              <a:t>Encourage Verbal and Non Verbal</a:t>
            </a:r>
          </a:p>
          <a:p>
            <a:pPr lvl="1"/>
            <a:r>
              <a:rPr lang="en-US" altLang="en-US" dirty="0">
                <a:solidFill>
                  <a:schemeClr val="bg1"/>
                </a:solidFill>
              </a:rPr>
              <a:t>Take Notes</a:t>
            </a:r>
          </a:p>
          <a:p>
            <a:pPr lvl="1"/>
            <a:r>
              <a:rPr lang="en-US" altLang="en-US" dirty="0">
                <a:solidFill>
                  <a:schemeClr val="bg1"/>
                </a:solidFill>
              </a:rPr>
              <a:t>Ask Questions</a:t>
            </a:r>
          </a:p>
          <a:p>
            <a:r>
              <a:rPr lang="en-US" altLang="en-US" sz="1800" u="sng" dirty="0">
                <a:solidFill>
                  <a:schemeClr val="bg1"/>
                </a:solidFill>
                <a:hlinkClick r:id="rId2"/>
              </a:rPr>
              <a:t>https://youtu.be/oWe_ogA5YCU</a:t>
            </a:r>
            <a:endParaRPr lang="en-US" altLang="en-US" sz="1800" u="sng" dirty="0">
              <a:solidFill>
                <a:schemeClr val="bg1"/>
              </a:solidFill>
            </a:endParaRPr>
          </a:p>
          <a:p>
            <a:r>
              <a:rPr lang="en-US" altLang="en-US" sz="1800" dirty="0">
                <a:solidFill>
                  <a:schemeClr val="bg1"/>
                </a:solidFill>
                <a:hlinkClick r:id="rId3"/>
              </a:rPr>
              <a:t>https://www.youtube.com/watch?v=vkSwXL3cGUg</a:t>
            </a:r>
            <a:endParaRPr lang="en-US" altLang="en-US" sz="1800" dirty="0">
              <a:solidFill>
                <a:schemeClr val="bg1"/>
              </a:solidFill>
            </a:endParaRPr>
          </a:p>
          <a:p>
            <a:endParaRPr lang="en-US" sz="3600" dirty="0">
              <a:solidFill>
                <a:schemeClr val="bg1"/>
              </a:solidFill>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Tree>
    <p:extLst>
      <p:ext uri="{BB962C8B-B14F-4D97-AF65-F5344CB8AC3E}">
        <p14:creationId xmlns:p14="http://schemas.microsoft.com/office/powerpoint/2010/main" val="4157400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bg1"/>
                </a:solidFill>
                <a:latin typeface="+mn-lt"/>
              </a:rPr>
              <a:t>Hints</a:t>
            </a:r>
          </a:p>
        </p:txBody>
      </p:sp>
      <p:sp>
        <p:nvSpPr>
          <p:cNvPr id="6" name="Content Placeholder 5"/>
          <p:cNvSpPr>
            <a:spLocks noGrp="1"/>
          </p:cNvSpPr>
          <p:nvPr>
            <p:ph idx="1"/>
          </p:nvPr>
        </p:nvSpPr>
        <p:spPr>
          <a:xfrm>
            <a:off x="838200" y="1292469"/>
            <a:ext cx="10515600" cy="4884494"/>
          </a:xfrm>
        </p:spPr>
        <p:txBody>
          <a:bodyPr>
            <a:normAutofit/>
          </a:bodyPr>
          <a:lstStyle/>
          <a:p>
            <a:r>
              <a:rPr lang="en-US" sz="3600" dirty="0">
                <a:solidFill>
                  <a:schemeClr val="bg1"/>
                </a:solidFill>
              </a:rPr>
              <a:t>Go find who sells the product to help</a:t>
            </a:r>
          </a:p>
          <a:p>
            <a:r>
              <a:rPr lang="en-US" sz="3600" dirty="0">
                <a:solidFill>
                  <a:schemeClr val="bg1"/>
                </a:solidFill>
              </a:rPr>
              <a:t>Do your prep work together and not rehearsed </a:t>
            </a:r>
          </a:p>
          <a:p>
            <a:r>
              <a:rPr lang="en-US" sz="3600" dirty="0">
                <a:solidFill>
                  <a:schemeClr val="bg1"/>
                </a:solidFill>
              </a:rPr>
              <a:t>List your answers and be obvious</a:t>
            </a:r>
          </a:p>
          <a:p>
            <a:r>
              <a:rPr lang="en-US" sz="3600" dirty="0">
                <a:solidFill>
                  <a:schemeClr val="bg1"/>
                </a:solidFill>
              </a:rPr>
              <a:t>Have your active listening skills ready</a:t>
            </a:r>
          </a:p>
          <a:p>
            <a:pPr lvl="1"/>
            <a:r>
              <a:rPr lang="en-US" sz="3200" dirty="0">
                <a:solidFill>
                  <a:schemeClr val="bg1"/>
                </a:solidFill>
              </a:rPr>
              <a:t>Before you come should have that question down</a:t>
            </a:r>
          </a:p>
          <a:p>
            <a:r>
              <a:rPr lang="en-US" sz="3600" dirty="0">
                <a:solidFill>
                  <a:schemeClr val="bg1"/>
                </a:solidFill>
              </a:rPr>
              <a:t>Be sure you explain why or give judges relevance of your answer.</a:t>
            </a:r>
          </a:p>
          <a:p>
            <a:endParaRPr lang="en-US" sz="3600" dirty="0">
              <a:solidFill>
                <a:schemeClr val="bg1"/>
              </a:solidFill>
            </a:endParaRPr>
          </a:p>
          <a:p>
            <a:endParaRPr lang="en-US" sz="3600" dirty="0">
              <a:solidFill>
                <a:schemeClr val="bg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Tree>
    <p:extLst>
      <p:ext uri="{BB962C8B-B14F-4D97-AF65-F5344CB8AC3E}">
        <p14:creationId xmlns:p14="http://schemas.microsoft.com/office/powerpoint/2010/main" val="2509265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bg1"/>
                </a:solidFill>
              </a:rPr>
              <a:t>Team Event Questions</a:t>
            </a:r>
          </a:p>
        </p:txBody>
      </p:sp>
      <p:sp>
        <p:nvSpPr>
          <p:cNvPr id="6" name="Content Placeholder 5"/>
          <p:cNvSpPr>
            <a:spLocks noGrp="1"/>
          </p:cNvSpPr>
          <p:nvPr>
            <p:ph idx="1"/>
          </p:nvPr>
        </p:nvSpPr>
        <p:spPr/>
        <p:txBody>
          <a:bodyPr>
            <a:normAutofit/>
          </a:bodyPr>
          <a:lstStyle/>
          <a:p>
            <a:pPr marL="0" indent="0">
              <a:buNone/>
            </a:pPr>
            <a:r>
              <a:rPr lang="en-US" sz="4800" dirty="0">
                <a:solidFill>
                  <a:schemeClr val="bg1"/>
                </a:solidFill>
              </a:rPr>
              <a:t>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
        <p:nvSpPr>
          <p:cNvPr id="2" name="Rectangle 1"/>
          <p:cNvSpPr/>
          <p:nvPr/>
        </p:nvSpPr>
        <p:spPr>
          <a:xfrm>
            <a:off x="890452" y="1619103"/>
            <a:ext cx="8305800" cy="4764381"/>
          </a:xfrm>
          <a:prstGeom prst="rect">
            <a:avLst/>
          </a:prstGeom>
        </p:spPr>
        <p:txBody>
          <a:bodyPr wrap="square">
            <a:spAutoFit/>
          </a:bodyPr>
          <a:lstStyle/>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 1.  Potential questions to build rapport for the scenario.</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2.  Common interests that team members have with the 	customers.  (Things I can talk about with the Customer)</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3.  Identify questions that help determine the wants and needs of</a:t>
            </a:r>
          </a:p>
          <a:p>
            <a:pPr indent="457200">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the customer.</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4.  Identify active listening skills or techniques for determining</a:t>
            </a:r>
          </a:p>
          <a:p>
            <a:pPr indent="457200">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needs and wants.</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5.  Identify and match potential needs and wants of the customer</a:t>
            </a:r>
          </a:p>
          <a:p>
            <a:pPr indent="457200">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to the products’ features and benefits.</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6.  Identify potential objections of the customer.</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7.  Identify potential concerns of each customer.</a:t>
            </a:r>
          </a:p>
        </p:txBody>
      </p:sp>
    </p:spTree>
    <p:extLst>
      <p:ext uri="{BB962C8B-B14F-4D97-AF65-F5344CB8AC3E}">
        <p14:creationId xmlns:p14="http://schemas.microsoft.com/office/powerpoint/2010/main" val="2182475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6" name="Content Placeholder 5"/>
          <p:cNvSpPr>
            <a:spLocks noGrp="1"/>
          </p:cNvSpPr>
          <p:nvPr>
            <p:ph idx="4294967295"/>
          </p:nvPr>
        </p:nvSpPr>
        <p:spPr>
          <a:xfrm>
            <a:off x="0" y="1825625"/>
            <a:ext cx="10515600" cy="4351338"/>
          </a:xfrm>
        </p:spPr>
        <p:txBody>
          <a:bodyPr>
            <a:normAutofit/>
          </a:bodyPr>
          <a:lstStyle/>
          <a:p>
            <a:pPr marL="0" indent="0">
              <a:buNone/>
            </a:pPr>
            <a:r>
              <a:rPr lang="en-US" sz="4800" dirty="0">
                <a:solidFill>
                  <a:schemeClr val="bg1"/>
                </a:solidFill>
              </a:rPr>
              <a:t>	</a:t>
            </a:r>
          </a:p>
        </p:txBody>
      </p:sp>
      <p:sp>
        <p:nvSpPr>
          <p:cNvPr id="3" name="Rectangle 2"/>
          <p:cNvSpPr/>
          <p:nvPr/>
        </p:nvSpPr>
        <p:spPr>
          <a:xfrm>
            <a:off x="217714" y="388265"/>
            <a:ext cx="11879036" cy="5720027"/>
          </a:xfrm>
          <a:prstGeom prst="rect">
            <a:avLst/>
          </a:prstGeom>
        </p:spPr>
        <p:txBody>
          <a:bodyPr wrap="square">
            <a:spAutoFit/>
          </a:bodyPr>
          <a:lstStyle/>
          <a:p>
            <a:pPr>
              <a:lnSpc>
                <a:spcPct val="115000"/>
              </a:lnSpc>
            </a:pPr>
            <a:r>
              <a:rPr lang="en-US" sz="2000" dirty="0">
                <a:solidFill>
                  <a:schemeClr val="bg1"/>
                </a:solidFill>
                <a:latin typeface="Arial" panose="020B0604020202020204" pitchFamily="34" charset="0"/>
                <a:ea typeface="Arial" panose="020B0604020202020204" pitchFamily="34" charset="0"/>
              </a:rPr>
              <a:t>Your team is employed by the GLT Kubota Dealership in Anywhere, USA.  Today you are meeting with your team to do the pre-call planning to sell your products to a customer in a face to face situation.</a:t>
            </a:r>
          </a:p>
          <a:p>
            <a:pPr>
              <a:lnSpc>
                <a:spcPct val="115000"/>
              </a:lnSpc>
            </a:pPr>
            <a:r>
              <a:rPr lang="en-US" sz="2000" dirty="0">
                <a:solidFill>
                  <a:schemeClr val="bg1"/>
                </a:solidFill>
                <a:latin typeface="Arial" panose="020B0604020202020204" pitchFamily="34" charset="0"/>
                <a:ea typeface="Arial" panose="020B0604020202020204" pitchFamily="34" charset="0"/>
              </a:rPr>
              <a:t> </a:t>
            </a:r>
          </a:p>
          <a:p>
            <a:pPr>
              <a:lnSpc>
                <a:spcPct val="115000"/>
              </a:lnSpc>
            </a:pPr>
            <a:r>
              <a:rPr lang="en-US" sz="2000" dirty="0">
                <a:solidFill>
                  <a:schemeClr val="bg1"/>
                </a:solidFill>
                <a:latin typeface="Arial" panose="020B0604020202020204" pitchFamily="34" charset="0"/>
                <a:ea typeface="Arial" panose="020B0604020202020204" pitchFamily="34" charset="0"/>
              </a:rPr>
              <a:t>Your customer is Ms. Alicia Adams.  She is a mother and a local farmer/rancher who has a farming operation that consists of 500 acres which historically raised corn, winter wheat, and or grain sorghum depending on rainfall combined with a 250 head beef cattle operation on leased and owned land.   </a:t>
            </a:r>
          </a:p>
          <a:p>
            <a:pPr>
              <a:lnSpc>
                <a:spcPct val="115000"/>
              </a:lnSpc>
            </a:pPr>
            <a:r>
              <a:rPr lang="en-US" sz="2000" dirty="0">
                <a:solidFill>
                  <a:schemeClr val="bg1"/>
                </a:solidFill>
                <a:latin typeface="Arial" panose="020B0604020202020204" pitchFamily="34" charset="0"/>
                <a:ea typeface="Arial" panose="020B0604020202020204" pitchFamily="34" charset="0"/>
              </a:rPr>
              <a:t> </a:t>
            </a:r>
          </a:p>
          <a:p>
            <a:pPr>
              <a:lnSpc>
                <a:spcPct val="115000"/>
              </a:lnSpc>
            </a:pPr>
            <a:r>
              <a:rPr lang="en-US" sz="2000" dirty="0">
                <a:solidFill>
                  <a:schemeClr val="bg1"/>
                </a:solidFill>
                <a:latin typeface="Arial" panose="020B0604020202020204" pitchFamily="34" charset="0"/>
                <a:ea typeface="Arial" panose="020B0604020202020204" pitchFamily="34" charset="0"/>
              </a:rPr>
              <a:t>You will have fifteen (15) minutes to review and develop a pre-call plan for this customer and the UTV products you were previously given.  During that time you are being judged on your teamwork and the quality of your pre-call plan.  The pre-call plan should include:</a:t>
            </a:r>
          </a:p>
          <a:p>
            <a:pPr>
              <a:lnSpc>
                <a:spcPct val="115000"/>
              </a:lnSpc>
            </a:pPr>
            <a:endParaRPr lang="en-US" sz="20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en-US" sz="2000" dirty="0">
                <a:solidFill>
                  <a:schemeClr val="bg1"/>
                </a:solidFill>
              </a:rPr>
              <a:t>At the conclusion of your fifteen minutes the judges will assess and score the teamwork from the first fifteen minutes.  They will then have fifteen minutes to ask each of you specific questions for each of the components of the pre-call plan.  At the conclusion, please return this paper and any notes you made to your judges.</a:t>
            </a:r>
          </a:p>
          <a:p>
            <a:pPr>
              <a:lnSpc>
                <a:spcPct val="115000"/>
              </a:lnSpc>
            </a:pPr>
            <a:endParaRPr lang="en-US" sz="20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dirty="0">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4322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6" name="Content Placeholder 5"/>
          <p:cNvSpPr>
            <a:spLocks noGrp="1"/>
          </p:cNvSpPr>
          <p:nvPr>
            <p:ph idx="4294967295"/>
          </p:nvPr>
        </p:nvSpPr>
        <p:spPr>
          <a:xfrm>
            <a:off x="0" y="1825625"/>
            <a:ext cx="10515600" cy="4351338"/>
          </a:xfrm>
        </p:spPr>
        <p:txBody>
          <a:bodyPr>
            <a:normAutofit/>
          </a:bodyPr>
          <a:lstStyle/>
          <a:p>
            <a:pPr marL="0" indent="0">
              <a:buNone/>
            </a:pPr>
            <a:r>
              <a:rPr lang="en-US" sz="4800" dirty="0">
                <a:solidFill>
                  <a:schemeClr val="bg1"/>
                </a:solidFill>
              </a:rPr>
              <a:t>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
        <p:nvSpPr>
          <p:cNvPr id="2" name="Rectangle 1"/>
          <p:cNvSpPr/>
          <p:nvPr/>
        </p:nvSpPr>
        <p:spPr>
          <a:xfrm>
            <a:off x="838200" y="531223"/>
            <a:ext cx="8305800" cy="5164171"/>
          </a:xfrm>
          <a:prstGeom prst="rect">
            <a:avLst/>
          </a:prstGeom>
        </p:spPr>
        <p:txBody>
          <a:bodyPr wrap="square">
            <a:spAutoFit/>
          </a:bodyPr>
          <a:lstStyle/>
          <a:p>
            <a:pPr>
              <a:lnSpc>
                <a:spcPct val="115000"/>
              </a:lnSpc>
            </a:pPr>
            <a:r>
              <a:rPr lang="en-US"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Your job is to answer these questions for each customer.</a:t>
            </a:r>
            <a:endPar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 1.  Potential questions to build rapport for the scenario.</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2.  Common interests that team members have with the customers.</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3.  Identify questions that help determine the wants and needs of</a:t>
            </a:r>
          </a:p>
          <a:p>
            <a:pPr indent="457200">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the customer.</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4.  Identify active listening skills or techniques for determining</a:t>
            </a:r>
          </a:p>
          <a:p>
            <a:pPr indent="457200">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needs and wants.</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5.  Identify and match potential needs and wants of the customer</a:t>
            </a:r>
          </a:p>
          <a:p>
            <a:pPr indent="457200">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to the products’ features and benefits.</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6.  Identify potential objections of the customer.</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7.  Identify potential concerns of each customer.</a:t>
            </a:r>
          </a:p>
        </p:txBody>
      </p:sp>
    </p:spTree>
    <p:extLst>
      <p:ext uri="{BB962C8B-B14F-4D97-AF65-F5344CB8AC3E}">
        <p14:creationId xmlns:p14="http://schemas.microsoft.com/office/powerpoint/2010/main" val="3142593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bg1"/>
                </a:solidFill>
                <a:latin typeface="+mn-lt"/>
              </a:rPr>
              <a:t>Individual Sales Activity</a:t>
            </a:r>
          </a:p>
        </p:txBody>
      </p:sp>
      <p:sp>
        <p:nvSpPr>
          <p:cNvPr id="6" name="Content Placeholder 5"/>
          <p:cNvSpPr>
            <a:spLocks noGrp="1"/>
          </p:cNvSpPr>
          <p:nvPr>
            <p:ph idx="1"/>
          </p:nvPr>
        </p:nvSpPr>
        <p:spPr/>
        <p:txBody>
          <a:bodyPr>
            <a:normAutofit/>
          </a:bodyPr>
          <a:lstStyle/>
          <a:p>
            <a:r>
              <a:rPr lang="en-US" sz="3600" dirty="0">
                <a:solidFill>
                  <a:schemeClr val="bg1"/>
                </a:solidFill>
              </a:rPr>
              <a:t>Participants will directly sell the product</a:t>
            </a:r>
          </a:p>
          <a:p>
            <a:r>
              <a:rPr lang="en-US" sz="3600" dirty="0">
                <a:solidFill>
                  <a:schemeClr val="bg1"/>
                </a:solidFill>
              </a:rPr>
              <a:t>Students will be given at least 5 minutes to read and review a preliminary customer profile</a:t>
            </a:r>
          </a:p>
          <a:p>
            <a:r>
              <a:rPr lang="en-US" sz="3600" dirty="0">
                <a:solidFill>
                  <a:schemeClr val="bg1"/>
                </a:solidFill>
              </a:rPr>
              <a:t>Participants will have 20 minutes to interact with the judge(s)</a:t>
            </a:r>
          </a:p>
          <a:p>
            <a:r>
              <a:rPr lang="en-US" sz="3600" dirty="0">
                <a:solidFill>
                  <a:schemeClr val="bg1"/>
                </a:solidFill>
              </a:rPr>
              <a:t>Students can use their 1“ binder</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Tree>
    <p:extLst>
      <p:ext uri="{BB962C8B-B14F-4D97-AF65-F5344CB8AC3E}">
        <p14:creationId xmlns:p14="http://schemas.microsoft.com/office/powerpoint/2010/main" val="2641947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i="1" dirty="0">
                <a:solidFill>
                  <a:schemeClr val="bg1"/>
                </a:solidFill>
              </a:rPr>
              <a:t>Purpose</a:t>
            </a:r>
            <a:endParaRPr lang="en-US" dirty="0">
              <a:solidFill>
                <a:schemeClr val="bg1"/>
              </a:solidFill>
            </a:endParaRPr>
          </a:p>
        </p:txBody>
      </p:sp>
      <p:sp>
        <p:nvSpPr>
          <p:cNvPr id="6" name="Content Placeholder 5"/>
          <p:cNvSpPr>
            <a:spLocks noGrp="1"/>
          </p:cNvSpPr>
          <p:nvPr>
            <p:ph idx="1"/>
          </p:nvPr>
        </p:nvSpPr>
        <p:spPr/>
        <p:txBody>
          <a:bodyPr/>
          <a:lstStyle/>
          <a:p>
            <a:pPr marL="0" indent="0">
              <a:buNone/>
            </a:pPr>
            <a:r>
              <a:rPr lang="en-US" i="1" dirty="0">
                <a:solidFill>
                  <a:schemeClr val="bg1"/>
                </a:solidFill>
              </a:rPr>
              <a:t>The purpose of the National FFA Agricultural Sales Career</a:t>
            </a:r>
          </a:p>
          <a:p>
            <a:pPr marL="0" indent="0">
              <a:buNone/>
            </a:pPr>
            <a:r>
              <a:rPr lang="en-US" i="1" dirty="0">
                <a:solidFill>
                  <a:schemeClr val="bg1"/>
                </a:solidFill>
              </a:rPr>
              <a:t>Development Event is to evaluate and demonstrate skills that are</a:t>
            </a:r>
          </a:p>
          <a:p>
            <a:pPr marL="0" indent="0">
              <a:buNone/>
            </a:pPr>
            <a:r>
              <a:rPr lang="en-US" i="1" dirty="0">
                <a:solidFill>
                  <a:schemeClr val="bg1"/>
                </a:solidFill>
              </a:rPr>
              <a:t>essential for an individual to be successful in the agricultural sales</a:t>
            </a:r>
          </a:p>
          <a:p>
            <a:pPr marL="0" indent="0">
              <a:buNone/>
            </a:pPr>
            <a:r>
              <a:rPr lang="en-US" i="1" dirty="0">
                <a:solidFill>
                  <a:schemeClr val="bg1"/>
                </a:solidFill>
              </a:rPr>
              <a:t>career. Students will also develop an understanding of the</a:t>
            </a:r>
          </a:p>
          <a:p>
            <a:pPr marL="0" indent="0">
              <a:buNone/>
            </a:pPr>
            <a:r>
              <a:rPr lang="en-US" i="1" dirty="0">
                <a:solidFill>
                  <a:schemeClr val="bg1"/>
                </a:solidFill>
              </a:rPr>
              <a:t>opportunities available in the sales industry. The process of selling</a:t>
            </a:r>
          </a:p>
          <a:p>
            <a:pPr marL="0" indent="0">
              <a:buNone/>
            </a:pPr>
            <a:r>
              <a:rPr lang="en-US" i="1" dirty="0">
                <a:solidFill>
                  <a:schemeClr val="bg1"/>
                </a:solidFill>
              </a:rPr>
              <a:t>agricultural products is essential for production and marketing of</a:t>
            </a:r>
          </a:p>
          <a:p>
            <a:pPr marL="0" indent="0">
              <a:buNone/>
            </a:pPr>
            <a:r>
              <a:rPr lang="en-US" i="1" dirty="0">
                <a:solidFill>
                  <a:schemeClr val="bg1"/>
                </a:solidFill>
              </a:rPr>
              <a:t>agricultural products.</a:t>
            </a:r>
            <a:endParaRPr lang="en-US" dirty="0">
              <a:solidFill>
                <a:schemeClr val="bg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Tree>
    <p:extLst>
      <p:ext uri="{BB962C8B-B14F-4D97-AF65-F5344CB8AC3E}">
        <p14:creationId xmlns:p14="http://schemas.microsoft.com/office/powerpoint/2010/main" val="36286405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bg1"/>
                </a:solidFill>
                <a:latin typeface="+mn-lt"/>
              </a:rPr>
              <a:t>Individual Sales Activity</a:t>
            </a:r>
          </a:p>
        </p:txBody>
      </p:sp>
      <p:sp>
        <p:nvSpPr>
          <p:cNvPr id="6" name="Content Placeholder 5"/>
          <p:cNvSpPr>
            <a:spLocks noGrp="1"/>
          </p:cNvSpPr>
          <p:nvPr>
            <p:ph idx="1"/>
          </p:nvPr>
        </p:nvSpPr>
        <p:spPr/>
        <p:txBody>
          <a:bodyPr>
            <a:normAutofit/>
          </a:bodyPr>
          <a:lstStyle/>
          <a:p>
            <a:r>
              <a:rPr lang="en-US" sz="3600" dirty="0">
                <a:solidFill>
                  <a:schemeClr val="bg1"/>
                </a:solidFill>
              </a:rPr>
              <a:t>Judges will be playing the role of the preliminary customer</a:t>
            </a:r>
          </a:p>
          <a:p>
            <a:r>
              <a:rPr lang="en-US" sz="3600" dirty="0">
                <a:solidFill>
                  <a:schemeClr val="bg1"/>
                </a:solidFill>
              </a:rPr>
              <a:t>Two or three Judges per student  </a:t>
            </a:r>
          </a:p>
          <a:p>
            <a:pPr lvl="1"/>
            <a:r>
              <a:rPr lang="en-US" sz="3200" dirty="0">
                <a:solidFill>
                  <a:schemeClr val="bg1"/>
                </a:solidFill>
              </a:rPr>
              <a:t>One participating Judge</a:t>
            </a:r>
            <a:endParaRPr lang="en-US" sz="2800" dirty="0">
              <a:solidFill>
                <a:schemeClr val="bg1"/>
              </a:solidFill>
            </a:endParaRPr>
          </a:p>
          <a:p>
            <a:pPr lvl="1"/>
            <a:r>
              <a:rPr lang="en-US" sz="3200" dirty="0">
                <a:solidFill>
                  <a:schemeClr val="bg1"/>
                </a:solidFill>
              </a:rPr>
              <a:t>One or two observing Judge(s) (who will can ask questions or give objections)</a:t>
            </a:r>
          </a:p>
          <a:p>
            <a:pPr lvl="1"/>
            <a:endParaRPr lang="en-US" sz="3200" dirty="0">
              <a:solidFill>
                <a:schemeClr val="bg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Tree>
    <p:extLst>
      <p:ext uri="{BB962C8B-B14F-4D97-AF65-F5344CB8AC3E}">
        <p14:creationId xmlns:p14="http://schemas.microsoft.com/office/powerpoint/2010/main" val="641880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bg1"/>
                </a:solidFill>
                <a:latin typeface="+mn-lt"/>
              </a:rPr>
              <a:t>Individual Sales Activity</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
        <p:nvSpPr>
          <p:cNvPr id="6" name="Content Placeholder 5"/>
          <p:cNvSpPr>
            <a:spLocks noGrp="1"/>
          </p:cNvSpPr>
          <p:nvPr>
            <p:ph idx="1"/>
          </p:nvPr>
        </p:nvSpPr>
        <p:spPr/>
        <p:txBody>
          <a:bodyPr/>
          <a:lstStyle/>
          <a:p>
            <a:r>
              <a:rPr lang="en-US" dirty="0">
                <a:solidFill>
                  <a:schemeClr val="bg1"/>
                </a:solidFill>
              </a:rPr>
              <a:t>First impression</a:t>
            </a:r>
          </a:p>
          <a:p>
            <a:endParaRPr lang="en-US" dirty="0">
              <a:solidFill>
                <a:schemeClr val="bg1"/>
              </a:solidFill>
            </a:endParaRPr>
          </a:p>
          <a:p>
            <a:r>
              <a:rPr lang="en-US" dirty="0">
                <a:solidFill>
                  <a:schemeClr val="bg1"/>
                </a:solidFill>
              </a:rPr>
              <a:t>Build Personal Rapport</a:t>
            </a:r>
          </a:p>
          <a:p>
            <a:pPr lvl="1"/>
            <a:r>
              <a:rPr lang="en-US" dirty="0">
                <a:solidFill>
                  <a:schemeClr val="bg1"/>
                </a:solidFill>
              </a:rPr>
              <a:t>Work on the relationship</a:t>
            </a:r>
          </a:p>
          <a:p>
            <a:pPr lvl="1"/>
            <a:r>
              <a:rPr lang="en-US" dirty="0">
                <a:solidFill>
                  <a:schemeClr val="bg1"/>
                </a:solidFill>
              </a:rPr>
              <a:t>Build trust</a:t>
            </a:r>
          </a:p>
          <a:p>
            <a:pPr lvl="1"/>
            <a:r>
              <a:rPr lang="en-US" dirty="0">
                <a:solidFill>
                  <a:schemeClr val="bg1"/>
                </a:solidFill>
              </a:rPr>
              <a:t>Ask questions about them</a:t>
            </a:r>
          </a:p>
          <a:p>
            <a:pPr lvl="1"/>
            <a:r>
              <a:rPr lang="en-US" dirty="0">
                <a:solidFill>
                  <a:schemeClr val="bg1"/>
                </a:solidFill>
              </a:rPr>
              <a:t>About business but not what they are after</a:t>
            </a:r>
          </a:p>
          <a:p>
            <a:pPr marL="457200" lvl="1" indent="0">
              <a:buNone/>
            </a:pPr>
            <a:endParaRPr lang="en-US" dirty="0">
              <a:solidFill>
                <a:schemeClr val="bg1"/>
              </a:solidFill>
            </a:endParaRPr>
          </a:p>
        </p:txBody>
      </p:sp>
    </p:spTree>
    <p:extLst>
      <p:ext uri="{BB962C8B-B14F-4D97-AF65-F5344CB8AC3E}">
        <p14:creationId xmlns:p14="http://schemas.microsoft.com/office/powerpoint/2010/main" val="38974152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bg1"/>
                </a:solidFill>
                <a:latin typeface="+mn-lt"/>
              </a:rPr>
              <a:t>Individual Sales Activity</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
        <p:nvSpPr>
          <p:cNvPr id="6" name="Content Placeholder 5"/>
          <p:cNvSpPr>
            <a:spLocks noGrp="1"/>
          </p:cNvSpPr>
          <p:nvPr>
            <p:ph idx="1"/>
          </p:nvPr>
        </p:nvSpPr>
        <p:spPr/>
        <p:txBody>
          <a:bodyPr/>
          <a:lstStyle/>
          <a:p>
            <a:r>
              <a:rPr lang="en-US" dirty="0">
                <a:solidFill>
                  <a:schemeClr val="bg1"/>
                </a:solidFill>
              </a:rPr>
              <a:t>Business Questions</a:t>
            </a:r>
          </a:p>
          <a:p>
            <a:pPr lvl="1"/>
            <a:r>
              <a:rPr lang="en-US" dirty="0">
                <a:solidFill>
                  <a:schemeClr val="bg1"/>
                </a:solidFill>
              </a:rPr>
              <a:t>Probing</a:t>
            </a:r>
          </a:p>
          <a:p>
            <a:pPr lvl="1"/>
            <a:r>
              <a:rPr lang="en-US" dirty="0">
                <a:solidFill>
                  <a:schemeClr val="bg1"/>
                </a:solidFill>
              </a:rPr>
              <a:t>Clarifying </a:t>
            </a:r>
          </a:p>
          <a:p>
            <a:pPr lvl="1"/>
            <a:endParaRPr lang="en-US" dirty="0">
              <a:solidFill>
                <a:schemeClr val="bg1"/>
              </a:solidFill>
            </a:endParaRPr>
          </a:p>
          <a:p>
            <a:r>
              <a:rPr lang="en-US" dirty="0">
                <a:solidFill>
                  <a:schemeClr val="bg1"/>
                </a:solidFill>
              </a:rPr>
              <a:t> Needs and Wants</a:t>
            </a:r>
          </a:p>
          <a:p>
            <a:pPr lvl="1"/>
            <a:r>
              <a:rPr lang="en-US" dirty="0">
                <a:solidFill>
                  <a:schemeClr val="bg1"/>
                </a:solidFill>
              </a:rPr>
              <a:t>Discovered </a:t>
            </a:r>
          </a:p>
          <a:p>
            <a:pPr lvl="1"/>
            <a:r>
              <a:rPr lang="en-US" dirty="0">
                <a:solidFill>
                  <a:schemeClr val="bg1"/>
                </a:solidFill>
              </a:rPr>
              <a:t>Confirmed</a:t>
            </a:r>
          </a:p>
          <a:p>
            <a:pPr marL="457200" lvl="1" indent="0">
              <a:buNone/>
            </a:pPr>
            <a:endParaRPr lang="en-US" dirty="0">
              <a:solidFill>
                <a:schemeClr val="bg1"/>
              </a:solidFill>
            </a:endParaRPr>
          </a:p>
        </p:txBody>
      </p:sp>
    </p:spTree>
    <p:extLst>
      <p:ext uri="{BB962C8B-B14F-4D97-AF65-F5344CB8AC3E}">
        <p14:creationId xmlns:p14="http://schemas.microsoft.com/office/powerpoint/2010/main" val="2019243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bg1"/>
                </a:solidFill>
                <a:latin typeface="+mn-lt"/>
              </a:rPr>
              <a:t>Individual Sales Activity</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
        <p:nvSpPr>
          <p:cNvPr id="6" name="Content Placeholder 5"/>
          <p:cNvSpPr>
            <a:spLocks noGrp="1"/>
          </p:cNvSpPr>
          <p:nvPr>
            <p:ph idx="1"/>
          </p:nvPr>
        </p:nvSpPr>
        <p:spPr/>
        <p:txBody>
          <a:bodyPr>
            <a:normAutofit/>
          </a:bodyPr>
          <a:lstStyle/>
          <a:p>
            <a:r>
              <a:rPr lang="en-US" sz="3200" dirty="0">
                <a:solidFill>
                  <a:schemeClr val="bg1"/>
                </a:solidFill>
              </a:rPr>
              <a:t>Features and Benefit</a:t>
            </a:r>
          </a:p>
          <a:p>
            <a:pPr lvl="1"/>
            <a:r>
              <a:rPr lang="en-US" sz="2800" dirty="0">
                <a:solidFill>
                  <a:schemeClr val="bg1"/>
                </a:solidFill>
              </a:rPr>
              <a:t>Put features into benefits</a:t>
            </a:r>
          </a:p>
          <a:p>
            <a:pPr lvl="1"/>
            <a:r>
              <a:rPr lang="en-US" sz="2800" dirty="0">
                <a:solidFill>
                  <a:schemeClr val="bg1"/>
                </a:solidFill>
              </a:rPr>
              <a:t>Did they match the needs and wants</a:t>
            </a:r>
          </a:p>
          <a:p>
            <a:pPr lvl="1"/>
            <a:endParaRPr lang="en-US" sz="2800" dirty="0">
              <a:solidFill>
                <a:schemeClr val="bg1"/>
              </a:solidFill>
            </a:endParaRPr>
          </a:p>
          <a:p>
            <a:r>
              <a:rPr lang="en-US" sz="3200" dirty="0">
                <a:solidFill>
                  <a:schemeClr val="bg1"/>
                </a:solidFill>
              </a:rPr>
              <a:t>Trial Closes-</a:t>
            </a:r>
          </a:p>
          <a:p>
            <a:pPr lvl="1">
              <a:lnSpc>
                <a:spcPct val="80000"/>
              </a:lnSpc>
            </a:pPr>
            <a:r>
              <a:rPr lang="en-US" altLang="en-US" sz="2200" dirty="0">
                <a:solidFill>
                  <a:schemeClr val="bg1"/>
                </a:solidFill>
              </a:rPr>
              <a:t>Does the customer understand</a:t>
            </a:r>
          </a:p>
          <a:p>
            <a:pPr lvl="1">
              <a:lnSpc>
                <a:spcPct val="80000"/>
              </a:lnSpc>
            </a:pPr>
            <a:r>
              <a:rPr lang="en-US" altLang="en-US" sz="2200" dirty="0">
                <a:solidFill>
                  <a:schemeClr val="bg1"/>
                </a:solidFill>
              </a:rPr>
              <a:t>Trial Closes ask for your opinion.</a:t>
            </a:r>
          </a:p>
          <a:p>
            <a:pPr lvl="2">
              <a:lnSpc>
                <a:spcPct val="80000"/>
              </a:lnSpc>
            </a:pPr>
            <a:r>
              <a:rPr lang="en-US" altLang="en-US" dirty="0">
                <a:solidFill>
                  <a:schemeClr val="bg1"/>
                </a:solidFill>
              </a:rPr>
              <a:t>Would this meet your needs?</a:t>
            </a:r>
          </a:p>
          <a:p>
            <a:pPr lvl="2">
              <a:lnSpc>
                <a:spcPct val="80000"/>
              </a:lnSpc>
            </a:pPr>
            <a:r>
              <a:rPr lang="en-US" altLang="en-US" dirty="0">
                <a:solidFill>
                  <a:schemeClr val="bg1"/>
                </a:solidFill>
              </a:rPr>
              <a:t>How do you like the packaging?</a:t>
            </a:r>
          </a:p>
          <a:p>
            <a:pPr lvl="2">
              <a:lnSpc>
                <a:spcPct val="80000"/>
              </a:lnSpc>
            </a:pPr>
            <a:r>
              <a:rPr lang="en-US" altLang="en-US" dirty="0">
                <a:solidFill>
                  <a:schemeClr val="bg1"/>
                </a:solidFill>
              </a:rPr>
              <a:t>How does that sound?</a:t>
            </a:r>
          </a:p>
          <a:p>
            <a:pPr lvl="2">
              <a:lnSpc>
                <a:spcPct val="80000"/>
              </a:lnSpc>
            </a:pPr>
            <a:r>
              <a:rPr lang="en-US" altLang="en-US" dirty="0">
                <a:solidFill>
                  <a:schemeClr val="bg1"/>
                </a:solidFill>
              </a:rPr>
              <a:t>Would this be a good fit?</a:t>
            </a:r>
          </a:p>
          <a:p>
            <a:endParaRPr lang="en-US" sz="3200" dirty="0">
              <a:solidFill>
                <a:schemeClr val="bg1"/>
              </a:solidFill>
            </a:endParaRPr>
          </a:p>
        </p:txBody>
      </p:sp>
    </p:spTree>
    <p:extLst>
      <p:ext uri="{BB962C8B-B14F-4D97-AF65-F5344CB8AC3E}">
        <p14:creationId xmlns:p14="http://schemas.microsoft.com/office/powerpoint/2010/main" val="36226230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bg1"/>
                </a:solidFill>
                <a:latin typeface="+mn-lt"/>
              </a:rPr>
              <a:t>Individual Sales Activity</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
        <p:nvSpPr>
          <p:cNvPr id="6" name="Content Placeholder 5"/>
          <p:cNvSpPr>
            <a:spLocks noGrp="1"/>
          </p:cNvSpPr>
          <p:nvPr>
            <p:ph idx="1"/>
          </p:nvPr>
        </p:nvSpPr>
        <p:spPr/>
        <p:txBody>
          <a:bodyPr>
            <a:normAutofit/>
          </a:bodyPr>
          <a:lstStyle/>
          <a:p>
            <a:r>
              <a:rPr lang="en-US" sz="3200" dirty="0">
                <a:solidFill>
                  <a:schemeClr val="bg1"/>
                </a:solidFill>
              </a:rPr>
              <a:t>Objections</a:t>
            </a:r>
          </a:p>
          <a:p>
            <a:pPr lvl="1"/>
            <a:r>
              <a:rPr lang="en-US" dirty="0">
                <a:solidFill>
                  <a:schemeClr val="bg1"/>
                </a:solidFill>
              </a:rPr>
              <a:t>Student listens and clarifies customers objection.</a:t>
            </a:r>
          </a:p>
          <a:p>
            <a:pPr lvl="1"/>
            <a:endParaRPr lang="en-US" sz="7200" dirty="0">
              <a:solidFill>
                <a:schemeClr val="bg1"/>
              </a:solidFill>
            </a:endParaRPr>
          </a:p>
          <a:p>
            <a:r>
              <a:rPr lang="en-US" sz="3200" dirty="0">
                <a:solidFill>
                  <a:schemeClr val="bg1"/>
                </a:solidFill>
              </a:rPr>
              <a:t>Properly Addressed Objection</a:t>
            </a:r>
          </a:p>
          <a:p>
            <a:pPr lvl="1"/>
            <a:r>
              <a:rPr lang="en-US" sz="2800" dirty="0">
                <a:solidFill>
                  <a:schemeClr val="bg1"/>
                </a:solidFill>
              </a:rPr>
              <a:t>Feature and benefit</a:t>
            </a:r>
          </a:p>
        </p:txBody>
      </p:sp>
    </p:spTree>
    <p:extLst>
      <p:ext uri="{BB962C8B-B14F-4D97-AF65-F5344CB8AC3E}">
        <p14:creationId xmlns:p14="http://schemas.microsoft.com/office/powerpoint/2010/main" val="17005831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bg1"/>
                </a:solidFill>
                <a:latin typeface="+mn-lt"/>
              </a:rPr>
              <a:t>Objections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
        <p:nvSpPr>
          <p:cNvPr id="6" name="Content Placeholder 5"/>
          <p:cNvSpPr>
            <a:spLocks noGrp="1"/>
          </p:cNvSpPr>
          <p:nvPr>
            <p:ph idx="1"/>
          </p:nvPr>
        </p:nvSpPr>
        <p:spPr/>
        <p:txBody>
          <a:bodyPr/>
          <a:lstStyle/>
          <a:p>
            <a:r>
              <a:rPr lang="en-US" dirty="0">
                <a:solidFill>
                  <a:schemeClr val="bg1"/>
                </a:solidFill>
              </a:rPr>
              <a:t>Objections</a:t>
            </a:r>
          </a:p>
          <a:p>
            <a:pPr lvl="1"/>
            <a:r>
              <a:rPr lang="en-US" dirty="0">
                <a:solidFill>
                  <a:schemeClr val="bg1"/>
                </a:solidFill>
              </a:rPr>
              <a:t>Given because the value of product or trust is not enough.</a:t>
            </a:r>
          </a:p>
          <a:p>
            <a:pPr lvl="1"/>
            <a:endParaRPr lang="en-US" dirty="0">
              <a:solidFill>
                <a:schemeClr val="bg1"/>
              </a:solidFill>
            </a:endParaRPr>
          </a:p>
          <a:p>
            <a:r>
              <a:rPr lang="en-US" dirty="0">
                <a:solidFill>
                  <a:schemeClr val="bg1"/>
                </a:solidFill>
              </a:rPr>
              <a:t>How to handle objection or concern</a:t>
            </a:r>
          </a:p>
          <a:p>
            <a:pPr lvl="1"/>
            <a:r>
              <a:rPr lang="en-US" dirty="0">
                <a:solidFill>
                  <a:schemeClr val="bg1"/>
                </a:solidFill>
              </a:rPr>
              <a:t>Acknowledge the objection</a:t>
            </a:r>
          </a:p>
          <a:p>
            <a:pPr lvl="1"/>
            <a:r>
              <a:rPr lang="en-US" dirty="0">
                <a:solidFill>
                  <a:schemeClr val="bg1"/>
                </a:solidFill>
              </a:rPr>
              <a:t>Ask open ended questions</a:t>
            </a:r>
          </a:p>
          <a:p>
            <a:pPr lvl="1"/>
            <a:r>
              <a:rPr lang="en-US" dirty="0">
                <a:solidFill>
                  <a:schemeClr val="bg1"/>
                </a:solidFill>
              </a:rPr>
              <a:t>Offer evidence, features and benefits</a:t>
            </a:r>
          </a:p>
          <a:p>
            <a:pPr lvl="1"/>
            <a:r>
              <a:rPr lang="en-US" dirty="0">
                <a:solidFill>
                  <a:schemeClr val="bg1"/>
                </a:solidFill>
              </a:rPr>
              <a:t>Trial close</a:t>
            </a:r>
          </a:p>
          <a:p>
            <a:pPr lvl="1"/>
            <a:endParaRPr lang="en-US" dirty="0">
              <a:solidFill>
                <a:schemeClr val="bg1"/>
              </a:solidFill>
            </a:endParaRPr>
          </a:p>
          <a:p>
            <a:endParaRPr lang="en-US" dirty="0"/>
          </a:p>
        </p:txBody>
      </p:sp>
    </p:spTree>
    <p:extLst>
      <p:ext uri="{BB962C8B-B14F-4D97-AF65-F5344CB8AC3E}">
        <p14:creationId xmlns:p14="http://schemas.microsoft.com/office/powerpoint/2010/main" val="5537335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bg1"/>
                </a:solidFill>
                <a:latin typeface="+mn-lt"/>
              </a:rPr>
              <a:t>Individual Sales Activity</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
        <p:nvSpPr>
          <p:cNvPr id="2" name="Content Placeholder 1"/>
          <p:cNvSpPr>
            <a:spLocks noGrp="1"/>
          </p:cNvSpPr>
          <p:nvPr>
            <p:ph idx="1"/>
          </p:nvPr>
        </p:nvSpPr>
        <p:spPr/>
        <p:txBody>
          <a:bodyPr>
            <a:normAutofit lnSpcReduction="10000"/>
          </a:bodyPr>
          <a:lstStyle/>
          <a:p>
            <a:r>
              <a:rPr lang="en-US" dirty="0">
                <a:solidFill>
                  <a:schemeClr val="bg1"/>
                </a:solidFill>
              </a:rPr>
              <a:t>Closes</a:t>
            </a:r>
          </a:p>
          <a:p>
            <a:pPr lvl="1"/>
            <a:r>
              <a:rPr lang="en-US" altLang="en-US" dirty="0">
                <a:solidFill>
                  <a:schemeClr val="bg1"/>
                </a:solidFill>
              </a:rPr>
              <a:t>Summary </a:t>
            </a:r>
          </a:p>
          <a:p>
            <a:pPr lvl="1"/>
            <a:r>
              <a:rPr lang="en-US" altLang="en-US" dirty="0">
                <a:solidFill>
                  <a:schemeClr val="bg1"/>
                </a:solidFill>
              </a:rPr>
              <a:t>Choice</a:t>
            </a:r>
          </a:p>
          <a:p>
            <a:pPr lvl="1"/>
            <a:r>
              <a:rPr lang="en-US" altLang="en-US" dirty="0">
                <a:solidFill>
                  <a:schemeClr val="bg1"/>
                </a:solidFill>
              </a:rPr>
              <a:t>Natural next step</a:t>
            </a:r>
          </a:p>
          <a:p>
            <a:pPr lvl="1"/>
            <a:r>
              <a:rPr lang="en-US" altLang="en-US" dirty="0">
                <a:solidFill>
                  <a:schemeClr val="bg1"/>
                </a:solidFill>
              </a:rPr>
              <a:t>Direct</a:t>
            </a:r>
          </a:p>
          <a:p>
            <a:pPr lvl="1"/>
            <a:r>
              <a:rPr lang="en-US" altLang="en-US" dirty="0">
                <a:solidFill>
                  <a:schemeClr val="bg1"/>
                </a:solidFill>
              </a:rPr>
              <a:t>Balance sheet</a:t>
            </a:r>
          </a:p>
          <a:p>
            <a:pPr lvl="2"/>
            <a:r>
              <a:rPr lang="en-US" altLang="en-US" dirty="0">
                <a:solidFill>
                  <a:schemeClr val="bg1"/>
                </a:solidFill>
              </a:rPr>
              <a:t>Benefit of making the decision now vs. not buying now (pros vs. cons)</a:t>
            </a:r>
          </a:p>
          <a:p>
            <a:pPr lvl="1"/>
            <a:r>
              <a:rPr lang="en-US" altLang="en-US" dirty="0">
                <a:solidFill>
                  <a:schemeClr val="bg1"/>
                </a:solidFill>
              </a:rPr>
              <a:t>Cost Analysis</a:t>
            </a:r>
          </a:p>
          <a:p>
            <a:pPr lvl="1"/>
            <a:r>
              <a:rPr lang="en-US" altLang="en-US" dirty="0">
                <a:solidFill>
                  <a:schemeClr val="bg1"/>
                </a:solidFill>
              </a:rPr>
              <a:t>Assumptive Close</a:t>
            </a:r>
          </a:p>
          <a:p>
            <a:pPr lvl="1"/>
            <a:endParaRPr lang="en-US" dirty="0"/>
          </a:p>
          <a:p>
            <a:r>
              <a:rPr lang="en-US" dirty="0">
                <a:solidFill>
                  <a:schemeClr val="bg1"/>
                </a:solidFill>
              </a:rPr>
              <a:t>What does no mean?</a:t>
            </a:r>
          </a:p>
        </p:txBody>
      </p:sp>
    </p:spTree>
    <p:extLst>
      <p:ext uri="{BB962C8B-B14F-4D97-AF65-F5344CB8AC3E}">
        <p14:creationId xmlns:p14="http://schemas.microsoft.com/office/powerpoint/2010/main" val="29173087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bg1"/>
                </a:solidFill>
                <a:latin typeface="+mn-lt"/>
              </a:rPr>
              <a:t>Individual Sales Activity</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
        <p:nvSpPr>
          <p:cNvPr id="2" name="Content Placeholder 1"/>
          <p:cNvSpPr>
            <a:spLocks noGrp="1"/>
          </p:cNvSpPr>
          <p:nvPr>
            <p:ph idx="1"/>
          </p:nvPr>
        </p:nvSpPr>
        <p:spPr/>
        <p:txBody>
          <a:bodyPr>
            <a:normAutofit/>
          </a:bodyPr>
          <a:lstStyle/>
          <a:p>
            <a:pPr marL="0" indent="0">
              <a:buNone/>
            </a:pPr>
            <a:endParaRPr lang="en-US" dirty="0">
              <a:solidFill>
                <a:schemeClr val="bg1"/>
              </a:solidFill>
            </a:endParaRPr>
          </a:p>
          <a:p>
            <a:pPr marL="0" indent="0">
              <a:buNone/>
            </a:pPr>
            <a:endParaRPr lang="en-US" dirty="0">
              <a:solidFill>
                <a:schemeClr val="bg1"/>
              </a:solidFill>
            </a:endParaRPr>
          </a:p>
          <a:p>
            <a:pPr marL="0" indent="0">
              <a:buNone/>
            </a:pPr>
            <a:endParaRPr lang="en-US" dirty="0">
              <a:solidFill>
                <a:schemeClr val="bg1"/>
              </a:solidFill>
            </a:endParaRPr>
          </a:p>
          <a:p>
            <a:pPr marL="0" indent="0" algn="ctr">
              <a:buNone/>
            </a:pPr>
            <a:r>
              <a:rPr lang="en-US" sz="9600" dirty="0">
                <a:solidFill>
                  <a:schemeClr val="bg1"/>
                </a:solidFill>
              </a:rPr>
              <a:t>NOT YET!!!</a:t>
            </a:r>
          </a:p>
        </p:txBody>
      </p:sp>
    </p:spTree>
    <p:extLst>
      <p:ext uri="{BB962C8B-B14F-4D97-AF65-F5344CB8AC3E}">
        <p14:creationId xmlns:p14="http://schemas.microsoft.com/office/powerpoint/2010/main" val="21475030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bg1"/>
                </a:solidFill>
                <a:latin typeface="+mn-lt"/>
              </a:rPr>
              <a:t>Individual Sales Activity</a:t>
            </a:r>
          </a:p>
        </p:txBody>
      </p:sp>
      <p:sp>
        <p:nvSpPr>
          <p:cNvPr id="6" name="Content Placeholder 5"/>
          <p:cNvSpPr>
            <a:spLocks noGrp="1"/>
          </p:cNvSpPr>
          <p:nvPr>
            <p:ph idx="1"/>
          </p:nvPr>
        </p:nvSpPr>
        <p:spPr>
          <a:xfrm>
            <a:off x="733425" y="1690688"/>
            <a:ext cx="10515600" cy="4351338"/>
          </a:xfrm>
        </p:spPr>
        <p:txBody>
          <a:bodyPr>
            <a:normAutofit/>
          </a:bodyPr>
          <a:lstStyle/>
          <a:p>
            <a:r>
              <a:rPr lang="en-US" dirty="0">
                <a:solidFill>
                  <a:schemeClr val="bg1"/>
                </a:solidFill>
              </a:rPr>
              <a:t>You are about to see the following customer.  Realize the information you have could be different since you last got information. </a:t>
            </a:r>
          </a:p>
          <a:p>
            <a:pPr marL="0" indent="0">
              <a:buNone/>
            </a:pPr>
            <a:endParaRPr lang="en-US" dirty="0">
              <a:solidFill>
                <a:schemeClr val="bg1"/>
              </a:solidFill>
            </a:endParaRPr>
          </a:p>
          <a:p>
            <a:r>
              <a:rPr lang="en-US" dirty="0">
                <a:solidFill>
                  <a:schemeClr val="bg1"/>
                </a:solidFill>
              </a:rPr>
              <a:t>Mr. and Mrs. Young farm approximately 4000 acres of corn, winter and spring wheat, and soybeans. Additionally, they have 150 Angus cross cows that they calve each spring and sell the calves at weaning. They have 4 kids.  </a:t>
            </a:r>
          </a:p>
          <a:p>
            <a:pPr marL="0" indent="0">
              <a:buNone/>
            </a:pPr>
            <a:endParaRPr lang="en-US" dirty="0"/>
          </a:p>
          <a:p>
            <a:endParaRPr lang="en-US" sz="3600" dirty="0">
              <a:solidFill>
                <a:schemeClr val="bg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Tree>
    <p:extLst>
      <p:ext uri="{BB962C8B-B14F-4D97-AF65-F5344CB8AC3E}">
        <p14:creationId xmlns:p14="http://schemas.microsoft.com/office/powerpoint/2010/main" val="27592902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chemeClr val="bg1"/>
                </a:solidFill>
              </a:rPr>
              <a:t>Thank you</a:t>
            </a:r>
          </a:p>
        </p:txBody>
      </p:sp>
      <p:sp>
        <p:nvSpPr>
          <p:cNvPr id="3" name="Subtitle 2"/>
          <p:cNvSpPr>
            <a:spLocks noGrp="1"/>
          </p:cNvSpPr>
          <p:nvPr>
            <p:ph type="subTitle" idx="1"/>
          </p:nvPr>
        </p:nvSpPr>
        <p:spPr/>
        <p:txBody>
          <a:bodyPr/>
          <a:lstStyle/>
          <a:p>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Tree>
    <p:extLst>
      <p:ext uri="{BB962C8B-B14F-4D97-AF65-F5344CB8AC3E}">
        <p14:creationId xmlns:p14="http://schemas.microsoft.com/office/powerpoint/2010/main" val="2843997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6"/>
            <a:ext cx="10515600" cy="1054372"/>
          </a:xfrm>
        </p:spPr>
        <p:txBody>
          <a:bodyPr>
            <a:normAutofit/>
          </a:bodyPr>
          <a:lstStyle/>
          <a:p>
            <a:r>
              <a:rPr lang="en-US" sz="4800" b="1" dirty="0">
                <a:solidFill>
                  <a:schemeClr val="bg1"/>
                </a:solidFill>
              </a:rPr>
              <a:t>Objectives</a:t>
            </a:r>
            <a:endParaRPr lang="en-US" dirty="0">
              <a:solidFill>
                <a:schemeClr val="bg1"/>
              </a:solidFill>
            </a:endParaRPr>
          </a:p>
        </p:txBody>
      </p:sp>
      <p:sp>
        <p:nvSpPr>
          <p:cNvPr id="6" name="Content Placeholder 5"/>
          <p:cNvSpPr>
            <a:spLocks noGrp="1"/>
          </p:cNvSpPr>
          <p:nvPr>
            <p:ph idx="1"/>
          </p:nvPr>
        </p:nvSpPr>
        <p:spPr>
          <a:xfrm>
            <a:off x="838200" y="1332411"/>
            <a:ext cx="10515600" cy="4844552"/>
          </a:xfrm>
        </p:spPr>
        <p:txBody>
          <a:bodyPr>
            <a:normAutofit fontScale="92500" lnSpcReduction="10000"/>
          </a:bodyPr>
          <a:lstStyle/>
          <a:p>
            <a:r>
              <a:rPr lang="en-US" dirty="0">
                <a:solidFill>
                  <a:schemeClr val="bg1"/>
                </a:solidFill>
              </a:rPr>
              <a:t>Develop verbal, written and interactive communication skills.</a:t>
            </a:r>
          </a:p>
          <a:p>
            <a:r>
              <a:rPr lang="en-US" dirty="0">
                <a:solidFill>
                  <a:schemeClr val="bg1"/>
                </a:solidFill>
              </a:rPr>
              <a:t>Demonstrate skills to build rapport with customers</a:t>
            </a:r>
          </a:p>
          <a:p>
            <a:r>
              <a:rPr lang="en-US" dirty="0">
                <a:solidFill>
                  <a:schemeClr val="bg1"/>
                </a:solidFill>
              </a:rPr>
              <a:t>Discuss features and benefits of a product.</a:t>
            </a:r>
          </a:p>
          <a:p>
            <a:r>
              <a:rPr lang="en-US" dirty="0">
                <a:solidFill>
                  <a:schemeClr val="bg1"/>
                </a:solidFill>
              </a:rPr>
              <a:t>Identify potential customer objections.</a:t>
            </a:r>
          </a:p>
          <a:p>
            <a:r>
              <a:rPr lang="en-US" dirty="0">
                <a:solidFill>
                  <a:schemeClr val="bg1"/>
                </a:solidFill>
              </a:rPr>
              <a:t>Introduce the product to prospective customers.</a:t>
            </a:r>
          </a:p>
          <a:p>
            <a:r>
              <a:rPr lang="en-US" dirty="0">
                <a:solidFill>
                  <a:schemeClr val="bg1"/>
                </a:solidFill>
              </a:rPr>
              <a:t>Develop a sales call that determines and addresses customers’ needs and objections.</a:t>
            </a:r>
          </a:p>
          <a:p>
            <a:r>
              <a:rPr lang="en-US" dirty="0">
                <a:solidFill>
                  <a:schemeClr val="bg1"/>
                </a:solidFill>
              </a:rPr>
              <a:t>Attempt to close the sale by asking for customer’s buying decision.</a:t>
            </a:r>
          </a:p>
          <a:p>
            <a:r>
              <a:rPr lang="en-US" dirty="0">
                <a:solidFill>
                  <a:schemeClr val="bg1"/>
                </a:solidFill>
              </a:rPr>
              <a:t>Identify and demonstrate the use of questions throughout the sales process</a:t>
            </a:r>
          </a:p>
          <a:p>
            <a:r>
              <a:rPr lang="en-US" dirty="0">
                <a:solidFill>
                  <a:schemeClr val="bg1"/>
                </a:solidFill>
              </a:rPr>
              <a:t>Develop active listening skills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Tree>
    <p:extLst>
      <p:ext uri="{BB962C8B-B14F-4D97-AF65-F5344CB8AC3E}">
        <p14:creationId xmlns:p14="http://schemas.microsoft.com/office/powerpoint/2010/main" val="3399007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bg1"/>
                </a:solidFill>
                <a:latin typeface="+mn-lt"/>
              </a:rPr>
              <a:t>CDE Format</a:t>
            </a:r>
          </a:p>
        </p:txBody>
      </p:sp>
      <p:sp>
        <p:nvSpPr>
          <p:cNvPr id="6" name="Content Placeholder 5"/>
          <p:cNvSpPr>
            <a:spLocks noGrp="1"/>
          </p:cNvSpPr>
          <p:nvPr>
            <p:ph idx="1"/>
          </p:nvPr>
        </p:nvSpPr>
        <p:spPr/>
        <p:txBody>
          <a:bodyPr/>
          <a:lstStyle/>
          <a:p>
            <a:r>
              <a:rPr lang="en-US" sz="3600" dirty="0">
                <a:solidFill>
                  <a:schemeClr val="bg1"/>
                </a:solidFill>
              </a:rPr>
              <a:t>4 person team,  All scores count</a:t>
            </a:r>
          </a:p>
          <a:p>
            <a:r>
              <a:rPr lang="en-US" sz="3600" dirty="0">
                <a:solidFill>
                  <a:schemeClr val="bg1"/>
                </a:solidFill>
              </a:rPr>
              <a:t>Product given in summer before event</a:t>
            </a:r>
          </a:p>
          <a:p>
            <a:pPr lvl="1"/>
            <a:r>
              <a:rPr lang="en-US" sz="3200" dirty="0">
                <a:solidFill>
                  <a:schemeClr val="bg1"/>
                </a:solidFill>
              </a:rPr>
              <a:t>1” binder with product information</a:t>
            </a:r>
          </a:p>
          <a:p>
            <a:r>
              <a:rPr lang="en-US" sz="3600" dirty="0">
                <a:solidFill>
                  <a:schemeClr val="bg1"/>
                </a:solidFill>
              </a:rPr>
              <a:t>CDE Activities</a:t>
            </a:r>
          </a:p>
          <a:p>
            <a:pPr lvl="1"/>
            <a:r>
              <a:rPr lang="en-US" sz="3200" dirty="0">
                <a:solidFill>
                  <a:schemeClr val="bg1"/>
                </a:solidFill>
              </a:rPr>
              <a:t>Individual Written Exam </a:t>
            </a:r>
          </a:p>
          <a:p>
            <a:pPr lvl="1"/>
            <a:r>
              <a:rPr lang="en-US" sz="3200" dirty="0">
                <a:solidFill>
                  <a:schemeClr val="bg1"/>
                </a:solidFill>
              </a:rPr>
              <a:t>Team Activity </a:t>
            </a:r>
          </a:p>
          <a:p>
            <a:pPr lvl="1"/>
            <a:r>
              <a:rPr lang="en-US" sz="3200" dirty="0">
                <a:solidFill>
                  <a:schemeClr val="bg1"/>
                </a:solidFill>
              </a:rPr>
              <a:t>Individual Sales Activity </a:t>
            </a:r>
          </a:p>
          <a:p>
            <a:endParaRPr lang="en-US" dirty="0">
              <a:solidFill>
                <a:schemeClr val="bg1"/>
              </a:solidFill>
            </a:endParaRPr>
          </a:p>
          <a:p>
            <a:pPr marL="0" indent="0">
              <a:buNone/>
            </a:pP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Tree>
    <p:extLst>
      <p:ext uri="{BB962C8B-B14F-4D97-AF65-F5344CB8AC3E}">
        <p14:creationId xmlns:p14="http://schemas.microsoft.com/office/powerpoint/2010/main" val="1713594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bg1"/>
                </a:solidFill>
                <a:latin typeface="+mn-lt"/>
              </a:rPr>
              <a:t>Individual Written Exam</a:t>
            </a:r>
          </a:p>
        </p:txBody>
      </p:sp>
      <p:sp>
        <p:nvSpPr>
          <p:cNvPr id="6" name="Content Placeholder 5"/>
          <p:cNvSpPr>
            <a:spLocks noGrp="1"/>
          </p:cNvSpPr>
          <p:nvPr>
            <p:ph idx="1"/>
          </p:nvPr>
        </p:nvSpPr>
        <p:spPr/>
        <p:txBody>
          <a:bodyPr/>
          <a:lstStyle/>
          <a:p>
            <a:r>
              <a:rPr lang="en-US" sz="3600" dirty="0">
                <a:solidFill>
                  <a:schemeClr val="bg1"/>
                </a:solidFill>
              </a:rPr>
              <a:t>&lt;30 Questions</a:t>
            </a:r>
          </a:p>
          <a:p>
            <a:pPr lvl="1"/>
            <a:r>
              <a:rPr lang="en-US" sz="3200" dirty="0">
                <a:solidFill>
                  <a:schemeClr val="bg1"/>
                </a:solidFill>
              </a:rPr>
              <a:t>Essay or short answer</a:t>
            </a:r>
          </a:p>
          <a:p>
            <a:pPr lvl="1"/>
            <a:r>
              <a:rPr lang="en-US" sz="3200" dirty="0">
                <a:solidFill>
                  <a:schemeClr val="bg1"/>
                </a:solidFill>
              </a:rPr>
              <a:t>Fill in the Blank</a:t>
            </a:r>
          </a:p>
          <a:p>
            <a:pPr lvl="1"/>
            <a:r>
              <a:rPr lang="en-US" sz="3200" dirty="0">
                <a:solidFill>
                  <a:schemeClr val="bg1"/>
                </a:solidFill>
              </a:rPr>
              <a:t>Multiple Choice</a:t>
            </a:r>
          </a:p>
          <a:p>
            <a:pPr lvl="1"/>
            <a:endParaRPr lang="en-US" sz="3200" dirty="0">
              <a:solidFill>
                <a:schemeClr val="bg1"/>
              </a:solidFill>
            </a:endParaRPr>
          </a:p>
          <a:p>
            <a:r>
              <a:rPr lang="en-US" sz="3600" dirty="0">
                <a:solidFill>
                  <a:schemeClr val="bg1"/>
                </a:solidFill>
              </a:rPr>
              <a:t>45 Minutes to take the Exam</a:t>
            </a:r>
          </a:p>
          <a:p>
            <a:pPr lvl="1"/>
            <a:endParaRPr lang="en-US" sz="3200" dirty="0">
              <a:solidFill>
                <a:schemeClr val="bg1"/>
              </a:solidFill>
            </a:endParaRPr>
          </a:p>
          <a:p>
            <a:pPr marL="0" indent="0">
              <a:buNone/>
            </a:pPr>
            <a:endParaRPr lang="en-US" dirty="0">
              <a:solidFill>
                <a:schemeClr val="bg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Tree>
    <p:extLst>
      <p:ext uri="{BB962C8B-B14F-4D97-AF65-F5344CB8AC3E}">
        <p14:creationId xmlns:p14="http://schemas.microsoft.com/office/powerpoint/2010/main" val="1650053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bg1"/>
                </a:solidFill>
                <a:latin typeface="+mn-lt"/>
              </a:rPr>
              <a:t>Team Activity</a:t>
            </a:r>
          </a:p>
        </p:txBody>
      </p:sp>
      <p:sp>
        <p:nvSpPr>
          <p:cNvPr id="6" name="Content Placeholder 5"/>
          <p:cNvSpPr>
            <a:spLocks noGrp="1"/>
          </p:cNvSpPr>
          <p:nvPr>
            <p:ph idx="1"/>
          </p:nvPr>
        </p:nvSpPr>
        <p:spPr/>
        <p:txBody>
          <a:bodyPr>
            <a:normAutofit/>
          </a:bodyPr>
          <a:lstStyle/>
          <a:p>
            <a:r>
              <a:rPr lang="en-US" dirty="0">
                <a:solidFill>
                  <a:schemeClr val="bg1"/>
                </a:solidFill>
              </a:rPr>
              <a:t>Putting together a Pre-call Plan</a:t>
            </a:r>
          </a:p>
          <a:p>
            <a:r>
              <a:rPr lang="en-US" dirty="0">
                <a:solidFill>
                  <a:schemeClr val="bg1"/>
                </a:solidFill>
              </a:rPr>
              <a:t>Profile 1 or 2 customers</a:t>
            </a:r>
          </a:p>
          <a:p>
            <a:r>
              <a:rPr lang="en-US" dirty="0">
                <a:solidFill>
                  <a:schemeClr val="bg1"/>
                </a:solidFill>
              </a:rPr>
              <a:t>Can use information from your binder</a:t>
            </a:r>
          </a:p>
          <a:p>
            <a:r>
              <a:rPr lang="en-US" dirty="0">
                <a:solidFill>
                  <a:schemeClr val="bg1"/>
                </a:solidFill>
              </a:rPr>
              <a:t>Provide answers to the 7 questions listed in the rules during preparation /questioning</a:t>
            </a:r>
          </a:p>
          <a:p>
            <a:r>
              <a:rPr lang="en-US" dirty="0">
                <a:solidFill>
                  <a:schemeClr val="bg1"/>
                </a:solidFill>
              </a:rPr>
              <a:t>Team will have 15 minutes to prepare plan working as a team</a:t>
            </a:r>
          </a:p>
          <a:p>
            <a:r>
              <a:rPr lang="en-US" dirty="0">
                <a:solidFill>
                  <a:schemeClr val="bg1"/>
                </a:solidFill>
              </a:rPr>
              <a:t>Team with have a 15 minute Question and Answer session</a:t>
            </a:r>
          </a:p>
          <a:p>
            <a:r>
              <a:rPr lang="en-US" dirty="0">
                <a:solidFill>
                  <a:schemeClr val="bg1"/>
                </a:solidFill>
              </a:rPr>
              <a:t>Preparation, Teamwork, and Questioning will be judged </a:t>
            </a:r>
          </a:p>
          <a:p>
            <a:pPr lvl="1"/>
            <a:r>
              <a:rPr lang="en-US" dirty="0">
                <a:solidFill>
                  <a:schemeClr val="bg1"/>
                </a:solidFill>
              </a:rPr>
              <a:t>Judges will be role playing your supervisors</a:t>
            </a:r>
          </a:p>
          <a:p>
            <a:endParaRPr lang="en-US" dirty="0"/>
          </a:p>
          <a:p>
            <a:pPr marL="0" indent="0">
              <a:buNone/>
            </a:pP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Tree>
    <p:extLst>
      <p:ext uri="{BB962C8B-B14F-4D97-AF65-F5344CB8AC3E}">
        <p14:creationId xmlns:p14="http://schemas.microsoft.com/office/powerpoint/2010/main" val="2230551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bg1"/>
                </a:solidFill>
              </a:rPr>
              <a:t>Team Event Questions</a:t>
            </a:r>
          </a:p>
        </p:txBody>
      </p:sp>
      <p:sp>
        <p:nvSpPr>
          <p:cNvPr id="6" name="Content Placeholder 5"/>
          <p:cNvSpPr>
            <a:spLocks noGrp="1"/>
          </p:cNvSpPr>
          <p:nvPr>
            <p:ph idx="1"/>
          </p:nvPr>
        </p:nvSpPr>
        <p:spPr/>
        <p:txBody>
          <a:bodyPr>
            <a:normAutofit/>
          </a:bodyPr>
          <a:lstStyle/>
          <a:p>
            <a:pPr marL="0" indent="0">
              <a:buNone/>
            </a:pPr>
            <a:r>
              <a:rPr lang="en-US" sz="4800" dirty="0">
                <a:solidFill>
                  <a:schemeClr val="bg1"/>
                </a:solidFill>
              </a:rPr>
              <a:t>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
        <p:nvSpPr>
          <p:cNvPr id="2" name="Rectangle 1"/>
          <p:cNvSpPr/>
          <p:nvPr/>
        </p:nvSpPr>
        <p:spPr>
          <a:xfrm>
            <a:off x="890452" y="1619103"/>
            <a:ext cx="8305800" cy="4764381"/>
          </a:xfrm>
          <a:prstGeom prst="rect">
            <a:avLst/>
          </a:prstGeom>
        </p:spPr>
        <p:txBody>
          <a:bodyPr wrap="square">
            <a:spAutoFit/>
          </a:bodyPr>
          <a:lstStyle/>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 1.  Potential questions to build rapport for the scenario.</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2.  Common interests that team members have with the 	customers.</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3.  Identify questions that help determine the wants and needs of</a:t>
            </a:r>
          </a:p>
          <a:p>
            <a:pPr indent="457200">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the customer.</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4.  Identify active listening skills or techniques for determining</a:t>
            </a:r>
          </a:p>
          <a:p>
            <a:pPr indent="457200">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needs and wants.</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5.  Identify and match potential needs and wants of the customer</a:t>
            </a:r>
          </a:p>
          <a:p>
            <a:pPr indent="457200">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to the products’ features and benefits.</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6.  Identify potential objections of the customer.</a:t>
            </a:r>
          </a:p>
          <a:p>
            <a:pPr>
              <a:lnSpc>
                <a:spcPct val="115000"/>
              </a:lnSpc>
            </a:pPr>
            <a:r>
              <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7.  Identify potential concerns of each customer.</a:t>
            </a:r>
          </a:p>
        </p:txBody>
      </p:sp>
    </p:spTree>
    <p:extLst>
      <p:ext uri="{BB962C8B-B14F-4D97-AF65-F5344CB8AC3E}">
        <p14:creationId xmlns:p14="http://schemas.microsoft.com/office/powerpoint/2010/main" val="837678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bg1"/>
                </a:solidFill>
              </a:rPr>
              <a:t>Team Preparation</a:t>
            </a:r>
            <a:endParaRPr lang="en-US" dirty="0">
              <a:solidFill>
                <a:schemeClr val="bg1"/>
              </a:solidFill>
              <a:latin typeface="+mn-lt"/>
            </a:endParaRPr>
          </a:p>
        </p:txBody>
      </p:sp>
      <p:sp>
        <p:nvSpPr>
          <p:cNvPr id="6" name="Content Placeholder 5"/>
          <p:cNvSpPr>
            <a:spLocks noGrp="1"/>
          </p:cNvSpPr>
          <p:nvPr>
            <p:ph idx="1"/>
          </p:nvPr>
        </p:nvSpPr>
        <p:spPr>
          <a:xfrm>
            <a:off x="899160" y="1825625"/>
            <a:ext cx="10515600" cy="4351338"/>
          </a:xfrm>
        </p:spPr>
        <p:txBody>
          <a:bodyPr>
            <a:normAutofit/>
          </a:bodyPr>
          <a:lstStyle/>
          <a:p>
            <a:r>
              <a:rPr lang="en-US" sz="3600" dirty="0">
                <a:solidFill>
                  <a:schemeClr val="bg1"/>
                </a:solidFill>
              </a:rPr>
              <a:t>Effective Listening</a:t>
            </a:r>
          </a:p>
          <a:p>
            <a:pPr lvl="1"/>
            <a:r>
              <a:rPr lang="en-US" dirty="0">
                <a:solidFill>
                  <a:schemeClr val="bg1"/>
                </a:solidFill>
              </a:rPr>
              <a:t>Everyone listened</a:t>
            </a:r>
          </a:p>
          <a:p>
            <a:pPr lvl="1"/>
            <a:r>
              <a:rPr lang="en-US" dirty="0">
                <a:solidFill>
                  <a:schemeClr val="bg1"/>
                </a:solidFill>
              </a:rPr>
              <a:t>Distracted</a:t>
            </a:r>
          </a:p>
          <a:p>
            <a:r>
              <a:rPr lang="en-US" dirty="0">
                <a:solidFill>
                  <a:schemeClr val="bg1"/>
                </a:solidFill>
              </a:rPr>
              <a:t>Communication</a:t>
            </a:r>
          </a:p>
          <a:p>
            <a:pPr lvl="1"/>
            <a:r>
              <a:rPr lang="en-US" dirty="0">
                <a:solidFill>
                  <a:schemeClr val="bg1"/>
                </a:solidFill>
              </a:rPr>
              <a:t>Talk as a group</a:t>
            </a:r>
          </a:p>
          <a:p>
            <a:pPr lvl="1"/>
            <a:r>
              <a:rPr lang="en-US" dirty="0">
                <a:solidFill>
                  <a:schemeClr val="bg1"/>
                </a:solidFill>
              </a:rPr>
              <a:t>Side conversations</a:t>
            </a:r>
          </a:p>
          <a:p>
            <a:r>
              <a:rPr lang="en-US" dirty="0">
                <a:solidFill>
                  <a:schemeClr val="bg1"/>
                </a:solidFill>
              </a:rPr>
              <a:t>Cooperation</a:t>
            </a:r>
          </a:p>
          <a:p>
            <a:pPr lvl="1"/>
            <a:r>
              <a:rPr lang="en-US" dirty="0">
                <a:solidFill>
                  <a:schemeClr val="bg1"/>
                </a:solidFill>
              </a:rPr>
              <a:t>Written, Oral, Did together</a:t>
            </a:r>
          </a:p>
          <a:p>
            <a:pPr marL="0" indent="0">
              <a:buNone/>
            </a:pPr>
            <a:endParaRPr lang="en-US" sz="3600" dirty="0">
              <a:solidFill>
                <a:schemeClr val="bg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Tree>
    <p:extLst>
      <p:ext uri="{BB962C8B-B14F-4D97-AF65-F5344CB8AC3E}">
        <p14:creationId xmlns:p14="http://schemas.microsoft.com/office/powerpoint/2010/main" val="775161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bg1"/>
                </a:solidFill>
              </a:rPr>
              <a:t>Team Preparation</a:t>
            </a:r>
            <a:endParaRPr lang="en-US" dirty="0">
              <a:solidFill>
                <a:schemeClr val="bg1"/>
              </a:solidFill>
              <a:latin typeface="+mn-lt"/>
            </a:endParaRPr>
          </a:p>
        </p:txBody>
      </p:sp>
      <p:sp>
        <p:nvSpPr>
          <p:cNvPr id="6" name="Content Placeholder 5"/>
          <p:cNvSpPr>
            <a:spLocks noGrp="1"/>
          </p:cNvSpPr>
          <p:nvPr>
            <p:ph idx="1"/>
          </p:nvPr>
        </p:nvSpPr>
        <p:spPr/>
        <p:txBody>
          <a:bodyPr>
            <a:normAutofit/>
          </a:bodyPr>
          <a:lstStyle/>
          <a:p>
            <a:r>
              <a:rPr lang="en-US" sz="3600" dirty="0">
                <a:solidFill>
                  <a:schemeClr val="bg1"/>
                </a:solidFill>
              </a:rPr>
              <a:t>Respect</a:t>
            </a:r>
          </a:p>
          <a:p>
            <a:r>
              <a:rPr lang="en-US" sz="3600" dirty="0">
                <a:solidFill>
                  <a:schemeClr val="bg1"/>
                </a:solidFill>
              </a:rPr>
              <a:t>Participation	</a:t>
            </a:r>
          </a:p>
          <a:p>
            <a:pPr lvl="1"/>
            <a:r>
              <a:rPr lang="en-US" sz="3200" dirty="0">
                <a:solidFill>
                  <a:schemeClr val="bg1"/>
                </a:solidFill>
              </a:rPr>
              <a:t>Engaged, attentive, making notes for the full term of</a:t>
            </a:r>
          </a:p>
          <a:p>
            <a:pPr marL="457200" lvl="1" indent="0">
              <a:buNone/>
            </a:pPr>
            <a:r>
              <a:rPr lang="en-US" sz="3200" dirty="0">
                <a:solidFill>
                  <a:schemeClr val="bg1"/>
                </a:solidFill>
              </a:rPr>
              <a:t>	event.</a:t>
            </a:r>
          </a:p>
          <a:p>
            <a:r>
              <a:rPr lang="en-US" sz="3600" dirty="0">
                <a:solidFill>
                  <a:schemeClr val="bg1"/>
                </a:solidFill>
              </a:rPr>
              <a:t>Product Knowledge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4655250"/>
            <a:ext cx="1695450" cy="2202750"/>
          </a:xfrm>
          <a:prstGeom prst="rect">
            <a:avLst/>
          </a:prstGeom>
          <a:effectLst>
            <a:softEdge rad="31750"/>
          </a:effectLst>
        </p:spPr>
      </p:pic>
    </p:spTree>
    <p:extLst>
      <p:ext uri="{BB962C8B-B14F-4D97-AF65-F5344CB8AC3E}">
        <p14:creationId xmlns:p14="http://schemas.microsoft.com/office/powerpoint/2010/main" val="390104356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FFA_x0020_Doc_x0020_Tags xmlns="b6d52ec0-87bc-4946-b445-d8b0fda8d901" xsi:nil="true"/>
    <j73cd933905b4519a729240915b69801 xmlns="9bc5b47b-ac0d-40d3-8b46-83133f5aa4b9">
      <Terms xmlns="http://schemas.microsoft.com/office/infopath/2007/PartnerControls"/>
    </j73cd933905b4519a729240915b69801>
    <j8775799762640b392c3a9eb4bef840f xmlns="9bc5b47b-ac0d-40d3-8b46-83133f5aa4b9">
      <Terms xmlns="http://schemas.microsoft.com/office/infopath/2007/PartnerControls"/>
    </j8775799762640b392c3a9eb4bef840f>
    <PublishingExpirationDate xmlns="http://schemas.microsoft.com/sharepoint/v3" xsi:nil="true"/>
    <PublishingStartDate xmlns="http://schemas.microsoft.com/sharepoint/v3" xsi:nil="true"/>
    <TaxCatchAll xmlns="b6d52ec0-87bc-4946-b445-d8b0fda8d901"/>
    <_dlc_DocId xmlns="b6d52ec0-87bc-4946-b445-d8b0fda8d901">AN4R3U435VRR-8-5122</_dlc_DocId>
    <_dlc_DocIdUrl xmlns="b6d52ec0-87bc-4946-b445-d8b0fda8d901">
      <Url>https://www.ffa.org/_layouts/15/DocIdRedir.aspx?ID=AN4R3U435VRR-8-5122</Url>
      <Description>AN4R3U435VRR-8-5122</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DCDEDC90E2FE04428E837FFF5BDE3A98" ma:contentTypeVersion="20" ma:contentTypeDescription="Create a new document." ma:contentTypeScope="" ma:versionID="ff15ec4c44383d5e3b3c3dc49a54f2d2">
  <xsd:schema xmlns:xsd="http://www.w3.org/2001/XMLSchema" xmlns:xs="http://www.w3.org/2001/XMLSchema" xmlns:p="http://schemas.microsoft.com/office/2006/metadata/properties" xmlns:ns1="http://schemas.microsoft.com/sharepoint/v3" xmlns:ns2="9bc5b47b-ac0d-40d3-8b46-83133f5aa4b9" xmlns:ns3="b6d52ec0-87bc-4946-b445-d8b0fda8d901" targetNamespace="http://schemas.microsoft.com/office/2006/metadata/properties" ma:root="true" ma:fieldsID="74c1cecb23d55e9f8d5a92bb510a3fe3" ns1:_="" ns2:_="" ns3:_="">
    <xsd:import namespace="http://schemas.microsoft.com/sharepoint/v3"/>
    <xsd:import namespace="9bc5b47b-ac0d-40d3-8b46-83133f5aa4b9"/>
    <xsd:import namespace="b6d52ec0-87bc-4946-b445-d8b0fda8d901"/>
    <xsd:element name="properties">
      <xsd:complexType>
        <xsd:sequence>
          <xsd:element name="documentManagement">
            <xsd:complexType>
              <xsd:all>
                <xsd:element ref="ns3:FFA_x0020_Doc_x0020_Tags" minOccurs="0"/>
                <xsd:element ref="ns3:_dlc_DocId" minOccurs="0"/>
                <xsd:element ref="ns3:_dlc_DocIdUrl" minOccurs="0"/>
                <xsd:element ref="ns3:_dlc_DocIdPersistId" minOccurs="0"/>
                <xsd:element ref="ns1:PublishingStartDate" minOccurs="0"/>
                <xsd:element ref="ns1:PublishingExpirationDate" minOccurs="0"/>
                <xsd:element ref="ns2:j8775799762640b392c3a9eb4bef840f" minOccurs="0"/>
                <xsd:element ref="ns3:TaxCatchAll" minOccurs="0"/>
                <xsd:element ref="ns2:j73cd933905b4519a729240915b69801"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bc5b47b-ac0d-40d3-8b46-83133f5aa4b9" elementFormDefault="qualified">
    <xsd:import namespace="http://schemas.microsoft.com/office/2006/documentManagement/types"/>
    <xsd:import namespace="http://schemas.microsoft.com/office/infopath/2007/PartnerControls"/>
    <xsd:element name="j8775799762640b392c3a9eb4bef840f" ma:index="12" nillable="true" ma:taxonomy="true" ma:internalName="j8775799762640b392c3a9eb4bef840f" ma:taxonomyFieldName="Managed_x0020_Metadata_x0020_Test" ma:displayName="FFA Department" ma:readOnly="false" ma:default="" ma:fieldId="{38775799-7626-40b3-92c3-a9eb4bef840f}" ma:taxonomyMulti="true" ma:sspId="55671149-fea6-473b-b7d2-969e537a5471" ma:termSetId="8ed8c9ea-7052-4c1d-a4d7-b9c10bffea6f" ma:anchorId="00000000-0000-0000-0000-000000000000" ma:open="false" ma:isKeyword="false">
      <xsd:complexType>
        <xsd:sequence>
          <xsd:element ref="pc:Terms" minOccurs="0" maxOccurs="1"/>
        </xsd:sequence>
      </xsd:complexType>
    </xsd:element>
    <xsd:element name="j73cd933905b4519a729240915b69801" ma:index="14" nillable="true" ma:taxonomy="true" ma:internalName="j73cd933905b4519a729240915b69801" ma:taxonomyFieldName="FFA_x0020_Page_x0020_Location" ma:displayName="FFA Page Location" ma:readOnly="false" ma:default="" ma:fieldId="{373cd933-905b-4519-a729-240915b69801}" ma:taxonomyMulti="true" ma:sspId="55671149-fea6-473b-b7d2-969e537a5471" ma:termSetId="39abbe26-dbb7-4f33-9f66-075b7701aeb9"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6d52ec0-87bc-4946-b445-d8b0fda8d901" elementFormDefault="qualified">
    <xsd:import namespace="http://schemas.microsoft.com/office/2006/documentManagement/types"/>
    <xsd:import namespace="http://schemas.microsoft.com/office/infopath/2007/PartnerControls"/>
    <xsd:element name="FFA_x0020_Doc_x0020_Tags" ma:index="3" nillable="true" ma:displayName="FFA Doc Tags" ma:indexed="true" ma:internalName="FFA_x0020_Doc_x0020_Tags">
      <xsd:simpleType>
        <xsd:restriction base="dms:Text">
          <xsd:maxLength value="255"/>
        </xsd:restriction>
      </xsd:simpleType>
    </xsd:element>
    <xsd:element name="_dlc_DocId" ma:index="7" nillable="true" ma:displayName="Document ID Value" ma:description="The value of the document ID assigned to this item." ma:internalName="_dlc_DocId" ma:readOnly="true">
      <xsd:simpleType>
        <xsd:restriction base="dms:Text"/>
      </xsd:simpleType>
    </xsd:element>
    <xsd:element name="_dlc_DocIdUrl" ma:index="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9" nillable="true" ma:displayName="Persist ID" ma:description="Keep ID on add." ma:hidden="true" ma:internalName="_dlc_DocIdPersistId" ma:readOnly="true">
      <xsd:simpleType>
        <xsd:restriction base="dms:Boolean"/>
      </xsd:simpleType>
    </xsd:element>
    <xsd:element name="TaxCatchAll" ma:index="13" nillable="true" ma:displayName="Taxonomy Catch All Column" ma:hidden="true" ma:list="{2cb21bfa-76d8-41e4-834b-bfb3210c0f80}" ma:internalName="TaxCatchAll" ma:showField="CatchAllData" ma:web="b6d52ec0-87bc-4946-b445-d8b0fda8d90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FF16A7-21E4-4EDE-8A69-0143C4E7BBB9}">
  <ds:schemaRefs>
    <ds:schemaRef ds:uri="http://schemas.microsoft.com/office/2006/metadata/properties"/>
    <ds:schemaRef ds:uri="http://purl.org/dc/elements/1.1/"/>
    <ds:schemaRef ds:uri="b6d52ec0-87bc-4946-b445-d8b0fda8d901"/>
    <ds:schemaRef ds:uri="http://schemas.microsoft.com/office/2006/documentManagement/types"/>
    <ds:schemaRef ds:uri="9bc5b47b-ac0d-40d3-8b46-83133f5aa4b9"/>
    <ds:schemaRef ds:uri="http://schemas.microsoft.com/office/infopath/2007/PartnerControls"/>
    <ds:schemaRef ds:uri="http://schemas.openxmlformats.org/package/2006/metadata/core-properties"/>
    <ds:schemaRef ds:uri="http://purl.org/dc/dcmitype/"/>
    <ds:schemaRef ds:uri="http://schemas.microsoft.com/sharepoint/v3"/>
    <ds:schemaRef ds:uri="http://www.w3.org/XML/1998/namespace"/>
    <ds:schemaRef ds:uri="http://purl.org/dc/terms/"/>
  </ds:schemaRefs>
</ds:datastoreItem>
</file>

<file path=customXml/itemProps2.xml><?xml version="1.0" encoding="utf-8"?>
<ds:datastoreItem xmlns:ds="http://schemas.openxmlformats.org/officeDocument/2006/customXml" ds:itemID="{8BF0450B-951C-4C4E-9817-F2E36ABDE6FC}">
  <ds:schemaRefs>
    <ds:schemaRef ds:uri="http://schemas.microsoft.com/sharepoint/v3/contenttype/forms"/>
  </ds:schemaRefs>
</ds:datastoreItem>
</file>

<file path=customXml/itemProps3.xml><?xml version="1.0" encoding="utf-8"?>
<ds:datastoreItem xmlns:ds="http://schemas.openxmlformats.org/officeDocument/2006/customXml" ds:itemID="{4A9EE4A8-63F3-4EF9-A69D-D58E0CF71676}">
  <ds:schemaRefs>
    <ds:schemaRef ds:uri="http://schemas.microsoft.com/sharepoint/events"/>
  </ds:schemaRefs>
</ds:datastoreItem>
</file>

<file path=customXml/itemProps4.xml><?xml version="1.0" encoding="utf-8"?>
<ds:datastoreItem xmlns:ds="http://schemas.openxmlformats.org/officeDocument/2006/customXml" ds:itemID="{A446DEB8-575A-4AF2-8CEB-5AF3D3CFF3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bc5b47b-ac0d-40d3-8b46-83133f5aa4b9"/>
    <ds:schemaRef ds:uri="b6d52ec0-87bc-4946-b445-d8b0fda8d9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1639</TotalTime>
  <Words>819</Words>
  <Application>Microsoft Office PowerPoint</Application>
  <PresentationFormat>Widescreen</PresentationFormat>
  <Paragraphs>234</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Calibri Light</vt:lpstr>
      <vt:lpstr>Times New Roman</vt:lpstr>
      <vt:lpstr>Office Theme</vt:lpstr>
      <vt:lpstr>2017 National  Ag Sales CDE Workshop </vt:lpstr>
      <vt:lpstr>Purpose</vt:lpstr>
      <vt:lpstr>Objectives</vt:lpstr>
      <vt:lpstr>CDE Format</vt:lpstr>
      <vt:lpstr>Individual Written Exam</vt:lpstr>
      <vt:lpstr>Team Activity</vt:lpstr>
      <vt:lpstr>Team Event Questions</vt:lpstr>
      <vt:lpstr>Team Preparation</vt:lpstr>
      <vt:lpstr>Team Preparation</vt:lpstr>
      <vt:lpstr>Team Event Questions</vt:lpstr>
      <vt:lpstr>Objections and Concerns</vt:lpstr>
      <vt:lpstr>Active Listening</vt:lpstr>
      <vt:lpstr>Active Listening</vt:lpstr>
      <vt:lpstr>Active Listening</vt:lpstr>
      <vt:lpstr>Hints</vt:lpstr>
      <vt:lpstr>Team Event Questions</vt:lpstr>
      <vt:lpstr>PowerPoint Presentation</vt:lpstr>
      <vt:lpstr>PowerPoint Presentation</vt:lpstr>
      <vt:lpstr>Individual Sales Activity</vt:lpstr>
      <vt:lpstr>Individual Sales Activity</vt:lpstr>
      <vt:lpstr>Individual Sales Activity</vt:lpstr>
      <vt:lpstr>Individual Sales Activity</vt:lpstr>
      <vt:lpstr>Individual Sales Activity</vt:lpstr>
      <vt:lpstr>Individual Sales Activity</vt:lpstr>
      <vt:lpstr>Objections</vt:lpstr>
      <vt:lpstr>Individual Sales Activity</vt:lpstr>
      <vt:lpstr>Individual Sales Activity</vt:lpstr>
      <vt:lpstr>Individual Sales Activity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Noll, Glenn</dc:creator>
  <cp:lastModifiedBy>Weinrich, Ashli</cp:lastModifiedBy>
  <cp:revision>59</cp:revision>
  <dcterms:created xsi:type="dcterms:W3CDTF">2016-10-15T19:39:44Z</dcterms:created>
  <dcterms:modified xsi:type="dcterms:W3CDTF">2018-07-11T17:31:12Z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0x010100DCDEDC90E2FE04428E837FFF5BDE3A98</vt:lpwstr>
  </property>
  <property fmtid="{D5CDD505-2E9C-101B-9397-08002B2CF9AE}" pid="3" name="_dlc_DocIdItemGuid">
    <vt:lpwstr>e01007e6-2c30-4486-ac31-2aa497015aa4</vt:lpwstr>
  </property>
</Properties>
</file>