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107" d="100"/>
          <a:sy n="107" d="100"/>
        </p:scale>
        <p:origin x="498"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17/11/2024</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17/11/2024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n-GB"/>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cropscience.bayer.us/d/trivolt-herbicid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cropscience.bayer.us/d/movento-insecticid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cropscience.bayer.us/d/roundup-powermax-3-herbicid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cropscience.bayer.us/d/delaro-complete-fungicid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cropscience.bayer.us/d/luna-experience-fungicid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cropscience.bayer.us/tools/fieldvie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cropscience.bayer.us/d/finish-6-pro-harvest-aid-for-cotton-plant-growth-regulato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eTAiSiUzbFQ" TargetMode="External"/><Relationship Id="rId2" Type="http://schemas.openxmlformats.org/officeDocument/2006/relationships/hyperlink" Target="https://www.cropscience.bayer.us/d/deltapine-dp-1820-b3xf-cotton"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a:xfrm>
            <a:off x="1524000" y="2338387"/>
            <a:ext cx="9144000" cy="1090613"/>
          </a:xfrm>
        </p:spPr>
        <p:txBody>
          <a:bodyPr/>
          <a:lstStyle/>
          <a:p>
            <a:r>
              <a:rPr lang="en-GB" dirty="0"/>
              <a:t>Bayer Products</a:t>
            </a:r>
          </a:p>
        </p:txBody>
      </p:sp>
      <p:sp>
        <p:nvSpPr>
          <p:cNvPr id="5" name="Subtitle 4">
            <a:extLst>
              <a:ext uri="{FF2B5EF4-FFF2-40B4-BE49-F238E27FC236}">
                <a16:creationId xmlns:a16="http://schemas.microsoft.com/office/drawing/2014/main" id="{937D8821-B5DC-8A9C-B89E-47334CEAD455}"/>
              </a:ext>
            </a:extLst>
          </p:cNvPr>
          <p:cNvSpPr>
            <a:spLocks noGrp="1"/>
          </p:cNvSpPr>
          <p:nvPr>
            <p:ph type="subTitle" idx="1"/>
          </p:nvPr>
        </p:nvSpPr>
        <p:spPr>
          <a:xfrm>
            <a:off x="1524000" y="3521075"/>
            <a:ext cx="9144000" cy="520149"/>
          </a:xfrm>
        </p:spPr>
        <p:txBody>
          <a:bodyPr>
            <a:normAutofit/>
          </a:bodyPr>
          <a:lstStyle/>
          <a:p>
            <a:r>
              <a:rPr lang="en-US" dirty="0"/>
              <a:t>Entering the Sales World</a:t>
            </a:r>
          </a:p>
        </p:txBody>
      </p:sp>
      <p:pic>
        <p:nvPicPr>
          <p:cNvPr id="7" name="Picture 6" descr="A logo with a black background&#10;&#10;Description automatically generated">
            <a:extLst>
              <a:ext uri="{FF2B5EF4-FFF2-40B4-BE49-F238E27FC236}">
                <a16:creationId xmlns:a16="http://schemas.microsoft.com/office/drawing/2014/main" id="{838AA5D2-D43C-2A12-814D-1E64E32908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5745" y="4277341"/>
            <a:ext cx="2060510" cy="2060510"/>
          </a:xfrm>
          <a:prstGeom prst="rect">
            <a:avLst/>
          </a:prstGeom>
        </p:spPr>
      </p:pic>
    </p:spTree>
    <p:extLst>
      <p:ext uri="{BB962C8B-B14F-4D97-AF65-F5344CB8AC3E}">
        <p14:creationId xmlns:p14="http://schemas.microsoft.com/office/powerpoint/2010/main" val="4099290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err="1"/>
              <a:t>TriVolt</a:t>
            </a:r>
            <a:r>
              <a:rPr lang="en-GB" dirty="0"/>
              <a:t> Herbicide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1099165"/>
          </a:xfrm>
        </p:spPr>
        <p:txBody>
          <a:bodyPr>
            <a:normAutofit/>
          </a:bodyPr>
          <a:lstStyle/>
          <a:p>
            <a:r>
              <a:rPr lang="en-GB" sz="1500" dirty="0"/>
              <a:t>Built with a proprietary formula, </a:t>
            </a:r>
            <a:r>
              <a:rPr lang="en-GB" sz="1500" dirty="0" err="1"/>
              <a:t>TriVolt</a:t>
            </a:r>
            <a:r>
              <a:rPr lang="en-GB" sz="1500" dirty="0"/>
              <a:t> Corn Herbicide provides burndown and residual activity in a variety of weather conditions.</a:t>
            </a:r>
          </a:p>
          <a:p>
            <a:r>
              <a:rPr lang="en-GB" sz="1500" dirty="0"/>
              <a:t>Approved States: AL, AR, CO, DE, GA, IA, IL, IN, KS, KY, LA, MD, MI, MN, MO, MS, MT, NC, ND, NE, NJ, NM, OH, OK, PA, SC, SD, TN, TX, VA, WI, WV, WY</a:t>
            </a:r>
          </a:p>
        </p:txBody>
      </p:sp>
      <p:sp>
        <p:nvSpPr>
          <p:cNvPr id="5" name="Content Placeholder 2">
            <a:extLst>
              <a:ext uri="{FF2B5EF4-FFF2-40B4-BE49-F238E27FC236}">
                <a16:creationId xmlns:a16="http://schemas.microsoft.com/office/drawing/2014/main" id="{7557EC1D-A51C-9FDC-B49B-25BC3413E609}"/>
              </a:ext>
            </a:extLst>
          </p:cNvPr>
          <p:cNvSpPr txBox="1">
            <a:spLocks/>
          </p:cNvSpPr>
          <p:nvPr/>
        </p:nvSpPr>
        <p:spPr>
          <a:xfrm>
            <a:off x="838199" y="2659221"/>
            <a:ext cx="7316755" cy="37640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t>Key Benefits:</a:t>
            </a:r>
          </a:p>
          <a:p>
            <a:pPr lvl="1"/>
            <a:r>
              <a:rPr lang="en-GB" sz="1300" dirty="0"/>
              <a:t>Controls a broad spectrum of key grass and broadleaf weeds</a:t>
            </a:r>
          </a:p>
          <a:p>
            <a:pPr lvl="1"/>
            <a:r>
              <a:rPr lang="en-GB" sz="1300" dirty="0"/>
              <a:t>Keeps fields clean for up to eight weeks, in a variety of weather conditions</a:t>
            </a:r>
          </a:p>
          <a:p>
            <a:pPr lvl="1"/>
            <a:r>
              <a:rPr lang="en-GB" sz="1300" dirty="0"/>
              <a:t>Contains three different active ingredients: flufenacet, </a:t>
            </a:r>
            <a:r>
              <a:rPr lang="en-GB" sz="1300" dirty="0" err="1"/>
              <a:t>isoxaflutole</a:t>
            </a:r>
            <a:r>
              <a:rPr lang="en-GB" sz="1300" dirty="0"/>
              <a:t> and </a:t>
            </a:r>
            <a:r>
              <a:rPr lang="en-GB" sz="1300" dirty="0" err="1"/>
              <a:t>thiencarbazone</a:t>
            </a:r>
            <a:r>
              <a:rPr lang="en-GB" sz="1300" dirty="0"/>
              <a:t>-methyl</a:t>
            </a:r>
          </a:p>
          <a:p>
            <a:r>
              <a:rPr lang="en-GB" sz="1500" dirty="0"/>
              <a:t>Product Details: Liquid</a:t>
            </a:r>
          </a:p>
          <a:p>
            <a:r>
              <a:rPr lang="en-GB" sz="1500" dirty="0"/>
              <a:t>Effective Against: Barnyard Grass, Common </a:t>
            </a:r>
            <a:r>
              <a:rPr lang="en-GB" sz="1500" dirty="0" err="1"/>
              <a:t>Lambsquarters</a:t>
            </a:r>
            <a:r>
              <a:rPr lang="en-GB" sz="1500" dirty="0"/>
              <a:t>, Common Ragweed, Common </a:t>
            </a:r>
            <a:r>
              <a:rPr lang="en-GB" sz="1500" dirty="0" err="1"/>
              <a:t>Waterhemp</a:t>
            </a:r>
            <a:r>
              <a:rPr lang="en-GB" sz="1500" dirty="0"/>
              <a:t>, Crabgrass Species, Fall Panicum </a:t>
            </a:r>
          </a:p>
          <a:p>
            <a:r>
              <a:rPr lang="en-GB" sz="1500" dirty="0"/>
              <a:t>Registered Crops: Corn</a:t>
            </a:r>
          </a:p>
          <a:p>
            <a:pPr marL="0" indent="0">
              <a:buNone/>
            </a:pPr>
            <a:r>
              <a:rPr lang="en-GB" sz="1500" dirty="0">
                <a:hlinkClick r:id="rId2"/>
              </a:rPr>
              <a:t>https://www.cropscience.bayer.us/d/trivolt-herbicide</a:t>
            </a:r>
            <a:r>
              <a:rPr lang="en-GB" sz="1500" dirty="0"/>
              <a:t> </a:t>
            </a:r>
          </a:p>
        </p:txBody>
      </p:sp>
      <p:pic>
        <p:nvPicPr>
          <p:cNvPr id="4" name="Picture 2" descr="Selected image">
            <a:extLst>
              <a:ext uri="{FF2B5EF4-FFF2-40B4-BE49-F238E27FC236}">
                <a16:creationId xmlns:a16="http://schemas.microsoft.com/office/drawing/2014/main" id="{C9067D92-2180-F219-DE0E-009EAB7A21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6708" y="2572084"/>
            <a:ext cx="3535339" cy="3535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724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err="1"/>
              <a:t>Movento</a:t>
            </a:r>
            <a:r>
              <a:rPr lang="en-GB" dirty="0"/>
              <a:t> Insecticide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1528377"/>
          </a:xfrm>
        </p:spPr>
        <p:txBody>
          <a:bodyPr>
            <a:normAutofit/>
          </a:bodyPr>
          <a:lstStyle/>
          <a:p>
            <a:r>
              <a:rPr lang="en-GB" sz="1500" dirty="0" err="1"/>
              <a:t>Movento</a:t>
            </a:r>
            <a:r>
              <a:rPr lang="en-GB" sz="1500" dirty="0"/>
              <a:t> insecticide features powerful, two-way movement that moves within plants to protect them from a broad range of insects, mites and nematodes above and below the ground, creating highly pest-resistant plants and healthier crops.</a:t>
            </a:r>
          </a:p>
          <a:p>
            <a:r>
              <a:rPr lang="en-GB" sz="1500" dirty="0"/>
              <a:t>Approved States: AK, AL, AR, AZ, CA, CO, CT, DC, DE, FL, GA, HI, IA, ID, IL, IN, KS, KY, LA, MA, MD, ME, MI, MN, MO, MS, MT, NC, ND, NE, NH, NJ, NM, NV, NY, OH, OK, OR, PA, RI, SC, SD, TN, TX, UT, VA, VT, WA, WI, WV, WY</a:t>
            </a:r>
          </a:p>
        </p:txBody>
      </p:sp>
      <p:sp>
        <p:nvSpPr>
          <p:cNvPr id="5" name="Content Placeholder 2">
            <a:extLst>
              <a:ext uri="{FF2B5EF4-FFF2-40B4-BE49-F238E27FC236}">
                <a16:creationId xmlns:a16="http://schemas.microsoft.com/office/drawing/2014/main" id="{7557EC1D-A51C-9FDC-B49B-25BC3413E609}"/>
              </a:ext>
            </a:extLst>
          </p:cNvPr>
          <p:cNvSpPr txBox="1">
            <a:spLocks/>
          </p:cNvSpPr>
          <p:nvPr/>
        </p:nvSpPr>
        <p:spPr>
          <a:xfrm>
            <a:off x="838200" y="2836505"/>
            <a:ext cx="7186127" cy="38535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t>Key Benefits:</a:t>
            </a:r>
          </a:p>
          <a:p>
            <a:pPr lvl="1"/>
            <a:r>
              <a:rPr lang="en-GB" sz="1300" dirty="0"/>
              <a:t>Moves leaf to leaf and leaf to root protecting the entire plant, including those in dense crop canopies, new shoots and roots systems</a:t>
            </a:r>
          </a:p>
          <a:p>
            <a:pPr lvl="1"/>
            <a:r>
              <a:rPr lang="en-GB" sz="1300" dirty="0"/>
              <a:t>Suppresses nematodes, including root-knot, ring, lesion, citrus, dagger, stubby and cyst species</a:t>
            </a:r>
          </a:p>
          <a:p>
            <a:pPr lvl="1"/>
            <a:r>
              <a:rPr lang="en-GB" sz="1300" dirty="0"/>
              <a:t>High level of residual efficacy and protection of new plant growth</a:t>
            </a:r>
          </a:p>
          <a:p>
            <a:pPr lvl="1"/>
            <a:r>
              <a:rPr lang="en-GB" sz="1300" dirty="0"/>
              <a:t>Provides minimal risk to natural predators when used as directed</a:t>
            </a:r>
          </a:p>
          <a:p>
            <a:pPr lvl="1"/>
            <a:r>
              <a:rPr lang="en-GB" sz="1300" dirty="0"/>
              <a:t>Lower spray volume can typically be utilized on certain crops for time and </a:t>
            </a:r>
            <a:r>
              <a:rPr lang="en-GB" sz="1300" dirty="0" err="1"/>
              <a:t>labor</a:t>
            </a:r>
            <a:r>
              <a:rPr lang="en-GB" sz="1300" dirty="0"/>
              <a:t> savings, as well as more timely application to the entire treatment area</a:t>
            </a:r>
          </a:p>
          <a:p>
            <a:pPr lvl="1"/>
            <a:r>
              <a:rPr lang="en-GB" sz="1300" dirty="0"/>
              <a:t>A unique mode of action that becomes active when ingested by insect, mite and nematode pests that feed on treated plants</a:t>
            </a:r>
          </a:p>
          <a:p>
            <a:r>
              <a:rPr lang="en-GB" sz="1500" dirty="0"/>
              <a:t>Product Details: Liquid</a:t>
            </a:r>
          </a:p>
          <a:p>
            <a:r>
              <a:rPr lang="en-GB" sz="1500" dirty="0"/>
              <a:t>Effective Against: Aphids, Mealybugs, Mites, Nematodes, Psyllids, Scale</a:t>
            </a:r>
          </a:p>
          <a:p>
            <a:r>
              <a:rPr lang="en-GB" sz="1500" dirty="0"/>
              <a:t>Registered Crops: Citrus, Grapes, Potatoes, Tree Nuts, Vegetables </a:t>
            </a:r>
          </a:p>
          <a:p>
            <a:pPr marL="0" indent="0">
              <a:buNone/>
            </a:pPr>
            <a:r>
              <a:rPr lang="en-GB" sz="1500" dirty="0">
                <a:hlinkClick r:id="rId2"/>
              </a:rPr>
              <a:t>https://www.cropscience.bayer.us/d/movento-insecticide</a:t>
            </a:r>
            <a:r>
              <a:rPr lang="en-GB" sz="1500" dirty="0"/>
              <a:t> </a:t>
            </a:r>
          </a:p>
        </p:txBody>
      </p:sp>
      <p:pic>
        <p:nvPicPr>
          <p:cNvPr id="2050" name="Picture 2" descr="Selected image">
            <a:extLst>
              <a:ext uri="{FF2B5EF4-FFF2-40B4-BE49-F238E27FC236}">
                <a16:creationId xmlns:a16="http://schemas.microsoft.com/office/drawing/2014/main" id="{526DB85C-399D-48F2-9F2B-DE65D5AA8C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4" t="21969" r="2746" b="21970"/>
          <a:stretch/>
        </p:blipFill>
        <p:spPr bwMode="auto">
          <a:xfrm>
            <a:off x="7931019" y="3165897"/>
            <a:ext cx="3920281" cy="2286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563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a:t>Roundup </a:t>
            </a:r>
            <a:r>
              <a:rPr lang="en-GB" dirty="0" err="1"/>
              <a:t>PowerMax</a:t>
            </a:r>
            <a:r>
              <a:rPr lang="en-GB" dirty="0"/>
              <a:t> 3 Herbicide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1099165"/>
          </a:xfrm>
        </p:spPr>
        <p:txBody>
          <a:bodyPr>
            <a:normAutofit/>
          </a:bodyPr>
          <a:lstStyle/>
          <a:p>
            <a:r>
              <a:rPr lang="en-GB" sz="1500" dirty="0"/>
              <a:t>Roundup </a:t>
            </a:r>
            <a:r>
              <a:rPr lang="en-GB" sz="1500" dirty="0" err="1"/>
              <a:t>PowerMAX</a:t>
            </a:r>
            <a:r>
              <a:rPr lang="en-GB" sz="1500" dirty="0"/>
              <a:t> 3 Herbicide contains a unique surface blend with a higher concentration of glyphosate per gallon, allowing farmers to spray more acres per gallon. </a:t>
            </a:r>
          </a:p>
          <a:p>
            <a:r>
              <a:rPr lang="en-GB" sz="1500" dirty="0"/>
              <a:t>Approved States: AK, AL, AR, AZ, CA, CO, CT, DC, DE, FL, GA, HI, IA, ID, IL, IN, KS, KY, LA, MA, MD, ME, MI, MN, MO, MS, MT, NC, ND, NE, NH, NJ, NM, NV, NY, OH, OK, OR, PA, RI, SC, SD, TN, TX, UT, VA, VT, WA, WI, WV, WY</a:t>
            </a:r>
          </a:p>
        </p:txBody>
      </p:sp>
      <p:sp>
        <p:nvSpPr>
          <p:cNvPr id="5" name="Content Placeholder 2">
            <a:extLst>
              <a:ext uri="{FF2B5EF4-FFF2-40B4-BE49-F238E27FC236}">
                <a16:creationId xmlns:a16="http://schemas.microsoft.com/office/drawing/2014/main" id="{7557EC1D-A51C-9FDC-B49B-25BC3413E609}"/>
              </a:ext>
            </a:extLst>
          </p:cNvPr>
          <p:cNvSpPr txBox="1">
            <a:spLocks/>
          </p:cNvSpPr>
          <p:nvPr/>
        </p:nvSpPr>
        <p:spPr>
          <a:xfrm>
            <a:off x="838200" y="2659221"/>
            <a:ext cx="6486332" cy="37640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t>Key Benefits:</a:t>
            </a:r>
          </a:p>
          <a:p>
            <a:pPr lvl="1"/>
            <a:r>
              <a:rPr lang="en-GB" sz="1300" dirty="0"/>
              <a:t>It is a postemergence, systemic herbicide with no soil residual activity.</a:t>
            </a:r>
          </a:p>
          <a:p>
            <a:pPr lvl="1"/>
            <a:r>
              <a:rPr lang="en-GB" sz="1300" dirty="0"/>
              <a:t>It’s nonselective and gives broad-spectrum control of many annual weeds, perennial weeds, woody brush, trees and vines. </a:t>
            </a:r>
          </a:p>
          <a:p>
            <a:pPr lvl="1"/>
            <a:r>
              <a:rPr lang="en-GB" sz="1300" dirty="0"/>
              <a:t>Covers more acres per gallon compared to competing products</a:t>
            </a:r>
          </a:p>
          <a:p>
            <a:pPr lvl="1"/>
            <a:r>
              <a:rPr lang="en-GB" sz="1300" dirty="0"/>
              <a:t>Provides consistent control over yield-robbing weeds, resulting in translocation throughout the plant, including the root system</a:t>
            </a:r>
          </a:p>
          <a:p>
            <a:r>
              <a:rPr lang="en-GB" sz="1500" dirty="0"/>
              <a:t>Product Details: Liquid</a:t>
            </a:r>
          </a:p>
          <a:p>
            <a:r>
              <a:rPr lang="en-GB" sz="1500" dirty="0"/>
              <a:t>Effective Against: Cheatgrass, Kochia, Marestail, Russian Thistle, Volunteer Wheat</a:t>
            </a:r>
          </a:p>
          <a:p>
            <a:r>
              <a:rPr lang="en-GB" sz="1500" dirty="0"/>
              <a:t>Registered Crops: Corn field, Corn Production Seed, Corn Sweet, Grain Sorghum, Popcorn, Silage Corn</a:t>
            </a:r>
          </a:p>
          <a:p>
            <a:pPr marL="0" indent="0">
              <a:buNone/>
            </a:pPr>
            <a:r>
              <a:rPr lang="en-GB" sz="1500" dirty="0">
                <a:hlinkClick r:id="rId2"/>
              </a:rPr>
              <a:t>https://www.cropscience.bayer.us/d/roundup-powermax-3-herbicide</a:t>
            </a:r>
            <a:r>
              <a:rPr lang="en-GB" sz="1500" dirty="0"/>
              <a:t> </a:t>
            </a:r>
          </a:p>
        </p:txBody>
      </p:sp>
      <p:pic>
        <p:nvPicPr>
          <p:cNvPr id="2050" name="Picture 2" descr="Selected image">
            <a:extLst>
              <a:ext uri="{FF2B5EF4-FFF2-40B4-BE49-F238E27FC236}">
                <a16:creationId xmlns:a16="http://schemas.microsoft.com/office/drawing/2014/main" id="{A600F731-4749-83CD-3DC3-371C3D966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9785" y="2774221"/>
            <a:ext cx="3534015" cy="3534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378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err="1"/>
              <a:t>Delaro</a:t>
            </a:r>
            <a:r>
              <a:rPr lang="en-GB" dirty="0"/>
              <a:t> Complete Fungicide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1584360"/>
          </a:xfrm>
        </p:spPr>
        <p:txBody>
          <a:bodyPr>
            <a:normAutofit/>
          </a:bodyPr>
          <a:lstStyle/>
          <a:p>
            <a:r>
              <a:rPr lang="en-GB" sz="1500" dirty="0" err="1"/>
              <a:t>Delaro</a:t>
            </a:r>
            <a:r>
              <a:rPr lang="en-GB" sz="1500" dirty="0"/>
              <a:t> Complete Fungicide offers unique chemistries in all three modes of action. These powerful ingredients work together to provide consistent control of most major corn and soybean diseases and increased plant health all season long.</a:t>
            </a:r>
          </a:p>
          <a:p>
            <a:r>
              <a:rPr lang="en-GB" sz="1500" dirty="0"/>
              <a:t>Approved States: AL, AR, AZ, CO, CT, DE, FL, GA, IA, ID, IL, IN, KS, KY, LA, MA, MD, ME, MI, MN, MO, MS, MT, NC, ND, NE, NH, NJ, NM, NV, NY, OH, OK, OR, PA, RI, SC, SD, TN, TX, UT, VA, VT, WA, WI, WV, WY </a:t>
            </a:r>
          </a:p>
        </p:txBody>
      </p:sp>
      <p:sp>
        <p:nvSpPr>
          <p:cNvPr id="5" name="Content Placeholder 2">
            <a:extLst>
              <a:ext uri="{FF2B5EF4-FFF2-40B4-BE49-F238E27FC236}">
                <a16:creationId xmlns:a16="http://schemas.microsoft.com/office/drawing/2014/main" id="{7557EC1D-A51C-9FDC-B49B-25BC3413E609}"/>
              </a:ext>
            </a:extLst>
          </p:cNvPr>
          <p:cNvSpPr txBox="1">
            <a:spLocks/>
          </p:cNvSpPr>
          <p:nvPr/>
        </p:nvSpPr>
        <p:spPr>
          <a:xfrm>
            <a:off x="838200" y="2873829"/>
            <a:ext cx="6159760" cy="376023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t>Key Benefits:</a:t>
            </a:r>
          </a:p>
          <a:p>
            <a:pPr lvl="1"/>
            <a:r>
              <a:rPr lang="en-GB" sz="1300" dirty="0"/>
              <a:t>Three modes of action provide consistent control of major corn and soybean diseases under many different environmental conditions. </a:t>
            </a:r>
          </a:p>
          <a:p>
            <a:pPr lvl="1"/>
            <a:r>
              <a:rPr lang="en-GB" sz="1300" dirty="0"/>
              <a:t>A unique chemistry combination boosts photosynthesis and increases grain fill for consistently higher yield potential and resistance management. </a:t>
            </a:r>
          </a:p>
          <a:p>
            <a:pPr lvl="1"/>
            <a:r>
              <a:rPr lang="en-GB" sz="1300" dirty="0"/>
              <a:t>Strengthens corn stalks and invigorates the soybean canopy to withstand environmental pressures for robust growth</a:t>
            </a:r>
          </a:p>
          <a:p>
            <a:r>
              <a:rPr lang="en-GB" sz="1500" dirty="0"/>
              <a:t>Product Details: Liquid</a:t>
            </a:r>
          </a:p>
          <a:p>
            <a:r>
              <a:rPr lang="en-GB" sz="1500" dirty="0"/>
              <a:t>Effective Against: Frogeye Leaf Spot, Gray Leaf Spot, Northern Corn Leaf Blight, Rusts, Tar Spot, White Mold Suppression</a:t>
            </a:r>
          </a:p>
          <a:p>
            <a:r>
              <a:rPr lang="en-GB" sz="1500" dirty="0"/>
              <a:t>Registered Crops: Cereals, Corn, Soybean</a:t>
            </a:r>
          </a:p>
          <a:p>
            <a:pPr marL="0" indent="0">
              <a:buNone/>
            </a:pPr>
            <a:r>
              <a:rPr lang="en-GB" sz="1500" dirty="0">
                <a:hlinkClick r:id="rId2"/>
              </a:rPr>
              <a:t>https://www.cropscience.bayer.us/d/delaro-complete-fungicide</a:t>
            </a:r>
            <a:r>
              <a:rPr lang="en-GB" sz="1500" dirty="0"/>
              <a:t> </a:t>
            </a:r>
          </a:p>
        </p:txBody>
      </p:sp>
      <p:pic>
        <p:nvPicPr>
          <p:cNvPr id="4098" name="Picture 2" descr="Selected image">
            <a:extLst>
              <a:ext uri="{FF2B5EF4-FFF2-40B4-BE49-F238E27FC236}">
                <a16:creationId xmlns:a16="http://schemas.microsoft.com/office/drawing/2014/main" id="{CBCEB148-71BA-13A9-FB49-8C7986FCC8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1" t="7389" r="3307" b="6408"/>
          <a:stretch/>
        </p:blipFill>
        <p:spPr bwMode="auto">
          <a:xfrm>
            <a:off x="7221116" y="2875460"/>
            <a:ext cx="3909527" cy="3594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532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a:t>Luna Experience Fungicide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1584360"/>
          </a:xfrm>
        </p:spPr>
        <p:txBody>
          <a:bodyPr>
            <a:normAutofit/>
          </a:bodyPr>
          <a:lstStyle/>
          <a:p>
            <a:r>
              <a:rPr lang="en-GB" sz="1500" dirty="0"/>
              <a:t>Luna Experience fungicide is a trusted, broad-spectrum solution from Bayer. It controls the most prevalent and challenging diseases in a wide range of crops</a:t>
            </a:r>
            <a:r>
              <a:rPr lang="en-US" sz="1500" dirty="0"/>
              <a:t>, improves plant health and produce quality, and reduces</a:t>
            </a:r>
            <a:r>
              <a:rPr lang="en-GB" sz="1500" dirty="0"/>
              <a:t> crop losses at harvest and later in storage. </a:t>
            </a:r>
          </a:p>
          <a:p>
            <a:r>
              <a:rPr lang="en-GB" sz="1500" dirty="0"/>
              <a:t>Approved States: AL, AR, AZ, CA, CO, CT, DE, FL, GA, HI, IA, ID, IL, IN, KS, KY, MA, MD, ME, MI, MN, MO, MS, MT, NC, ND, NE, NH, NJ, NM, NY, OH, OK, OR, PA, RI, SC, SD, TN, TX, UT, VA, VT, WA, WI, WV, WY </a:t>
            </a:r>
          </a:p>
        </p:txBody>
      </p:sp>
      <p:sp>
        <p:nvSpPr>
          <p:cNvPr id="5" name="Content Placeholder 2">
            <a:extLst>
              <a:ext uri="{FF2B5EF4-FFF2-40B4-BE49-F238E27FC236}">
                <a16:creationId xmlns:a16="http://schemas.microsoft.com/office/drawing/2014/main" id="{7557EC1D-A51C-9FDC-B49B-25BC3413E609}"/>
              </a:ext>
            </a:extLst>
          </p:cNvPr>
          <p:cNvSpPr txBox="1">
            <a:spLocks/>
          </p:cNvSpPr>
          <p:nvPr/>
        </p:nvSpPr>
        <p:spPr>
          <a:xfrm>
            <a:off x="838199" y="2873829"/>
            <a:ext cx="7615335" cy="38162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t>Key Benefits:</a:t>
            </a:r>
          </a:p>
          <a:p>
            <a:pPr lvl="1"/>
            <a:r>
              <a:rPr lang="en-GB" sz="1300" dirty="0"/>
              <a:t>Proven in more than 1,500 U.S. field trials to provide the broadest spectrum disease control equal or superior to all current leading fungicides </a:t>
            </a:r>
          </a:p>
          <a:p>
            <a:pPr lvl="1"/>
            <a:r>
              <a:rPr lang="en-GB" sz="1300" dirty="0"/>
              <a:t>Uniform uptake after application enables Luna to enter buds, blooms and new tissue where disease hides. </a:t>
            </a:r>
          </a:p>
          <a:p>
            <a:pPr lvl="1"/>
            <a:r>
              <a:rPr lang="en-GB" sz="1300" dirty="0"/>
              <a:t>Novel active ingredients in long-term tree health and on fruit quality and storability</a:t>
            </a:r>
          </a:p>
          <a:p>
            <a:pPr lvl="1"/>
            <a:r>
              <a:rPr lang="en-GB" sz="1300" dirty="0"/>
              <a:t>Luna fungicides provide the broadest options for preventing and managing fungicide resistance. </a:t>
            </a:r>
          </a:p>
          <a:p>
            <a:r>
              <a:rPr lang="en-GB" sz="1500" dirty="0"/>
              <a:t>Product Details: Liquid</a:t>
            </a:r>
          </a:p>
          <a:p>
            <a:r>
              <a:rPr lang="en-GB" sz="1500" dirty="0"/>
              <a:t>Effective Against: Alternaria, Botryosphaeria, Botrytis, Bunch Rots, Powdery Mildew, Scab</a:t>
            </a:r>
          </a:p>
          <a:p>
            <a:r>
              <a:rPr lang="en-GB" sz="1500" dirty="0"/>
              <a:t>Registered Crops: Almonds, Cherries, Cucurbits, Pistachios, Potatoes, Wine Grapes</a:t>
            </a:r>
          </a:p>
          <a:p>
            <a:pPr marL="0" indent="0">
              <a:buNone/>
            </a:pPr>
            <a:r>
              <a:rPr lang="en-GB" sz="1500" dirty="0">
                <a:hlinkClick r:id="rId2"/>
              </a:rPr>
              <a:t>https://www.cropscience.bayer.us/d/luna-experience-fungicide</a:t>
            </a:r>
            <a:r>
              <a:rPr lang="en-GB" sz="1500" dirty="0"/>
              <a:t> </a:t>
            </a:r>
          </a:p>
        </p:txBody>
      </p:sp>
      <p:pic>
        <p:nvPicPr>
          <p:cNvPr id="5122" name="Picture 2" descr="Selected image">
            <a:extLst>
              <a:ext uri="{FF2B5EF4-FFF2-40B4-BE49-F238E27FC236}">
                <a16:creationId xmlns:a16="http://schemas.microsoft.com/office/drawing/2014/main" id="{93894534-575C-9E99-86C7-54BEC66068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405" r="18560" b="2349"/>
          <a:stretch/>
        </p:blipFill>
        <p:spPr bwMode="auto">
          <a:xfrm>
            <a:off x="8965881" y="2976465"/>
            <a:ext cx="2128216" cy="3461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49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err="1"/>
              <a:t>FieldView</a:t>
            </a:r>
            <a:endParaRPr lang="en-GB" dirty="0"/>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5"/>
            <a:ext cx="10515600" cy="4822083"/>
          </a:xfrm>
        </p:spPr>
        <p:txBody>
          <a:bodyPr>
            <a:normAutofit/>
          </a:bodyPr>
          <a:lstStyle/>
          <a:p>
            <a:r>
              <a:rPr lang="en-US" sz="1500" dirty="0" err="1"/>
              <a:t>FieldView</a:t>
            </a:r>
            <a:r>
              <a:rPr lang="en-US" sz="1500" dirty="0"/>
              <a:t> helps farmers all around the world see what worked, what didn’t and how to improve their operation with data and digital tools.</a:t>
            </a:r>
          </a:p>
          <a:p>
            <a:r>
              <a:rPr lang="en-US" sz="1500" dirty="0" err="1"/>
              <a:t>FieldView</a:t>
            </a:r>
            <a:r>
              <a:rPr lang="en-US" sz="1500" dirty="0"/>
              <a:t> is helping address one of our planet’s most pressing challenges, growing more with fewer natural resources. The power of machine learning, artificial intelligence and data science can help farmers bring a new level of precision to every seed, chemical, machine and decision. </a:t>
            </a:r>
          </a:p>
          <a:p>
            <a:r>
              <a:rPr lang="en-US" sz="1500" dirty="0" err="1"/>
              <a:t>FieldView</a:t>
            </a:r>
            <a:r>
              <a:rPr lang="en-US" sz="1500" dirty="0"/>
              <a:t> Plus offers analysis of your field data, interactive field health maps, instant planting and harvest data and custom reports. </a:t>
            </a:r>
          </a:p>
          <a:p>
            <a:pPr marL="0" indent="0">
              <a:buNone/>
            </a:pPr>
            <a:r>
              <a:rPr lang="en-GB" sz="1500" dirty="0">
                <a:hlinkClick r:id="rId2"/>
              </a:rPr>
              <a:t>https://www.cropscience.bayer.us/tools/fieldview</a:t>
            </a:r>
            <a:r>
              <a:rPr lang="en-GB" sz="1500" dirty="0"/>
              <a:t> </a:t>
            </a:r>
          </a:p>
        </p:txBody>
      </p:sp>
      <p:pic>
        <p:nvPicPr>
          <p:cNvPr id="6146" name="Picture 2" descr="Import your your Climate FieldView data into Harvest Profit">
            <a:extLst>
              <a:ext uri="{FF2B5EF4-FFF2-40B4-BE49-F238E27FC236}">
                <a16:creationId xmlns:a16="http://schemas.microsoft.com/office/drawing/2014/main" id="{E7FEFFA7-8708-01A8-A19E-4156839F0E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125"/>
          <a:stretch/>
        </p:blipFill>
        <p:spPr bwMode="auto">
          <a:xfrm>
            <a:off x="1333500" y="3788229"/>
            <a:ext cx="9525000" cy="266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095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a:t>Finish 6 PRO Harvest Aid</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1313773"/>
          </a:xfrm>
        </p:spPr>
        <p:txBody>
          <a:bodyPr>
            <a:normAutofit/>
          </a:bodyPr>
          <a:lstStyle/>
          <a:p>
            <a:r>
              <a:rPr lang="en-US" sz="1500" dirty="0"/>
              <a:t>Finish 6 PRO Harvest Aid is the only hormonal cotton defoliant and boll opener premix. Finish 6 PRO delivers superior boll opening while dropping green leaves and reducing terminal regrowth. It provides enhanced defoliation and opens bolls fast, so you can get your crop out of the field earlier, and accelerates defoliation and boll opening without the harsh side effects of desiccants.</a:t>
            </a:r>
            <a:endParaRPr lang="en-GB" sz="1500" dirty="0"/>
          </a:p>
          <a:p>
            <a:r>
              <a:rPr lang="en-GB" sz="1500" dirty="0"/>
              <a:t>Approved States: AL, AR, AZ, CA, FL, GA, KS, LA, MD, MO, MS, NC, NM, OK, SC, TN, TX, VA, WV</a:t>
            </a:r>
          </a:p>
        </p:txBody>
      </p:sp>
      <p:sp>
        <p:nvSpPr>
          <p:cNvPr id="5" name="Content Placeholder 2">
            <a:extLst>
              <a:ext uri="{FF2B5EF4-FFF2-40B4-BE49-F238E27FC236}">
                <a16:creationId xmlns:a16="http://schemas.microsoft.com/office/drawing/2014/main" id="{7557EC1D-A51C-9FDC-B49B-25BC3413E609}"/>
              </a:ext>
            </a:extLst>
          </p:cNvPr>
          <p:cNvSpPr txBox="1">
            <a:spLocks/>
          </p:cNvSpPr>
          <p:nvPr/>
        </p:nvSpPr>
        <p:spPr>
          <a:xfrm>
            <a:off x="838199" y="2873829"/>
            <a:ext cx="7434079" cy="38162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t>Key Benefits:</a:t>
            </a:r>
          </a:p>
          <a:p>
            <a:pPr lvl="1"/>
            <a:r>
              <a:rPr lang="en-GB" sz="1300" dirty="0"/>
              <a:t>Opens bolls fast without the harsh side effects of desiccants and PPO-type defoliants</a:t>
            </a:r>
          </a:p>
          <a:p>
            <a:pPr lvl="1"/>
            <a:r>
              <a:rPr lang="en-GB" sz="1300" dirty="0"/>
              <a:t>Faster opening reduces the amount of time lint is vulnerable to damage from wind and weather, preserving fiber quality and protecting profits</a:t>
            </a:r>
          </a:p>
          <a:p>
            <a:pPr lvl="1"/>
            <a:r>
              <a:rPr lang="en-GB" sz="1300" dirty="0"/>
              <a:t>Faster, more gentle opening reduces the risk of leaf grade and </a:t>
            </a:r>
            <a:r>
              <a:rPr lang="en-GB" sz="1300" dirty="0" err="1"/>
              <a:t>color</a:t>
            </a:r>
            <a:r>
              <a:rPr lang="en-GB" sz="1300" dirty="0"/>
              <a:t> discounts</a:t>
            </a:r>
          </a:p>
          <a:p>
            <a:r>
              <a:rPr lang="en-GB" sz="1500" dirty="0"/>
              <a:t>Product Details: Liquid</a:t>
            </a:r>
          </a:p>
          <a:p>
            <a:r>
              <a:rPr lang="en-GB" sz="1500" dirty="0"/>
              <a:t>Effective Against: N/A</a:t>
            </a:r>
          </a:p>
          <a:p>
            <a:r>
              <a:rPr lang="en-GB" sz="1500" dirty="0"/>
              <a:t>Registered Crops: Cotton</a:t>
            </a:r>
          </a:p>
          <a:p>
            <a:pPr marL="0" indent="0">
              <a:buNone/>
            </a:pPr>
            <a:r>
              <a:rPr lang="en-GB" sz="1500" dirty="0">
                <a:hlinkClick r:id="rId2"/>
              </a:rPr>
              <a:t>https://www.cropscience.bayer.us/d/finish-6-pro-harvest-aid-for-cotton-plant-growth-regulator</a:t>
            </a:r>
            <a:r>
              <a:rPr lang="en-GB" sz="1500" dirty="0"/>
              <a:t> </a:t>
            </a:r>
          </a:p>
        </p:txBody>
      </p:sp>
      <p:pic>
        <p:nvPicPr>
          <p:cNvPr id="7170" name="Picture 2" descr="Selected image">
            <a:extLst>
              <a:ext uri="{FF2B5EF4-FFF2-40B4-BE49-F238E27FC236}">
                <a16:creationId xmlns:a16="http://schemas.microsoft.com/office/drawing/2014/main" id="{83E87FD0-7CED-38EC-D07E-9A9A60C4FF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125" t="2070" r="21778" b="2070"/>
          <a:stretch/>
        </p:blipFill>
        <p:spPr bwMode="auto">
          <a:xfrm>
            <a:off x="8793238" y="2873829"/>
            <a:ext cx="2039603" cy="3424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671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a:xfrm>
            <a:off x="838200" y="824664"/>
            <a:ext cx="10515600" cy="791376"/>
          </a:xfrm>
        </p:spPr>
        <p:txBody>
          <a:bodyPr/>
          <a:lstStyle/>
          <a:p>
            <a:r>
              <a:rPr lang="en-GB" dirty="0" err="1"/>
              <a:t>Deltapine</a:t>
            </a:r>
            <a:r>
              <a:rPr lang="en-GB" dirty="0"/>
              <a:t> 1829 B3XF</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560056"/>
            <a:ext cx="10515600" cy="4738108"/>
          </a:xfrm>
        </p:spPr>
        <p:txBody>
          <a:bodyPr>
            <a:normAutofit/>
          </a:bodyPr>
          <a:lstStyle/>
          <a:p>
            <a:r>
              <a:rPr lang="en-US" sz="1500" dirty="0"/>
              <a:t>Early-Mid </a:t>
            </a:r>
            <a:r>
              <a:rPr lang="en-US" sz="1500" dirty="0" err="1"/>
              <a:t>Bollgard</a:t>
            </a:r>
            <a:r>
              <a:rPr lang="en-US" sz="1500" dirty="0"/>
              <a:t> 3 </a:t>
            </a:r>
            <a:r>
              <a:rPr lang="en-US" sz="1500" dirty="0" err="1"/>
              <a:t>XtendFlex</a:t>
            </a:r>
            <a:r>
              <a:rPr lang="en-US" sz="1500" dirty="0"/>
              <a:t> cotton variety with excellent fiber quality, Bacterial Blight resistance and excellent yield potential in West Texas</a:t>
            </a:r>
          </a:p>
          <a:p>
            <a:r>
              <a:rPr lang="en-US" sz="1500" dirty="0"/>
              <a:t>Maturity: Early-Mid</a:t>
            </a:r>
          </a:p>
          <a:p>
            <a:r>
              <a:rPr lang="en-US" sz="1500" dirty="0"/>
              <a:t>Region: West Texas</a:t>
            </a:r>
          </a:p>
          <a:p>
            <a:r>
              <a:rPr lang="en-GB" sz="1500" dirty="0"/>
              <a:t>Strengths</a:t>
            </a:r>
          </a:p>
          <a:p>
            <a:pPr lvl="1"/>
            <a:r>
              <a:rPr lang="en-GB" sz="1300" dirty="0"/>
              <a:t>Widely adapted and excellent yield potential in West Texas</a:t>
            </a:r>
          </a:p>
          <a:p>
            <a:pPr lvl="1"/>
            <a:r>
              <a:rPr lang="en-GB" sz="1300" dirty="0"/>
              <a:t>Excellent </a:t>
            </a:r>
            <a:r>
              <a:rPr lang="en-GB" sz="1300" dirty="0" err="1"/>
              <a:t>fiber</a:t>
            </a:r>
            <a:r>
              <a:rPr lang="en-GB" sz="1300" dirty="0"/>
              <a:t> quality/staple length</a:t>
            </a:r>
          </a:p>
          <a:p>
            <a:pPr lvl="1"/>
            <a:r>
              <a:rPr lang="en-GB" sz="1300"/>
              <a:t>Bacterial blight </a:t>
            </a:r>
            <a:r>
              <a:rPr lang="en-GB" sz="1300" dirty="0"/>
              <a:t>resistant</a:t>
            </a:r>
          </a:p>
          <a:p>
            <a:pPr lvl="1"/>
            <a:r>
              <a:rPr lang="en-GB" sz="1300" dirty="0"/>
              <a:t>Very responsive to plant growth regulator management </a:t>
            </a:r>
          </a:p>
          <a:p>
            <a:r>
              <a:rPr lang="en-GB" sz="1700" dirty="0"/>
              <a:t>Plant Height: Med-Tall</a:t>
            </a:r>
          </a:p>
          <a:p>
            <a:r>
              <a:rPr lang="en-GB" sz="1700" dirty="0"/>
              <a:t>One of the most popular </a:t>
            </a:r>
            <a:r>
              <a:rPr lang="en-GB" sz="1700" dirty="0" err="1"/>
              <a:t>Deltapine</a:t>
            </a:r>
            <a:r>
              <a:rPr lang="en-GB" sz="1700" dirty="0"/>
              <a:t> varieties planted in 2020</a:t>
            </a:r>
          </a:p>
          <a:p>
            <a:pPr marL="0" indent="0">
              <a:buNone/>
            </a:pPr>
            <a:endParaRPr lang="en-GB" sz="1700" dirty="0"/>
          </a:p>
          <a:p>
            <a:pPr marL="0" indent="0">
              <a:buNone/>
            </a:pPr>
            <a:r>
              <a:rPr lang="en-GB" sz="1700" dirty="0">
                <a:hlinkClick r:id="rId2"/>
              </a:rPr>
              <a:t>https://www.cropscience.bayer.us/d/deltapine-dp-1820-b3xf-cotton</a:t>
            </a:r>
            <a:endParaRPr lang="en-GB" sz="1700" dirty="0"/>
          </a:p>
          <a:p>
            <a:pPr marL="0" indent="0">
              <a:buNone/>
            </a:pPr>
            <a:r>
              <a:rPr lang="en-GB" sz="1700" dirty="0">
                <a:hlinkClick r:id="rId3"/>
              </a:rPr>
              <a:t>https://www.youtube.com/watch?v=eTAiSiUzbFQ</a:t>
            </a:r>
            <a:r>
              <a:rPr lang="en-GB" sz="1700" dirty="0"/>
              <a:t> </a:t>
            </a:r>
          </a:p>
        </p:txBody>
      </p:sp>
      <p:pic>
        <p:nvPicPr>
          <p:cNvPr id="8194" name="Picture 2" descr="Deltapine® Cotton Seed - Catalog">
            <a:extLst>
              <a:ext uri="{FF2B5EF4-FFF2-40B4-BE49-F238E27FC236}">
                <a16:creationId xmlns:a16="http://schemas.microsoft.com/office/drawing/2014/main" id="{0B1B4030-4DAC-422B-0705-1A4CB4B39B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5629" y="2351432"/>
            <a:ext cx="4027986" cy="156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703480"/>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236</TotalTime>
  <Words>1638</Words>
  <Application>Microsoft Office PowerPoint</Application>
  <PresentationFormat>Widescreen</PresentationFormat>
  <Paragraphs>93</Paragraphs>
  <Slides>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Anton</vt:lpstr>
      <vt:lpstr>Arial</vt:lpstr>
      <vt:lpstr>Calibri</vt:lpstr>
      <vt:lpstr>Montserrat</vt:lpstr>
      <vt:lpstr>Office Theme</vt:lpstr>
      <vt:lpstr>Bayer Products</vt:lpstr>
      <vt:lpstr>TriVolt Herbicide</vt:lpstr>
      <vt:lpstr>Movento Insecticide</vt:lpstr>
      <vt:lpstr>Roundup PowerMax 3 Herbicide</vt:lpstr>
      <vt:lpstr>Delaro Complete Fungicide</vt:lpstr>
      <vt:lpstr>Luna Experience Fungicide</vt:lpstr>
      <vt:lpstr>FieldView</vt:lpstr>
      <vt:lpstr>Finish 6 PRO Harvest Aid</vt:lpstr>
      <vt:lpstr>Deltapine 1829 B3XF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Davis, Amber</dc:creator>
  <cp:lastModifiedBy>Haley Hampton</cp:lastModifiedBy>
  <cp:revision>5</cp:revision>
  <dcterms:created xsi:type="dcterms:W3CDTF">2024-09-16T14:05:32Z</dcterms:created>
  <dcterms:modified xsi:type="dcterms:W3CDTF">2024-11-18T04:10:19Z</dcterms:modified>
</cp:coreProperties>
</file>