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709" r:id="rId5"/>
  </p:sldMasterIdLst>
  <p:notesMasterIdLst>
    <p:notesMasterId r:id="rId170"/>
  </p:notesMasterIdLst>
  <p:handoutMasterIdLst>
    <p:handoutMasterId r:id="rId171"/>
  </p:handoutMasterIdLst>
  <p:sldIdLst>
    <p:sldId id="525" r:id="rId6"/>
    <p:sldId id="526" r:id="rId7"/>
    <p:sldId id="527" r:id="rId8"/>
    <p:sldId id="528" r:id="rId9"/>
    <p:sldId id="529" r:id="rId10"/>
    <p:sldId id="530" r:id="rId11"/>
    <p:sldId id="531" r:id="rId12"/>
    <p:sldId id="532" r:id="rId13"/>
    <p:sldId id="533" r:id="rId14"/>
    <p:sldId id="534" r:id="rId15"/>
    <p:sldId id="535" r:id="rId16"/>
    <p:sldId id="536" r:id="rId17"/>
    <p:sldId id="537" r:id="rId18"/>
    <p:sldId id="538" r:id="rId19"/>
    <p:sldId id="539" r:id="rId20"/>
    <p:sldId id="540" r:id="rId21"/>
    <p:sldId id="541" r:id="rId22"/>
    <p:sldId id="542" r:id="rId23"/>
    <p:sldId id="543" r:id="rId24"/>
    <p:sldId id="544" r:id="rId25"/>
    <p:sldId id="545" r:id="rId26"/>
    <p:sldId id="546" r:id="rId27"/>
    <p:sldId id="547" r:id="rId28"/>
    <p:sldId id="548" r:id="rId29"/>
    <p:sldId id="549" r:id="rId30"/>
    <p:sldId id="550" r:id="rId31"/>
    <p:sldId id="551" r:id="rId32"/>
    <p:sldId id="552" r:id="rId33"/>
    <p:sldId id="553" r:id="rId34"/>
    <p:sldId id="554" r:id="rId35"/>
    <p:sldId id="555" r:id="rId36"/>
    <p:sldId id="556" r:id="rId37"/>
    <p:sldId id="557" r:id="rId38"/>
    <p:sldId id="558" r:id="rId39"/>
    <p:sldId id="559" r:id="rId40"/>
    <p:sldId id="560" r:id="rId41"/>
    <p:sldId id="561" r:id="rId42"/>
    <p:sldId id="562" r:id="rId43"/>
    <p:sldId id="563" r:id="rId44"/>
    <p:sldId id="564" r:id="rId45"/>
    <p:sldId id="565" r:id="rId46"/>
    <p:sldId id="566" r:id="rId47"/>
    <p:sldId id="567" r:id="rId48"/>
    <p:sldId id="568" r:id="rId49"/>
    <p:sldId id="569" r:id="rId50"/>
    <p:sldId id="570" r:id="rId51"/>
    <p:sldId id="571" r:id="rId52"/>
    <p:sldId id="572" r:id="rId53"/>
    <p:sldId id="573" r:id="rId54"/>
    <p:sldId id="574" r:id="rId55"/>
    <p:sldId id="575" r:id="rId56"/>
    <p:sldId id="576" r:id="rId57"/>
    <p:sldId id="577" r:id="rId58"/>
    <p:sldId id="578" r:id="rId59"/>
    <p:sldId id="579" r:id="rId60"/>
    <p:sldId id="580" r:id="rId61"/>
    <p:sldId id="581" r:id="rId62"/>
    <p:sldId id="582" r:id="rId63"/>
    <p:sldId id="583" r:id="rId64"/>
    <p:sldId id="584" r:id="rId65"/>
    <p:sldId id="585" r:id="rId66"/>
    <p:sldId id="586" r:id="rId67"/>
    <p:sldId id="587" r:id="rId68"/>
    <p:sldId id="588" r:id="rId69"/>
    <p:sldId id="589" r:id="rId70"/>
    <p:sldId id="590" r:id="rId71"/>
    <p:sldId id="591" r:id="rId72"/>
    <p:sldId id="592" r:id="rId73"/>
    <p:sldId id="593" r:id="rId74"/>
    <p:sldId id="594" r:id="rId75"/>
    <p:sldId id="595" r:id="rId76"/>
    <p:sldId id="596" r:id="rId77"/>
    <p:sldId id="597" r:id="rId78"/>
    <p:sldId id="598" r:id="rId79"/>
    <p:sldId id="599" r:id="rId80"/>
    <p:sldId id="600" r:id="rId81"/>
    <p:sldId id="601" r:id="rId82"/>
    <p:sldId id="602" r:id="rId83"/>
    <p:sldId id="603" r:id="rId84"/>
    <p:sldId id="604" r:id="rId85"/>
    <p:sldId id="605" r:id="rId86"/>
    <p:sldId id="606" r:id="rId87"/>
    <p:sldId id="607" r:id="rId88"/>
    <p:sldId id="608" r:id="rId89"/>
    <p:sldId id="609" r:id="rId90"/>
    <p:sldId id="610" r:id="rId91"/>
    <p:sldId id="611" r:id="rId92"/>
    <p:sldId id="612" r:id="rId93"/>
    <p:sldId id="613" r:id="rId94"/>
    <p:sldId id="614" r:id="rId95"/>
    <p:sldId id="615" r:id="rId96"/>
    <p:sldId id="616" r:id="rId97"/>
    <p:sldId id="617" r:id="rId98"/>
    <p:sldId id="618" r:id="rId99"/>
    <p:sldId id="619" r:id="rId100"/>
    <p:sldId id="620" r:id="rId101"/>
    <p:sldId id="621" r:id="rId102"/>
    <p:sldId id="622" r:id="rId103"/>
    <p:sldId id="623" r:id="rId104"/>
    <p:sldId id="624" r:id="rId105"/>
    <p:sldId id="625" r:id="rId106"/>
    <p:sldId id="626" r:id="rId107"/>
    <p:sldId id="627" r:id="rId108"/>
    <p:sldId id="628" r:id="rId109"/>
    <p:sldId id="629" r:id="rId110"/>
    <p:sldId id="630" r:id="rId111"/>
    <p:sldId id="631" r:id="rId112"/>
    <p:sldId id="632" r:id="rId113"/>
    <p:sldId id="633" r:id="rId114"/>
    <p:sldId id="635" r:id="rId115"/>
    <p:sldId id="636" r:id="rId116"/>
    <p:sldId id="637" r:id="rId117"/>
    <p:sldId id="638" r:id="rId118"/>
    <p:sldId id="639" r:id="rId119"/>
    <p:sldId id="640" r:id="rId120"/>
    <p:sldId id="641" r:id="rId121"/>
    <p:sldId id="642" r:id="rId122"/>
    <p:sldId id="643" r:id="rId123"/>
    <p:sldId id="644" r:id="rId124"/>
    <p:sldId id="645" r:id="rId125"/>
    <p:sldId id="646" r:id="rId126"/>
    <p:sldId id="647" r:id="rId127"/>
    <p:sldId id="648" r:id="rId128"/>
    <p:sldId id="649" r:id="rId129"/>
    <p:sldId id="650" r:id="rId130"/>
    <p:sldId id="651" r:id="rId131"/>
    <p:sldId id="652" r:id="rId132"/>
    <p:sldId id="653" r:id="rId133"/>
    <p:sldId id="654" r:id="rId134"/>
    <p:sldId id="655" r:id="rId135"/>
    <p:sldId id="656" r:id="rId136"/>
    <p:sldId id="657" r:id="rId137"/>
    <p:sldId id="658" r:id="rId138"/>
    <p:sldId id="659" r:id="rId139"/>
    <p:sldId id="660" r:id="rId140"/>
    <p:sldId id="661" r:id="rId141"/>
    <p:sldId id="662" r:id="rId142"/>
    <p:sldId id="663" r:id="rId143"/>
    <p:sldId id="664" r:id="rId144"/>
    <p:sldId id="665" r:id="rId145"/>
    <p:sldId id="666" r:id="rId146"/>
    <p:sldId id="667" r:id="rId147"/>
    <p:sldId id="668" r:id="rId148"/>
    <p:sldId id="669" r:id="rId149"/>
    <p:sldId id="670" r:id="rId150"/>
    <p:sldId id="671" r:id="rId151"/>
    <p:sldId id="672" r:id="rId152"/>
    <p:sldId id="673" r:id="rId153"/>
    <p:sldId id="674" r:id="rId154"/>
    <p:sldId id="675" r:id="rId155"/>
    <p:sldId id="676" r:id="rId156"/>
    <p:sldId id="677" r:id="rId157"/>
    <p:sldId id="678" r:id="rId158"/>
    <p:sldId id="679" r:id="rId159"/>
    <p:sldId id="680" r:id="rId160"/>
    <p:sldId id="681" r:id="rId161"/>
    <p:sldId id="682" r:id="rId162"/>
    <p:sldId id="683" r:id="rId163"/>
    <p:sldId id="684" r:id="rId164"/>
    <p:sldId id="685" r:id="rId165"/>
    <p:sldId id="686" r:id="rId166"/>
    <p:sldId id="687" r:id="rId167"/>
    <p:sldId id="688" r:id="rId168"/>
    <p:sldId id="689" r:id="rId169"/>
  </p:sldIdLst>
  <p:sldSz cx="9144000" cy="6858000" type="screen4x3"/>
  <p:notesSz cx="7010400" cy="9296400"/>
  <p:embeddedFontLst>
    <p:embeddedFont>
      <p:font typeface="Calibri" panose="020F0502020204030204" pitchFamily="34" charset="0"/>
      <p:regular r:id="rId172"/>
      <p:bold r:id="rId173"/>
      <p:italic r:id="rId174"/>
      <p:boldItalic r:id="rId175"/>
    </p:embeddedFont>
    <p:embeddedFont>
      <p:font typeface="Franklin Gothic Book" panose="020B0503020102020204" pitchFamily="34" charset="0"/>
      <p:regular r:id="rId176"/>
      <p:italic r:id="rId177"/>
    </p:embeddedFont>
    <p:embeddedFont>
      <p:font typeface="Georgia" panose="02040502050405020303" pitchFamily="18" charset="0"/>
      <p:regular r:id="rId178"/>
      <p:bold r:id="rId179"/>
      <p:italic r:id="rId180"/>
      <p:boldItalic r:id="rId181"/>
    </p:embeddedFont>
    <p:embeddedFont>
      <p:font typeface="Verdana" panose="020B0604030504040204" pitchFamily="34" charset="0"/>
      <p:regular r:id="rId182"/>
      <p:bold r:id="rId183"/>
      <p:italic r:id="rId184"/>
      <p:boldItalic r:id="rId185"/>
    </p:embeddedFont>
  </p:embeddedFont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C97"/>
    <a:srgbClr val="FFCD00"/>
    <a:srgbClr val="DA291C"/>
    <a:srgbClr val="0033CC"/>
    <a:srgbClr val="3366FF"/>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946" autoAdjust="0"/>
    <p:restoredTop sz="94624" autoAdjust="0"/>
  </p:normalViewPr>
  <p:slideViewPr>
    <p:cSldViewPr snapToGrid="0">
      <p:cViewPr varScale="1">
        <p:scale>
          <a:sx n="48" d="100"/>
          <a:sy n="48" d="100"/>
        </p:scale>
        <p:origin x="1512" y="36"/>
      </p:cViewPr>
      <p:guideLst>
        <p:guide orient="horz" pos="2160"/>
        <p:guide pos="2881"/>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720"/>
    </p:cViewPr>
  </p:sorterViewPr>
  <p:notesViewPr>
    <p:cSldViewPr>
      <p:cViewPr varScale="1">
        <p:scale>
          <a:sx n="61" d="100"/>
          <a:sy n="61" d="100"/>
        </p:scale>
        <p:origin x="-2436" y="-84"/>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2.xml"/><Relationship Id="rId21" Type="http://schemas.openxmlformats.org/officeDocument/2006/relationships/slide" Target="slides/slide16.xml"/><Relationship Id="rId42" Type="http://schemas.openxmlformats.org/officeDocument/2006/relationships/slide" Target="slides/slide37.xml"/><Relationship Id="rId63" Type="http://schemas.openxmlformats.org/officeDocument/2006/relationships/slide" Target="slides/slide58.xml"/><Relationship Id="rId84" Type="http://schemas.openxmlformats.org/officeDocument/2006/relationships/slide" Target="slides/slide79.xml"/><Relationship Id="rId138" Type="http://schemas.openxmlformats.org/officeDocument/2006/relationships/slide" Target="slides/slide133.xml"/><Relationship Id="rId159" Type="http://schemas.openxmlformats.org/officeDocument/2006/relationships/slide" Target="slides/slide154.xml"/><Relationship Id="rId170" Type="http://schemas.openxmlformats.org/officeDocument/2006/relationships/notesMaster" Target="notesMasters/notesMaster1.xml"/><Relationship Id="rId107" Type="http://schemas.openxmlformats.org/officeDocument/2006/relationships/slide" Target="slides/slide102.xml"/><Relationship Id="rId11" Type="http://schemas.openxmlformats.org/officeDocument/2006/relationships/slide" Target="slides/slide6.xml"/><Relationship Id="rId32" Type="http://schemas.openxmlformats.org/officeDocument/2006/relationships/slide" Target="slides/slide27.xml"/><Relationship Id="rId53" Type="http://schemas.openxmlformats.org/officeDocument/2006/relationships/slide" Target="slides/slide48.xml"/><Relationship Id="rId74" Type="http://schemas.openxmlformats.org/officeDocument/2006/relationships/slide" Target="slides/slide69.xml"/><Relationship Id="rId128" Type="http://schemas.openxmlformats.org/officeDocument/2006/relationships/slide" Target="slides/slide123.xml"/><Relationship Id="rId149" Type="http://schemas.openxmlformats.org/officeDocument/2006/relationships/slide" Target="slides/slide144.xml"/><Relationship Id="rId5" Type="http://schemas.openxmlformats.org/officeDocument/2006/relationships/slideMaster" Target="slideMasters/slideMaster1.xml"/><Relationship Id="rId95" Type="http://schemas.openxmlformats.org/officeDocument/2006/relationships/slide" Target="slides/slide90.xml"/><Relationship Id="rId160" Type="http://schemas.openxmlformats.org/officeDocument/2006/relationships/slide" Target="slides/slide155.xml"/><Relationship Id="rId181" Type="http://schemas.openxmlformats.org/officeDocument/2006/relationships/font" Target="fonts/font10.fntdata"/><Relationship Id="rId22" Type="http://schemas.openxmlformats.org/officeDocument/2006/relationships/slide" Target="slides/slide17.xml"/><Relationship Id="rId43" Type="http://schemas.openxmlformats.org/officeDocument/2006/relationships/slide" Target="slides/slide38.xml"/><Relationship Id="rId64" Type="http://schemas.openxmlformats.org/officeDocument/2006/relationships/slide" Target="slides/slide59.xml"/><Relationship Id="rId118" Type="http://schemas.openxmlformats.org/officeDocument/2006/relationships/slide" Target="slides/slide113.xml"/><Relationship Id="rId139" Type="http://schemas.openxmlformats.org/officeDocument/2006/relationships/slide" Target="slides/slide134.xml"/><Relationship Id="rId85" Type="http://schemas.openxmlformats.org/officeDocument/2006/relationships/slide" Target="slides/slide80.xml"/><Relationship Id="rId150" Type="http://schemas.openxmlformats.org/officeDocument/2006/relationships/slide" Target="slides/slide145.xml"/><Relationship Id="rId171" Type="http://schemas.openxmlformats.org/officeDocument/2006/relationships/handoutMaster" Target="handoutMasters/handoutMaster1.xml"/><Relationship Id="rId12" Type="http://schemas.openxmlformats.org/officeDocument/2006/relationships/slide" Target="slides/slide7.xml"/><Relationship Id="rId33" Type="http://schemas.openxmlformats.org/officeDocument/2006/relationships/slide" Target="slides/slide28.xml"/><Relationship Id="rId108" Type="http://schemas.openxmlformats.org/officeDocument/2006/relationships/slide" Target="slides/slide103.xml"/><Relationship Id="rId129" Type="http://schemas.openxmlformats.org/officeDocument/2006/relationships/slide" Target="slides/slide124.xml"/><Relationship Id="rId54" Type="http://schemas.openxmlformats.org/officeDocument/2006/relationships/slide" Target="slides/slide49.xml"/><Relationship Id="rId75" Type="http://schemas.openxmlformats.org/officeDocument/2006/relationships/slide" Target="slides/slide70.xml"/><Relationship Id="rId96" Type="http://schemas.openxmlformats.org/officeDocument/2006/relationships/slide" Target="slides/slide91.xml"/><Relationship Id="rId140" Type="http://schemas.openxmlformats.org/officeDocument/2006/relationships/slide" Target="slides/slide135.xml"/><Relationship Id="rId161" Type="http://schemas.openxmlformats.org/officeDocument/2006/relationships/slide" Target="slides/slide156.xml"/><Relationship Id="rId182" Type="http://schemas.openxmlformats.org/officeDocument/2006/relationships/font" Target="fonts/font11.fntdata"/><Relationship Id="rId6" Type="http://schemas.openxmlformats.org/officeDocument/2006/relationships/slide" Target="slides/slide1.xml"/><Relationship Id="rId23" Type="http://schemas.openxmlformats.org/officeDocument/2006/relationships/slide" Target="slides/slide18.xml"/><Relationship Id="rId119" Type="http://schemas.openxmlformats.org/officeDocument/2006/relationships/slide" Target="slides/slide114.xml"/><Relationship Id="rId44" Type="http://schemas.openxmlformats.org/officeDocument/2006/relationships/slide" Target="slides/slide39.xml"/><Relationship Id="rId65" Type="http://schemas.openxmlformats.org/officeDocument/2006/relationships/slide" Target="slides/slide60.xml"/><Relationship Id="rId86" Type="http://schemas.openxmlformats.org/officeDocument/2006/relationships/slide" Target="slides/slide81.xml"/><Relationship Id="rId130" Type="http://schemas.openxmlformats.org/officeDocument/2006/relationships/slide" Target="slides/slide125.xml"/><Relationship Id="rId151" Type="http://schemas.openxmlformats.org/officeDocument/2006/relationships/slide" Target="slides/slide146.xml"/><Relationship Id="rId172" Type="http://schemas.openxmlformats.org/officeDocument/2006/relationships/font" Target="fonts/font1.fntdata"/><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slide" Target="slides/slide10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120" Type="http://schemas.openxmlformats.org/officeDocument/2006/relationships/slide" Target="slides/slide115.xml"/><Relationship Id="rId125" Type="http://schemas.openxmlformats.org/officeDocument/2006/relationships/slide" Target="slides/slide120.xml"/><Relationship Id="rId141" Type="http://schemas.openxmlformats.org/officeDocument/2006/relationships/slide" Target="slides/slide136.xml"/><Relationship Id="rId146" Type="http://schemas.openxmlformats.org/officeDocument/2006/relationships/slide" Target="slides/slide141.xml"/><Relationship Id="rId167" Type="http://schemas.openxmlformats.org/officeDocument/2006/relationships/slide" Target="slides/slide162.xml"/><Relationship Id="rId188" Type="http://schemas.openxmlformats.org/officeDocument/2006/relationships/theme" Target="theme/theme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162" Type="http://schemas.openxmlformats.org/officeDocument/2006/relationships/slide" Target="slides/slide157.xml"/><Relationship Id="rId183" Type="http://schemas.openxmlformats.org/officeDocument/2006/relationships/font" Target="fonts/font12.fntdata"/><Relationship Id="rId2" Type="http://schemas.openxmlformats.org/officeDocument/2006/relationships/customXml" Target="../customXml/item2.xml"/><Relationship Id="rId29" Type="http://schemas.openxmlformats.org/officeDocument/2006/relationships/slide" Target="slides/slide24.xml"/><Relationship Id="rId24" Type="http://schemas.openxmlformats.org/officeDocument/2006/relationships/slide" Target="slides/slide19.xml"/><Relationship Id="rId40" Type="http://schemas.openxmlformats.org/officeDocument/2006/relationships/slide" Target="slides/slide35.xml"/><Relationship Id="rId45" Type="http://schemas.openxmlformats.org/officeDocument/2006/relationships/slide" Target="slides/slide40.xml"/><Relationship Id="rId66" Type="http://schemas.openxmlformats.org/officeDocument/2006/relationships/slide" Target="slides/slide61.xml"/><Relationship Id="rId87" Type="http://schemas.openxmlformats.org/officeDocument/2006/relationships/slide" Target="slides/slide82.xml"/><Relationship Id="rId110" Type="http://schemas.openxmlformats.org/officeDocument/2006/relationships/slide" Target="slides/slide105.xml"/><Relationship Id="rId115" Type="http://schemas.openxmlformats.org/officeDocument/2006/relationships/slide" Target="slides/slide110.xml"/><Relationship Id="rId131" Type="http://schemas.openxmlformats.org/officeDocument/2006/relationships/slide" Target="slides/slide126.xml"/><Relationship Id="rId136" Type="http://schemas.openxmlformats.org/officeDocument/2006/relationships/slide" Target="slides/slide131.xml"/><Relationship Id="rId157" Type="http://schemas.openxmlformats.org/officeDocument/2006/relationships/slide" Target="slides/slide152.xml"/><Relationship Id="rId178" Type="http://schemas.openxmlformats.org/officeDocument/2006/relationships/font" Target="fonts/font7.fntdata"/><Relationship Id="rId61" Type="http://schemas.openxmlformats.org/officeDocument/2006/relationships/slide" Target="slides/slide56.xml"/><Relationship Id="rId82" Type="http://schemas.openxmlformats.org/officeDocument/2006/relationships/slide" Target="slides/slide77.xml"/><Relationship Id="rId152" Type="http://schemas.openxmlformats.org/officeDocument/2006/relationships/slide" Target="slides/slide147.xml"/><Relationship Id="rId173" Type="http://schemas.openxmlformats.org/officeDocument/2006/relationships/font" Target="fonts/font2.fntdata"/><Relationship Id="rId19" Type="http://schemas.openxmlformats.org/officeDocument/2006/relationships/slide" Target="slides/slide14.xml"/><Relationship Id="rId14" Type="http://schemas.openxmlformats.org/officeDocument/2006/relationships/slide" Target="slides/slide9.xml"/><Relationship Id="rId30" Type="http://schemas.openxmlformats.org/officeDocument/2006/relationships/slide" Target="slides/slide25.xml"/><Relationship Id="rId35" Type="http://schemas.openxmlformats.org/officeDocument/2006/relationships/slide" Target="slides/slide30.xml"/><Relationship Id="rId56" Type="http://schemas.openxmlformats.org/officeDocument/2006/relationships/slide" Target="slides/slide51.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126" Type="http://schemas.openxmlformats.org/officeDocument/2006/relationships/slide" Target="slides/slide121.xml"/><Relationship Id="rId147" Type="http://schemas.openxmlformats.org/officeDocument/2006/relationships/slide" Target="slides/slide142.xml"/><Relationship Id="rId168" Type="http://schemas.openxmlformats.org/officeDocument/2006/relationships/slide" Target="slides/slide163.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93" Type="http://schemas.openxmlformats.org/officeDocument/2006/relationships/slide" Target="slides/slide88.xml"/><Relationship Id="rId98" Type="http://schemas.openxmlformats.org/officeDocument/2006/relationships/slide" Target="slides/slide93.xml"/><Relationship Id="rId121" Type="http://schemas.openxmlformats.org/officeDocument/2006/relationships/slide" Target="slides/slide116.xml"/><Relationship Id="rId142" Type="http://schemas.openxmlformats.org/officeDocument/2006/relationships/slide" Target="slides/slide137.xml"/><Relationship Id="rId163" Type="http://schemas.openxmlformats.org/officeDocument/2006/relationships/slide" Target="slides/slide158.xml"/><Relationship Id="rId184" Type="http://schemas.openxmlformats.org/officeDocument/2006/relationships/font" Target="fonts/font13.fntdata"/><Relationship Id="rId189"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0.xml"/><Relationship Id="rId46" Type="http://schemas.openxmlformats.org/officeDocument/2006/relationships/slide" Target="slides/slide41.xml"/><Relationship Id="rId67" Type="http://schemas.openxmlformats.org/officeDocument/2006/relationships/slide" Target="slides/slide62.xml"/><Relationship Id="rId116" Type="http://schemas.openxmlformats.org/officeDocument/2006/relationships/slide" Target="slides/slide111.xml"/><Relationship Id="rId137" Type="http://schemas.openxmlformats.org/officeDocument/2006/relationships/slide" Target="slides/slide132.xml"/><Relationship Id="rId158" Type="http://schemas.openxmlformats.org/officeDocument/2006/relationships/slide" Target="slides/slide153.xml"/><Relationship Id="rId20" Type="http://schemas.openxmlformats.org/officeDocument/2006/relationships/slide" Target="slides/slide15.xml"/><Relationship Id="rId41" Type="http://schemas.openxmlformats.org/officeDocument/2006/relationships/slide" Target="slides/slide36.xml"/><Relationship Id="rId62" Type="http://schemas.openxmlformats.org/officeDocument/2006/relationships/slide" Target="slides/slide57.xml"/><Relationship Id="rId83" Type="http://schemas.openxmlformats.org/officeDocument/2006/relationships/slide" Target="slides/slide78.xml"/><Relationship Id="rId88" Type="http://schemas.openxmlformats.org/officeDocument/2006/relationships/slide" Target="slides/slide83.xml"/><Relationship Id="rId111" Type="http://schemas.openxmlformats.org/officeDocument/2006/relationships/slide" Target="slides/slide106.xml"/><Relationship Id="rId132" Type="http://schemas.openxmlformats.org/officeDocument/2006/relationships/slide" Target="slides/slide127.xml"/><Relationship Id="rId153" Type="http://schemas.openxmlformats.org/officeDocument/2006/relationships/slide" Target="slides/slide148.xml"/><Relationship Id="rId174" Type="http://schemas.openxmlformats.org/officeDocument/2006/relationships/font" Target="fonts/font3.fntdata"/><Relationship Id="rId179" Type="http://schemas.openxmlformats.org/officeDocument/2006/relationships/font" Target="fonts/font8.fntdata"/><Relationship Id="rId15" Type="http://schemas.openxmlformats.org/officeDocument/2006/relationships/slide" Target="slides/slide10.xml"/><Relationship Id="rId36" Type="http://schemas.openxmlformats.org/officeDocument/2006/relationships/slide" Target="slides/slide31.xml"/><Relationship Id="rId57" Type="http://schemas.openxmlformats.org/officeDocument/2006/relationships/slide" Target="slides/slide52.xml"/><Relationship Id="rId106" Type="http://schemas.openxmlformats.org/officeDocument/2006/relationships/slide" Target="slides/slide101.xml"/><Relationship Id="rId127" Type="http://schemas.openxmlformats.org/officeDocument/2006/relationships/slide" Target="slides/slide122.xml"/><Relationship Id="rId10" Type="http://schemas.openxmlformats.org/officeDocument/2006/relationships/slide" Target="slides/slide5.xml"/><Relationship Id="rId31" Type="http://schemas.openxmlformats.org/officeDocument/2006/relationships/slide" Target="slides/slide26.xml"/><Relationship Id="rId52" Type="http://schemas.openxmlformats.org/officeDocument/2006/relationships/slide" Target="slides/slide47.xml"/><Relationship Id="rId73" Type="http://schemas.openxmlformats.org/officeDocument/2006/relationships/slide" Target="slides/slide68.xml"/><Relationship Id="rId78" Type="http://schemas.openxmlformats.org/officeDocument/2006/relationships/slide" Target="slides/slide73.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122" Type="http://schemas.openxmlformats.org/officeDocument/2006/relationships/slide" Target="slides/slide117.xml"/><Relationship Id="rId143" Type="http://schemas.openxmlformats.org/officeDocument/2006/relationships/slide" Target="slides/slide138.xml"/><Relationship Id="rId148" Type="http://schemas.openxmlformats.org/officeDocument/2006/relationships/slide" Target="slides/slide143.xml"/><Relationship Id="rId164" Type="http://schemas.openxmlformats.org/officeDocument/2006/relationships/slide" Target="slides/slide159.xml"/><Relationship Id="rId169" Type="http://schemas.openxmlformats.org/officeDocument/2006/relationships/slide" Target="slides/slide164.xml"/><Relationship Id="rId185" Type="http://schemas.openxmlformats.org/officeDocument/2006/relationships/font" Target="fonts/font14.fntdata"/><Relationship Id="rId4" Type="http://schemas.openxmlformats.org/officeDocument/2006/relationships/customXml" Target="../customXml/item4.xml"/><Relationship Id="rId9" Type="http://schemas.openxmlformats.org/officeDocument/2006/relationships/slide" Target="slides/slide4.xml"/><Relationship Id="rId180" Type="http://schemas.openxmlformats.org/officeDocument/2006/relationships/font" Target="fonts/font9.fntdata"/><Relationship Id="rId26" Type="http://schemas.openxmlformats.org/officeDocument/2006/relationships/slide" Target="slides/slide21.xml"/><Relationship Id="rId47" Type="http://schemas.openxmlformats.org/officeDocument/2006/relationships/slide" Target="slides/slide42.xml"/><Relationship Id="rId68" Type="http://schemas.openxmlformats.org/officeDocument/2006/relationships/slide" Target="slides/slide63.xml"/><Relationship Id="rId89" Type="http://schemas.openxmlformats.org/officeDocument/2006/relationships/slide" Target="slides/slide84.xml"/><Relationship Id="rId112" Type="http://schemas.openxmlformats.org/officeDocument/2006/relationships/slide" Target="slides/slide107.xml"/><Relationship Id="rId133" Type="http://schemas.openxmlformats.org/officeDocument/2006/relationships/slide" Target="slides/slide128.xml"/><Relationship Id="rId154" Type="http://schemas.openxmlformats.org/officeDocument/2006/relationships/slide" Target="slides/slide149.xml"/><Relationship Id="rId175" Type="http://schemas.openxmlformats.org/officeDocument/2006/relationships/font" Target="fonts/font4.fntdata"/><Relationship Id="rId16" Type="http://schemas.openxmlformats.org/officeDocument/2006/relationships/slide" Target="slides/slide11.xml"/><Relationship Id="rId37" Type="http://schemas.openxmlformats.org/officeDocument/2006/relationships/slide" Target="slides/slide32.xml"/><Relationship Id="rId58" Type="http://schemas.openxmlformats.org/officeDocument/2006/relationships/slide" Target="slides/slide53.xml"/><Relationship Id="rId79" Type="http://schemas.openxmlformats.org/officeDocument/2006/relationships/slide" Target="slides/slide74.xml"/><Relationship Id="rId102" Type="http://schemas.openxmlformats.org/officeDocument/2006/relationships/slide" Target="slides/slide97.xml"/><Relationship Id="rId123" Type="http://schemas.openxmlformats.org/officeDocument/2006/relationships/slide" Target="slides/slide118.xml"/><Relationship Id="rId144" Type="http://schemas.openxmlformats.org/officeDocument/2006/relationships/slide" Target="slides/slide139.xml"/><Relationship Id="rId90" Type="http://schemas.openxmlformats.org/officeDocument/2006/relationships/slide" Target="slides/slide85.xml"/><Relationship Id="rId165" Type="http://schemas.openxmlformats.org/officeDocument/2006/relationships/slide" Target="slides/slide160.xml"/><Relationship Id="rId186" Type="http://schemas.openxmlformats.org/officeDocument/2006/relationships/presProps" Target="presProps.xml"/><Relationship Id="rId27" Type="http://schemas.openxmlformats.org/officeDocument/2006/relationships/slide" Target="slides/slide22.xml"/><Relationship Id="rId48" Type="http://schemas.openxmlformats.org/officeDocument/2006/relationships/slide" Target="slides/slide43.xml"/><Relationship Id="rId69" Type="http://schemas.openxmlformats.org/officeDocument/2006/relationships/slide" Target="slides/slide64.xml"/><Relationship Id="rId113" Type="http://schemas.openxmlformats.org/officeDocument/2006/relationships/slide" Target="slides/slide108.xml"/><Relationship Id="rId134" Type="http://schemas.openxmlformats.org/officeDocument/2006/relationships/slide" Target="slides/slide129.xml"/><Relationship Id="rId80" Type="http://schemas.openxmlformats.org/officeDocument/2006/relationships/slide" Target="slides/slide75.xml"/><Relationship Id="rId155" Type="http://schemas.openxmlformats.org/officeDocument/2006/relationships/slide" Target="slides/slide150.xml"/><Relationship Id="rId176" Type="http://schemas.openxmlformats.org/officeDocument/2006/relationships/font" Target="fonts/font5.fntdata"/><Relationship Id="rId17" Type="http://schemas.openxmlformats.org/officeDocument/2006/relationships/slide" Target="slides/slide12.xml"/><Relationship Id="rId38" Type="http://schemas.openxmlformats.org/officeDocument/2006/relationships/slide" Target="slides/slide33.xml"/><Relationship Id="rId59" Type="http://schemas.openxmlformats.org/officeDocument/2006/relationships/slide" Target="slides/slide54.xml"/><Relationship Id="rId103" Type="http://schemas.openxmlformats.org/officeDocument/2006/relationships/slide" Target="slides/slide98.xml"/><Relationship Id="rId124" Type="http://schemas.openxmlformats.org/officeDocument/2006/relationships/slide" Target="slides/slide119.xml"/><Relationship Id="rId70" Type="http://schemas.openxmlformats.org/officeDocument/2006/relationships/slide" Target="slides/slide65.xml"/><Relationship Id="rId91" Type="http://schemas.openxmlformats.org/officeDocument/2006/relationships/slide" Target="slides/slide86.xml"/><Relationship Id="rId145" Type="http://schemas.openxmlformats.org/officeDocument/2006/relationships/slide" Target="slides/slide140.xml"/><Relationship Id="rId166" Type="http://schemas.openxmlformats.org/officeDocument/2006/relationships/slide" Target="slides/slide161.xml"/><Relationship Id="rId187" Type="http://schemas.openxmlformats.org/officeDocument/2006/relationships/viewProps" Target="viewProps.xml"/><Relationship Id="rId1" Type="http://schemas.openxmlformats.org/officeDocument/2006/relationships/customXml" Target="../customXml/item1.xml"/><Relationship Id="rId28" Type="http://schemas.openxmlformats.org/officeDocument/2006/relationships/slide" Target="slides/slide23.xml"/><Relationship Id="rId49" Type="http://schemas.openxmlformats.org/officeDocument/2006/relationships/slide" Target="slides/slide44.xml"/><Relationship Id="rId114" Type="http://schemas.openxmlformats.org/officeDocument/2006/relationships/slide" Target="slides/slide109.xml"/><Relationship Id="rId60" Type="http://schemas.openxmlformats.org/officeDocument/2006/relationships/slide" Target="slides/slide55.xml"/><Relationship Id="rId81" Type="http://schemas.openxmlformats.org/officeDocument/2006/relationships/slide" Target="slides/slide76.xml"/><Relationship Id="rId135" Type="http://schemas.openxmlformats.org/officeDocument/2006/relationships/slide" Target="slides/slide130.xml"/><Relationship Id="rId156" Type="http://schemas.openxmlformats.org/officeDocument/2006/relationships/slide" Target="slides/slide151.xml"/><Relationship Id="rId177"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7282"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defTabSz="903288">
              <a:defRPr sz="1200"/>
            </a:lvl1pPr>
          </a:lstStyle>
          <a:p>
            <a:pPr>
              <a:defRPr/>
            </a:pPr>
            <a:r>
              <a:rPr lang="en-US"/>
              <a:t>Tab 3-4C (3)</a:t>
            </a:r>
          </a:p>
        </p:txBody>
      </p:sp>
      <p:sp>
        <p:nvSpPr>
          <p:cNvPr id="97283"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0244" tIns="45122" rIns="90244" bIns="45122" numCol="1" anchor="t" anchorCtr="0" compatLnSpc="1">
            <a:prstTxWarp prst="textNoShape">
              <a:avLst/>
            </a:prstTxWarp>
          </a:bodyPr>
          <a:lstStyle>
            <a:lvl1pPr algn="r" defTabSz="903288">
              <a:defRPr sz="1200"/>
            </a:lvl1pPr>
          </a:lstStyle>
          <a:p>
            <a:pPr>
              <a:defRPr/>
            </a:pPr>
            <a:endParaRPr lang="en-US"/>
          </a:p>
        </p:txBody>
      </p:sp>
      <p:sp>
        <p:nvSpPr>
          <p:cNvPr id="97284" name="Rectangle 4"/>
          <p:cNvSpPr>
            <a:spLocks noGrp="1" noChangeArrowheads="1"/>
          </p:cNvSpPr>
          <p:nvPr>
            <p:ph type="ftr" sz="quarter" idx="2"/>
          </p:nvPr>
        </p:nvSpPr>
        <p:spPr bwMode="auto">
          <a:xfrm>
            <a:off x="0"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defTabSz="903288">
              <a:defRPr sz="1200"/>
            </a:lvl1pPr>
          </a:lstStyle>
          <a:p>
            <a:pPr>
              <a:defRPr/>
            </a:pPr>
            <a:endParaRPr lang="en-US"/>
          </a:p>
        </p:txBody>
      </p:sp>
      <p:sp>
        <p:nvSpPr>
          <p:cNvPr id="97285" name="Rectangle 5"/>
          <p:cNvSpPr>
            <a:spLocks noGrp="1" noChangeArrowheads="1"/>
          </p:cNvSpPr>
          <p:nvPr>
            <p:ph type="sldNum" sz="quarter" idx="3"/>
          </p:nvPr>
        </p:nvSpPr>
        <p:spPr bwMode="auto">
          <a:xfrm>
            <a:off x="3971925" y="8829675"/>
            <a:ext cx="3036888" cy="465138"/>
          </a:xfrm>
          <a:prstGeom prst="rect">
            <a:avLst/>
          </a:prstGeom>
          <a:noFill/>
          <a:ln w="9525">
            <a:noFill/>
            <a:miter lim="800000"/>
            <a:headEnd/>
            <a:tailEnd/>
          </a:ln>
          <a:effectLst/>
        </p:spPr>
        <p:txBody>
          <a:bodyPr vert="horz" wrap="square" lIns="90244" tIns="45122" rIns="90244" bIns="45122" numCol="1" anchor="b" anchorCtr="0" compatLnSpc="1">
            <a:prstTxWarp prst="textNoShape">
              <a:avLst/>
            </a:prstTxWarp>
          </a:bodyPr>
          <a:lstStyle>
            <a:lvl1pPr algn="r" defTabSz="903288">
              <a:defRPr sz="1200"/>
            </a:lvl1pPr>
          </a:lstStyle>
          <a:p>
            <a:pPr>
              <a:defRPr/>
            </a:pPr>
            <a:fld id="{F7033FF2-3712-47A6-AA88-4D27662C0815}" type="slidenum">
              <a:rPr lang="en-US"/>
              <a:pPr>
                <a:defRPr/>
              </a:pPr>
              <a:t>‹#›</a:t>
            </a:fld>
            <a:endParaRPr lang="en-US"/>
          </a:p>
        </p:txBody>
      </p:sp>
    </p:spTree>
    <p:extLst>
      <p:ext uri="{BB962C8B-B14F-4D97-AF65-F5344CB8AC3E}">
        <p14:creationId xmlns:p14="http://schemas.microsoft.com/office/powerpoint/2010/main" val="38258764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defTabSz="927100">
              <a:defRPr sz="1200"/>
            </a:lvl1pPr>
          </a:lstStyle>
          <a:p>
            <a:pPr>
              <a:defRPr/>
            </a:pPr>
            <a:r>
              <a:rPr lang="en-US"/>
              <a:t>Tab 3-4C (3)</a:t>
            </a:r>
          </a:p>
        </p:txBody>
      </p:sp>
      <p:sp>
        <p:nvSpPr>
          <p:cNvPr id="36867"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lvl1pPr algn="r" defTabSz="927100">
              <a:defRPr sz="1200"/>
            </a:lvl1pPr>
          </a:lstStyle>
          <a:p>
            <a:pPr>
              <a:defRPr/>
            </a:pPr>
            <a:endParaRPr lang="en-US"/>
          </a:p>
        </p:txBody>
      </p:sp>
      <p:sp>
        <p:nvSpPr>
          <p:cNvPr id="49156"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sp>
      <p:sp>
        <p:nvSpPr>
          <p:cNvPr id="36869" name="Rectangle 5"/>
          <p:cNvSpPr>
            <a:spLocks noGrp="1" noChangeArrowheads="1"/>
          </p:cNvSpPr>
          <p:nvPr>
            <p:ph type="body" sz="quarter" idx="3"/>
          </p:nvPr>
        </p:nvSpPr>
        <p:spPr bwMode="auto">
          <a:xfrm>
            <a:off x="701675" y="4414838"/>
            <a:ext cx="5607050" cy="4184650"/>
          </a:xfrm>
          <a:prstGeom prst="rect">
            <a:avLst/>
          </a:prstGeom>
          <a:noFill/>
          <a:ln w="9525">
            <a:noFill/>
            <a:miter lim="800000"/>
            <a:headEnd/>
            <a:tailEnd/>
          </a:ln>
          <a:effectLst/>
        </p:spPr>
        <p:txBody>
          <a:bodyPr vert="horz" wrap="square" lIns="92816" tIns="46408" rIns="92816" bIns="46408"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6870" name="Rectangle 6"/>
          <p:cNvSpPr>
            <a:spLocks noGrp="1" noChangeArrowheads="1"/>
          </p:cNvSpPr>
          <p:nvPr>
            <p:ph type="ftr" sz="quarter" idx="4"/>
          </p:nvPr>
        </p:nvSpPr>
        <p:spPr bwMode="auto">
          <a:xfrm>
            <a:off x="0"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defTabSz="927100">
              <a:defRPr sz="1200"/>
            </a:lvl1pPr>
          </a:lstStyle>
          <a:p>
            <a:pPr>
              <a:defRPr/>
            </a:pPr>
            <a:endParaRPr lang="en-US"/>
          </a:p>
        </p:txBody>
      </p:sp>
      <p:sp>
        <p:nvSpPr>
          <p:cNvPr id="36871" name="Rectangle 7"/>
          <p:cNvSpPr>
            <a:spLocks noGrp="1" noChangeArrowheads="1"/>
          </p:cNvSpPr>
          <p:nvPr>
            <p:ph type="sldNum" sz="quarter" idx="5"/>
          </p:nvPr>
        </p:nvSpPr>
        <p:spPr bwMode="auto">
          <a:xfrm>
            <a:off x="3971925" y="8829675"/>
            <a:ext cx="3036888" cy="465138"/>
          </a:xfrm>
          <a:prstGeom prst="rect">
            <a:avLst/>
          </a:prstGeom>
          <a:noFill/>
          <a:ln w="9525">
            <a:noFill/>
            <a:miter lim="800000"/>
            <a:headEnd/>
            <a:tailEnd/>
          </a:ln>
          <a:effectLst/>
        </p:spPr>
        <p:txBody>
          <a:bodyPr vert="horz" wrap="square" lIns="92816" tIns="46408" rIns="92816" bIns="46408" numCol="1" anchor="b" anchorCtr="0" compatLnSpc="1">
            <a:prstTxWarp prst="textNoShape">
              <a:avLst/>
            </a:prstTxWarp>
          </a:bodyPr>
          <a:lstStyle>
            <a:lvl1pPr algn="r" defTabSz="927100">
              <a:defRPr sz="1200"/>
            </a:lvl1pPr>
          </a:lstStyle>
          <a:p>
            <a:pPr>
              <a:defRPr/>
            </a:pPr>
            <a:fld id="{361FA796-A954-4F53-A900-6146FF470795}" type="slidenum">
              <a:rPr lang="en-US"/>
              <a:pPr>
                <a:defRPr/>
              </a:pPr>
              <a:t>‹#›</a:t>
            </a:fld>
            <a:endParaRPr lang="en-US"/>
          </a:p>
        </p:txBody>
      </p:sp>
    </p:spTree>
    <p:extLst>
      <p:ext uri="{BB962C8B-B14F-4D97-AF65-F5344CB8AC3E}">
        <p14:creationId xmlns:p14="http://schemas.microsoft.com/office/powerpoint/2010/main" val="610263979"/>
      </p:ext>
    </p:extLst>
  </p:cSld>
  <p:clrMap bg1="lt1" tx1="dk1" bg2="lt2" tx2="dk2" accent1="accent1" accent2="accent2" accent3="accent3" accent4="accent4" accent5="accent5" accent6="accent6" hlink="hlink" folHlink="folHlink"/>
  <p:hf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cxnSp>
        <p:nvCxnSpPr>
          <p:cNvPr id="4" name="Straight Connector 3"/>
          <p:cNvCxnSpPr/>
          <p:nvPr userDrawn="1"/>
        </p:nvCxnSpPr>
        <p:spPr>
          <a:xfrm>
            <a:off x="1613243" y="5677246"/>
            <a:ext cx="6075406"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10" name="Text Placeholder 9"/>
          <p:cNvSpPr>
            <a:spLocks noGrp="1"/>
          </p:cNvSpPr>
          <p:nvPr>
            <p:ph type="body" sz="quarter" idx="10" hasCustomPrompt="1"/>
          </p:nvPr>
        </p:nvSpPr>
        <p:spPr>
          <a:xfrm>
            <a:off x="755650" y="3638550"/>
            <a:ext cx="7694613" cy="1955800"/>
          </a:xfrm>
          <a:prstGeom prst="rect">
            <a:avLst/>
          </a:prstGeom>
        </p:spPr>
        <p:txBody>
          <a:bodyPr vert="horz"/>
          <a:lstStyle>
            <a:lvl1pPr marL="0" indent="0" algn="ctr">
              <a:lnSpc>
                <a:spcPct val="70000"/>
              </a:lnSpc>
              <a:buNone/>
              <a:defRPr sz="5400" b="1" baseline="0">
                <a:solidFill>
                  <a:srgbClr val="004C97"/>
                </a:solidFill>
                <a:latin typeface="Georgia"/>
                <a:cs typeface="Georgia"/>
              </a:defRPr>
            </a:lvl1pPr>
          </a:lstStyle>
          <a:p>
            <a:pPr lvl="0"/>
            <a:r>
              <a:rPr lang="en-US" dirty="0"/>
              <a:t>HEADLINE HERE</a:t>
            </a:r>
          </a:p>
          <a:p>
            <a:pPr lvl="0"/>
            <a:r>
              <a:rPr lang="en-US" dirty="0"/>
              <a:t>TWO LINES OR</a:t>
            </a:r>
          </a:p>
          <a:p>
            <a:pPr lvl="0"/>
            <a:r>
              <a:rPr lang="en-US" dirty="0"/>
              <a:t>THREE</a:t>
            </a:r>
          </a:p>
        </p:txBody>
      </p:sp>
    </p:spTree>
    <p:extLst>
      <p:ext uri="{BB962C8B-B14F-4D97-AF65-F5344CB8AC3E}">
        <p14:creationId xmlns:p14="http://schemas.microsoft.com/office/powerpoint/2010/main" val="12502963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3"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Headline with Content">
    <p:spTree>
      <p:nvGrpSpPr>
        <p:cNvPr id="1" name=""/>
        <p:cNvGrpSpPr/>
        <p:nvPr/>
      </p:nvGrpSpPr>
      <p:grpSpPr>
        <a:xfrm>
          <a:off x="0" y="0"/>
          <a:ext cx="0" cy="0"/>
          <a:chOff x="0" y="0"/>
          <a:chExt cx="0" cy="0"/>
        </a:xfrm>
      </p:grpSpPr>
      <p:sp>
        <p:nvSpPr>
          <p:cNvPr id="10"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4" name="Content Placeholder 2"/>
          <p:cNvSpPr>
            <a:spLocks noGrp="1"/>
          </p:cNvSpPr>
          <p:nvPr>
            <p:ph idx="13" hasCustomPrompt="1"/>
          </p:nvPr>
        </p:nvSpPr>
        <p:spPr>
          <a:xfrm>
            <a:off x="457200" y="1818640"/>
            <a:ext cx="8229600" cy="400272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6" name="Picture 5"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24976656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Headline with Blank Content">
    <p:spTree>
      <p:nvGrpSpPr>
        <p:cNvPr id="1" name=""/>
        <p:cNvGrpSpPr/>
        <p:nvPr/>
      </p:nvGrpSpPr>
      <p:grpSpPr>
        <a:xfrm>
          <a:off x="0" y="0"/>
          <a:ext cx="0" cy="0"/>
          <a:chOff x="0" y="0"/>
          <a:chExt cx="0" cy="0"/>
        </a:xfrm>
      </p:grpSpPr>
      <p:sp>
        <p:nvSpPr>
          <p:cNvPr id="12" name="Title 9"/>
          <p:cNvSpPr>
            <a:spLocks noGrp="1"/>
          </p:cNvSpPr>
          <p:nvPr>
            <p:ph type="title" hasCustomPrompt="1"/>
          </p:nvPr>
        </p:nvSpPr>
        <p:spPr>
          <a:xfrm>
            <a:off x="326768" y="192260"/>
            <a:ext cx="8229600" cy="926714"/>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pic>
        <p:nvPicPr>
          <p:cNvPr id="5" name="Picture 4"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3342687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head with Content">
    <p:spTree>
      <p:nvGrpSpPr>
        <p:cNvPr id="1" name=""/>
        <p:cNvGrpSpPr/>
        <p:nvPr/>
      </p:nvGrpSpPr>
      <p:grpSpPr>
        <a:xfrm>
          <a:off x="0" y="0"/>
          <a:ext cx="0" cy="0"/>
          <a:chOff x="0" y="0"/>
          <a:chExt cx="0" cy="0"/>
        </a:xfrm>
      </p:grpSpPr>
      <p:cxnSp>
        <p:nvCxnSpPr>
          <p:cNvPr id="5" name="Straight Connector 4"/>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6"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sp>
        <p:nvSpPr>
          <p:cNvPr id="13"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2" name="Content Placeholder 2"/>
          <p:cNvSpPr>
            <a:spLocks noGrp="1"/>
          </p:cNvSpPr>
          <p:nvPr>
            <p:ph idx="13" hasCustomPrompt="1"/>
          </p:nvPr>
        </p:nvSpPr>
        <p:spPr>
          <a:xfrm>
            <a:off x="457200" y="2194560"/>
            <a:ext cx="8229600" cy="3931603"/>
          </a:xfrm>
          <a:prstGeom prst="rect">
            <a:avLst/>
          </a:prstGeom>
        </p:spPr>
        <p:txBody>
          <a:bodyPr/>
          <a:lstStyle>
            <a:lvl1pPr marL="0" indent="0">
              <a:buNone/>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Copy text goes here.</a:t>
            </a:r>
          </a:p>
        </p:txBody>
      </p:sp>
      <p:pic>
        <p:nvPicPr>
          <p:cNvPr id="8" name="Picture 7"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18509712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ubhead with Bullet List">
    <p:spTree>
      <p:nvGrpSpPr>
        <p:cNvPr id="1" name=""/>
        <p:cNvGrpSpPr/>
        <p:nvPr/>
      </p:nvGrpSpPr>
      <p:grpSpPr>
        <a:xfrm>
          <a:off x="0" y="0"/>
          <a:ext cx="0" cy="0"/>
          <a:chOff x="0" y="0"/>
          <a:chExt cx="0" cy="0"/>
        </a:xfrm>
      </p:grpSpPr>
      <p:sp>
        <p:nvSpPr>
          <p:cNvPr id="4" name="Title 9"/>
          <p:cNvSpPr>
            <a:spLocks noGrp="1"/>
          </p:cNvSpPr>
          <p:nvPr>
            <p:ph type="title" hasCustomPrompt="1"/>
          </p:nvPr>
        </p:nvSpPr>
        <p:spPr>
          <a:xfrm>
            <a:off x="326768" y="192259"/>
            <a:ext cx="8229600" cy="981633"/>
          </a:xfrm>
          <a:prstGeom prst="rect">
            <a:avLst/>
          </a:prstGeom>
        </p:spPr>
        <p:txBody>
          <a:bodyPr vert="horz"/>
          <a:lstStyle>
            <a:lvl1pPr>
              <a:defRPr sz="2400" b="1" i="0" cap="none" baseline="0">
                <a:solidFill>
                  <a:srgbClr val="FFFFFF"/>
                </a:solidFill>
                <a:latin typeface="Georgia"/>
                <a:cs typeface="Georgia"/>
              </a:defRPr>
            </a:lvl1pPr>
          </a:lstStyle>
          <a:p>
            <a:r>
              <a:rPr lang="en-US" dirty="0"/>
              <a:t>Headline</a:t>
            </a:r>
          </a:p>
        </p:txBody>
      </p:sp>
      <p:cxnSp>
        <p:nvCxnSpPr>
          <p:cNvPr id="8" name="Straight Connector 7"/>
          <p:cNvCxnSpPr/>
          <p:nvPr userDrawn="1"/>
        </p:nvCxnSpPr>
        <p:spPr>
          <a:xfrm>
            <a:off x="2004541" y="1867242"/>
            <a:ext cx="5134919" cy="0"/>
          </a:xfrm>
          <a:prstGeom prst="line">
            <a:avLst/>
          </a:prstGeom>
          <a:ln>
            <a:solidFill>
              <a:srgbClr val="DA291C"/>
            </a:solidFill>
          </a:ln>
          <a:effectLst/>
        </p:spPr>
        <p:style>
          <a:lnRef idx="2">
            <a:schemeClr val="accent1"/>
          </a:lnRef>
          <a:fillRef idx="0">
            <a:schemeClr val="accent1"/>
          </a:fillRef>
          <a:effectRef idx="1">
            <a:schemeClr val="accent1"/>
          </a:effectRef>
          <a:fontRef idx="minor">
            <a:schemeClr val="tx1"/>
          </a:fontRef>
        </p:style>
      </p:cxnSp>
      <p:sp>
        <p:nvSpPr>
          <p:cNvPr id="9" name="Text Placeholder 12"/>
          <p:cNvSpPr>
            <a:spLocks noGrp="1"/>
          </p:cNvSpPr>
          <p:nvPr>
            <p:ph type="body" sz="quarter" idx="12" hasCustomPrompt="1"/>
          </p:nvPr>
        </p:nvSpPr>
        <p:spPr>
          <a:xfrm>
            <a:off x="2182813" y="1325648"/>
            <a:ext cx="4778375" cy="863600"/>
          </a:xfrm>
          <a:prstGeom prst="rect">
            <a:avLst/>
          </a:prstGeom>
        </p:spPr>
        <p:txBody>
          <a:bodyPr vert="horz"/>
          <a:lstStyle>
            <a:lvl1pPr marL="0" indent="0" algn="ctr">
              <a:buNone/>
              <a:defRPr b="1" i="0" baseline="0">
                <a:solidFill>
                  <a:srgbClr val="004C97"/>
                </a:solidFill>
                <a:latin typeface="Georgia"/>
                <a:cs typeface="Georgia"/>
              </a:defRPr>
            </a:lvl1pPr>
          </a:lstStyle>
          <a:p>
            <a:pPr lvl="0"/>
            <a:r>
              <a:rPr lang="en-US" dirty="0"/>
              <a:t>Subhead, Georgia bold, 24pt</a:t>
            </a:r>
          </a:p>
        </p:txBody>
      </p:sp>
      <p:sp>
        <p:nvSpPr>
          <p:cNvPr id="13" name="Content Placeholder 2"/>
          <p:cNvSpPr>
            <a:spLocks noGrp="1"/>
          </p:cNvSpPr>
          <p:nvPr>
            <p:ph idx="13" hasCustomPrompt="1"/>
          </p:nvPr>
        </p:nvSpPr>
        <p:spPr>
          <a:xfrm>
            <a:off x="457200" y="2194560"/>
            <a:ext cx="8229600" cy="3931603"/>
          </a:xfrm>
          <a:prstGeom prst="rect">
            <a:avLst/>
          </a:prstGeom>
        </p:spPr>
        <p:txBody>
          <a:bodyPr/>
          <a:lst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000" b="0" i="0" baseline="0">
                <a:solidFill>
                  <a:srgbClr val="000000"/>
                </a:solidFill>
                <a:latin typeface="Verdana"/>
                <a:cs typeface="Verdana"/>
              </a:defRPr>
            </a:lvl1pPr>
            <a:lvl2pPr>
              <a:defRPr b="0" i="0">
                <a:solidFill>
                  <a:srgbClr val="000000"/>
                </a:solidFill>
                <a:latin typeface="Verdana"/>
                <a:cs typeface="Verdana"/>
              </a:defRPr>
            </a:lvl2pPr>
            <a:lvl3pPr>
              <a:defRPr b="0" i="0">
                <a:solidFill>
                  <a:srgbClr val="000000"/>
                </a:solidFill>
                <a:latin typeface="Verdana"/>
                <a:cs typeface="Verdana"/>
              </a:defRPr>
            </a:lvl3pPr>
            <a:lvl4pPr>
              <a:defRPr b="0" i="0">
                <a:solidFill>
                  <a:srgbClr val="000000"/>
                </a:solidFill>
                <a:latin typeface="Verdana"/>
                <a:cs typeface="Verdana"/>
              </a:defRPr>
            </a:lvl4pPr>
            <a:lvl5pPr>
              <a:defRPr b="0" i="0">
                <a:solidFill>
                  <a:srgbClr val="000000"/>
                </a:solidFill>
                <a:latin typeface="Verdana"/>
                <a:cs typeface="Verdana"/>
              </a:defRPr>
            </a:lvl5pPr>
          </a:lstStyle>
          <a:p>
            <a:pPr lvl="0"/>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marL="342900" marR="0" lvl="0" indent="-342900" algn="l" defTabSz="914400" rtl="0" eaLnBrk="1" fontAlgn="auto" latinLnBrk="0" hangingPunct="1">
              <a:lnSpc>
                <a:spcPct val="100000"/>
              </a:lnSpc>
              <a:spcBef>
                <a:spcPts val="800"/>
              </a:spcBef>
              <a:spcAft>
                <a:spcPts val="0"/>
              </a:spcAft>
              <a:buClrTx/>
              <a:buSzTx/>
              <a:buFont typeface="Arial"/>
              <a:buChar char="•"/>
              <a:tabLst/>
              <a:defRPr/>
            </a:pPr>
            <a:r>
              <a:rPr lang="en-US" dirty="0"/>
              <a:t>Bullet text</a:t>
            </a:r>
          </a:p>
          <a:p>
            <a:pPr lvl="0"/>
            <a:endParaRPr lang="en-US" dirty="0"/>
          </a:p>
        </p:txBody>
      </p:sp>
      <p:pic>
        <p:nvPicPr>
          <p:cNvPr id="10" name="Picture 9" descr="NationalFFA_Emblem_R_3C_RGB.png"/>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874001" y="78163"/>
            <a:ext cx="1095621" cy="1315989"/>
          </a:xfrm>
          <a:prstGeom prst="rect">
            <a:avLst/>
          </a:prstGeom>
        </p:spPr>
      </p:pic>
    </p:spTree>
    <p:extLst>
      <p:ext uri="{BB962C8B-B14F-4D97-AF65-F5344CB8AC3E}">
        <p14:creationId xmlns:p14="http://schemas.microsoft.com/office/powerpoint/2010/main" val="815134559"/>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6E2D2B3B-882E-40F3-A32F-6DD516915044}" type="slidenum">
              <a:rPr lang="en-US" smtClean="0"/>
              <a:pPr/>
              <a:t>‹#›</a:t>
            </a:fld>
            <a:endParaRPr lang="en-US" dirty="0"/>
          </a:p>
        </p:txBody>
      </p:sp>
      <p:sp>
        <p:nvSpPr>
          <p:cNvPr id="9" name="Rectangle 8"/>
          <p:cNvSpPr/>
          <p:nvPr userDrawn="1"/>
        </p:nvSpPr>
        <p:spPr>
          <a:xfrm>
            <a:off x="0" y="-1"/>
            <a:ext cx="9150865" cy="844379"/>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a:solidFill>
                <a:srgbClr val="004C97"/>
              </a:solidFill>
            </a:endParaRPr>
          </a:p>
        </p:txBody>
      </p:sp>
      <p:sp>
        <p:nvSpPr>
          <p:cNvPr id="10" name="Rectangle 9"/>
          <p:cNvSpPr/>
          <p:nvPr userDrawn="1"/>
        </p:nvSpPr>
        <p:spPr>
          <a:xfrm>
            <a:off x="0" y="6425514"/>
            <a:ext cx="9150866" cy="267448"/>
          </a:xfrm>
          <a:prstGeom prst="rect">
            <a:avLst/>
          </a:prstGeom>
          <a:solidFill>
            <a:srgbClr val="FFCD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1" name="Rectangle 10"/>
          <p:cNvSpPr/>
          <p:nvPr userDrawn="1"/>
        </p:nvSpPr>
        <p:spPr>
          <a:xfrm>
            <a:off x="1092" y="6576541"/>
            <a:ext cx="9149773" cy="287233"/>
          </a:xfrm>
          <a:prstGeom prst="rect">
            <a:avLst/>
          </a:prstGeom>
          <a:solidFill>
            <a:srgbClr val="004C97"/>
          </a:solidFill>
          <a:ln>
            <a:noFill/>
          </a:ln>
          <a:effectLst/>
        </p:spPr>
        <p:style>
          <a:lnRef idx="1">
            <a:schemeClr val="accent6"/>
          </a:lnRef>
          <a:fillRef idx="3">
            <a:schemeClr val="accent6"/>
          </a:fillRef>
          <a:effectRef idx="2">
            <a:schemeClr val="accent6"/>
          </a:effectRef>
          <a:fontRef idx="minor">
            <a:schemeClr val="lt1"/>
          </a:fontRef>
        </p:style>
        <p:txBody>
          <a:bodyPr rtlCol="0" anchor="ctr"/>
          <a:lstStyle/>
          <a:p>
            <a:pPr algn="ctr"/>
            <a:endParaRPr lang="en-US" dirty="0">
              <a:solidFill>
                <a:srgbClr val="0033CC"/>
              </a:solidFill>
            </a:endParaRPr>
          </a:p>
        </p:txBody>
      </p:sp>
    </p:spTree>
  </p:cSld>
  <p:clrMap bg1="lt1" tx1="dk1" bg2="lt2" tx2="dk2" accent1="accent1" accent2="accent2" accent3="accent3" accent4="accent4" accent5="accent5" accent6="accent6" hlink="hlink" folHlink="folHlink"/>
  <p:sldLayoutIdLst>
    <p:sldLayoutId id="2147483724" r:id="rId1"/>
    <p:sldLayoutId id="2147483716" r:id="rId2"/>
    <p:sldLayoutId id="2147483721" r:id="rId3"/>
    <p:sldLayoutId id="2147483720" r:id="rId4"/>
    <p:sldLayoutId id="2147483722" r:id="rId5"/>
    <p:sldLayoutId id="2147483723" r:id="rId6"/>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marR="0" indent="-342900" algn="l" defTabSz="914400" rtl="0" eaLnBrk="1" fontAlgn="auto" latinLnBrk="0" hangingPunct="1">
        <a:lnSpc>
          <a:spcPct val="100000"/>
        </a:lnSpc>
        <a:spcBef>
          <a:spcPts val="800"/>
        </a:spcBef>
        <a:spcAft>
          <a:spcPts val="0"/>
        </a:spcAft>
        <a:buClrTx/>
        <a:buSzTx/>
        <a:buFont typeface="Arial"/>
        <a:buChar char="•"/>
        <a:tabLst/>
        <a:defRPr sz="2400" b="0"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9.xml.rels><?xml version="1.0" encoding="UTF-8" standalone="yes"?>
<Relationships xmlns="http://schemas.openxmlformats.org/package/2006/relationships"><Relationship Id="rId2" Type="http://schemas.openxmlformats.org/officeDocument/2006/relationships/hyperlink" Target="https://www.fsis.usda.gov/wps/portal/informational/aboutfsis/state-fact-sheets" TargetMode="Externa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1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1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123.xml.rels><?xml version="1.0" encoding="UTF-8" standalone="yes"?>
<Relationships xmlns="http://schemas.openxmlformats.org/package/2006/relationships"><Relationship Id="rId2" Type="http://schemas.openxmlformats.org/officeDocument/2006/relationships/hyperlink" Target="https://www.sciencenewsforstudents.org/article/womans-eye-hosts-more-dozen-cattle-eyeworms" TargetMode="External"/><Relationship Id="rId1" Type="http://schemas.openxmlformats.org/officeDocument/2006/relationships/slideLayout" Target="../slideLayouts/slideLayout3.xml"/></Relationships>
</file>

<file path=ppt/slides/_rels/slide124.xml.rels><?xml version="1.0" encoding="UTF-8" standalone="yes"?>
<Relationships xmlns="http://schemas.openxmlformats.org/package/2006/relationships"><Relationship Id="rId2" Type="http://schemas.openxmlformats.org/officeDocument/2006/relationships/hyperlink" Target="https://www.sciencenewsforstudents.org/article/cool-jobs-linking-animal-health-human-health" TargetMode="External"/><Relationship Id="rId1" Type="http://schemas.openxmlformats.org/officeDocument/2006/relationships/slideLayout" Target="../slideLayouts/slideLayout3.xml"/></Relationships>
</file>

<file path=ppt/slides/_rels/slide125.xml.rels><?xml version="1.0" encoding="UTF-8" standalone="yes"?>
<Relationships xmlns="http://schemas.openxmlformats.org/package/2006/relationships"><Relationship Id="rId2" Type="http://schemas.openxmlformats.org/officeDocument/2006/relationships/hyperlink" Target="https://www.sciencenewsforstudents.org/article/fish-get-pooped-living-polluted-water" TargetMode="External"/><Relationship Id="rId1" Type="http://schemas.openxmlformats.org/officeDocument/2006/relationships/slideLayout" Target="../slideLayouts/slideLayout3.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8.xml.rels><?xml version="1.0" encoding="UTF-8" standalone="yes"?>
<Relationships xmlns="http://schemas.openxmlformats.org/package/2006/relationships"><Relationship Id="rId2" Type="http://schemas.openxmlformats.org/officeDocument/2006/relationships/hyperlink" Target="https://dairygood.org/content/2017/milks-food-safety-story" TargetMode="External"/><Relationship Id="rId1" Type="http://schemas.openxmlformats.org/officeDocument/2006/relationships/slideLayout" Target="../slideLayouts/slideLayout3.xml"/></Relationships>
</file>

<file path=ppt/slides/_rels/slide12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0.xml.rels><?xml version="1.0" encoding="UTF-8" standalone="yes"?>
<Relationships xmlns="http://schemas.openxmlformats.org/package/2006/relationships"><Relationship Id="rId2" Type="http://schemas.openxmlformats.org/officeDocument/2006/relationships/hyperlink" Target="https://dairygood.org/content/2018/should-i-be-concerned-about-hormones-in-milk" TargetMode="External"/><Relationship Id="rId1" Type="http://schemas.openxmlformats.org/officeDocument/2006/relationships/slideLayout" Target="../slideLayouts/slideLayout3.xml"/></Relationships>
</file>

<file path=ppt/slides/_rels/slide13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13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13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134.xml.rels><?xml version="1.0" encoding="UTF-8" standalone="yes"?>
<Relationships xmlns="http://schemas.openxmlformats.org/package/2006/relationships"><Relationship Id="rId2" Type="http://schemas.openxmlformats.org/officeDocument/2006/relationships/hyperlink" Target="https://youtu.be/O5EEGNK-q7g" TargetMode="External"/><Relationship Id="rId1" Type="http://schemas.openxmlformats.org/officeDocument/2006/relationships/slideLayout" Target="../slideLayouts/slideLayout3.xml"/></Relationships>
</file>

<file path=ppt/slides/_rels/slide135.xml.rels><?xml version="1.0" encoding="UTF-8" standalone="yes"?>
<Relationships xmlns="http://schemas.openxmlformats.org/package/2006/relationships"><Relationship Id="rId2" Type="http://schemas.openxmlformats.org/officeDocument/2006/relationships/hyperlink" Target="https://www.chickencheck.in/chicken-guarantees/" TargetMode="External"/><Relationship Id="rId1" Type="http://schemas.openxmlformats.org/officeDocument/2006/relationships/slideLayout" Target="../slideLayouts/slideLayout3.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0.xml.rels><?xml version="1.0" encoding="UTF-8" standalone="yes"?>
<Relationships xmlns="http://schemas.openxmlformats.org/package/2006/relationships"><Relationship Id="rId2" Type="http://schemas.openxmlformats.org/officeDocument/2006/relationships/hyperlink" Target="https://youtu.be/_FKJ5EKgmhU" TargetMode="External"/><Relationship Id="rId1" Type="http://schemas.openxmlformats.org/officeDocument/2006/relationships/slideLayout" Target="../slideLayouts/slideLayout3.xml"/></Relationships>
</file>

<file path=ppt/slides/_rels/slide141.xml.rels><?xml version="1.0" encoding="UTF-8" standalone="yes"?>
<Relationships xmlns="http://schemas.openxmlformats.org/package/2006/relationships"><Relationship Id="rId2" Type="http://schemas.openxmlformats.org/officeDocument/2006/relationships/hyperlink" Target="https://www.meatinstitute.org/index.php?ht=a/GetDocumentAction/i/115211" TargetMode="External"/><Relationship Id="rId1" Type="http://schemas.openxmlformats.org/officeDocument/2006/relationships/slideLayout" Target="../slideLayouts/slideLayout3.xml"/></Relationships>
</file>

<file path=ppt/slides/_rels/slide14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143.xml.rels><?xml version="1.0" encoding="UTF-8" standalone="yes"?>
<Relationships xmlns="http://schemas.openxmlformats.org/package/2006/relationships"><Relationship Id="rId2" Type="http://schemas.openxmlformats.org/officeDocument/2006/relationships/hyperlink" Target="http://coalitionforsafeaffordablefood.org/state-action-center/" TargetMode="External"/><Relationship Id="rId1" Type="http://schemas.openxmlformats.org/officeDocument/2006/relationships/slideLayout" Target="../slideLayouts/slideLayout3.xml"/></Relationships>
</file>

<file path=ppt/slides/_rels/slide14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4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3.xml"/></Relationships>
</file>

<file path=ppt/slides/_rels/slide146.xml.rels><?xml version="1.0" encoding="UTF-8" standalone="yes"?>
<Relationships xmlns="http://schemas.openxmlformats.org/package/2006/relationships"><Relationship Id="rId2" Type="http://schemas.openxmlformats.org/officeDocument/2006/relationships/hyperlink" Target="https://www.worldfoodprize.org/index.cfm?nodeID=90971&amp;audienceID=1" TargetMode="External"/><Relationship Id="rId1" Type="http://schemas.openxmlformats.org/officeDocument/2006/relationships/slideLayout" Target="../slideLayouts/slideLayout3.xml"/></Relationships>
</file>

<file path=ppt/slides/_rels/slide147.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3.xml"/></Relationships>
</file>

<file path=ppt/slides/_rels/slide14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hyperlink" Target="http://www.feedingamerica.org/hunger-in-america/" TargetMode="External"/><Relationship Id="rId1" Type="http://schemas.openxmlformats.org/officeDocument/2006/relationships/slideLayout" Target="../slideLayouts/slideLayout3.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1.xml.rels><?xml version="1.0" encoding="UTF-8" standalone="yes"?>
<Relationships xmlns="http://schemas.openxmlformats.org/package/2006/relationships"><Relationship Id="rId2" Type="http://schemas.openxmlformats.org/officeDocument/2006/relationships/hyperlink" Target="https://www.ffanewhorizons.org/category/ag-101/career-pathways/" TargetMode="External"/><Relationship Id="rId1" Type="http://schemas.openxmlformats.org/officeDocument/2006/relationships/slideLayout" Target="../slideLayouts/slideLayout3.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3.xml.rels><?xml version="1.0" encoding="UTF-8" standalone="yes"?>
<Relationships xmlns="http://schemas.openxmlformats.org/package/2006/relationships"><Relationship Id="rId2" Type="http://schemas.openxmlformats.org/officeDocument/2006/relationships/hyperlink" Target="https://youtu.be/BLCo7pKQsxM" TargetMode="External"/><Relationship Id="rId1" Type="http://schemas.openxmlformats.org/officeDocument/2006/relationships/slideLayout" Target="../slideLayouts/slideLayout3.xml"/></Relationships>
</file>

<file path=ppt/slides/_rels/slide154.xml.rels><?xml version="1.0" encoding="UTF-8" standalone="yes"?>
<Relationships xmlns="http://schemas.openxmlformats.org/package/2006/relationships"><Relationship Id="rId2" Type="http://schemas.openxmlformats.org/officeDocument/2006/relationships/hyperlink" Target="https://youtu.be/dLzGHn-An2c" TargetMode="External"/><Relationship Id="rId1" Type="http://schemas.openxmlformats.org/officeDocument/2006/relationships/slideLayout" Target="../slideLayouts/slideLayout3.xml"/></Relationships>
</file>

<file path=ppt/slides/_rels/slide155.xml.rels><?xml version="1.0" encoding="UTF-8" standalone="yes"?>
<Relationships xmlns="http://schemas.openxmlformats.org/package/2006/relationships"><Relationship Id="rId2" Type="http://schemas.openxmlformats.org/officeDocument/2006/relationships/hyperlink" Target="https://youtu.be/8VVOowRAUAM" TargetMode="External"/><Relationship Id="rId1" Type="http://schemas.openxmlformats.org/officeDocument/2006/relationships/slideLayout" Target="../slideLayouts/slideLayout3.xml"/></Relationships>
</file>

<file path=ppt/slides/_rels/slide156.xml.rels><?xml version="1.0" encoding="UTF-8" standalone="yes"?>
<Relationships xmlns="http://schemas.openxmlformats.org/package/2006/relationships"><Relationship Id="rId2" Type="http://schemas.openxmlformats.org/officeDocument/2006/relationships/hyperlink" Target="https://youtu.be/zLilgxrSLYo" TargetMode="External"/><Relationship Id="rId1" Type="http://schemas.openxmlformats.org/officeDocument/2006/relationships/slideLayout" Target="../slideLayouts/slideLayout3.xml"/></Relationships>
</file>

<file path=ppt/slides/_rels/slide157.xml.rels><?xml version="1.0" encoding="UTF-8" standalone="yes"?>
<Relationships xmlns="http://schemas.openxmlformats.org/package/2006/relationships"><Relationship Id="rId2" Type="http://schemas.openxmlformats.org/officeDocument/2006/relationships/hyperlink" Target="https://youtu.be/oKmRd6-cniI" TargetMode="External"/><Relationship Id="rId1" Type="http://schemas.openxmlformats.org/officeDocument/2006/relationships/slideLayout" Target="../slideLayouts/slideLayout3.xml"/></Relationships>
</file>

<file path=ppt/slides/_rels/slide158.xml.rels><?xml version="1.0" encoding="UTF-8" standalone="yes"?>
<Relationships xmlns="http://schemas.openxmlformats.org/package/2006/relationships"><Relationship Id="rId2" Type="http://schemas.openxmlformats.org/officeDocument/2006/relationships/hyperlink" Target="https://youtu.be/JawE6CLKHhc" TargetMode="External"/><Relationship Id="rId1" Type="http://schemas.openxmlformats.org/officeDocument/2006/relationships/slideLayout" Target="../slideLayouts/slideLayout3.xml"/></Relationships>
</file>

<file path=ppt/slides/_rels/slide159.xml.rels><?xml version="1.0" encoding="UTF-8" standalone="yes"?>
<Relationships xmlns="http://schemas.openxmlformats.org/package/2006/relationships"><Relationship Id="rId2" Type="http://schemas.openxmlformats.org/officeDocument/2006/relationships/hyperlink" Target="https://youtu.be/xhtQf22GzJs"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0.xml.rels><?xml version="1.0" encoding="UTF-8" standalone="yes"?>
<Relationships xmlns="http://schemas.openxmlformats.org/package/2006/relationships"><Relationship Id="rId2" Type="http://schemas.openxmlformats.org/officeDocument/2006/relationships/hyperlink" Target="https://youtu.be/fhnaoXacB8U" TargetMode="External"/><Relationship Id="rId1" Type="http://schemas.openxmlformats.org/officeDocument/2006/relationships/slideLayout" Target="../slideLayouts/slideLayout3.xml"/></Relationships>
</file>

<file path=ppt/slides/_rels/slide161.xml.rels><?xml version="1.0" encoding="UTF-8" standalone="yes"?>
<Relationships xmlns="http://schemas.openxmlformats.org/package/2006/relationships"><Relationship Id="rId2" Type="http://schemas.openxmlformats.org/officeDocument/2006/relationships/hyperlink" Target="https://youtu.be/R3FvgnSItWc" TargetMode="External"/><Relationship Id="rId1" Type="http://schemas.openxmlformats.org/officeDocument/2006/relationships/slideLayout" Target="../slideLayouts/slideLayout3.xml"/></Relationships>
</file>

<file path=ppt/slides/_rels/slide162.xml.rels><?xml version="1.0" encoding="UTF-8" standalone="yes"?>
<Relationships xmlns="http://schemas.openxmlformats.org/package/2006/relationships"><Relationship Id="rId2" Type="http://schemas.openxmlformats.org/officeDocument/2006/relationships/hyperlink" Target="https://youtu.be/MmCCrV1RI9Y" TargetMode="External"/><Relationship Id="rId1" Type="http://schemas.openxmlformats.org/officeDocument/2006/relationships/slideLayout" Target="../slideLayouts/slideLayout3.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4.xml.rels><?xml version="1.0" encoding="UTF-8" standalone="yes"?>
<Relationships xmlns="http://schemas.openxmlformats.org/package/2006/relationships"><Relationship Id="rId3" Type="http://schemas.openxmlformats.org/officeDocument/2006/relationships/hyperlink" Target="https://www.ffanewhorizons.org/2017/08/28/which-stem-career-is-right-for-you/" TargetMode="External"/><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sc4HxPxNrZ0" TargetMode="Externa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7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88.xml.rels><?xml version="1.0" encoding="UTF-8" standalone="yes"?>
<Relationships xmlns="http://schemas.openxmlformats.org/package/2006/relationships"><Relationship Id="rId2" Type="http://schemas.openxmlformats.org/officeDocument/2006/relationships/hyperlink" Target="https://www.agclassroom.org/teacher/ag_facts.cfm" TargetMode="External"/><Relationship Id="rId1" Type="http://schemas.openxmlformats.org/officeDocument/2006/relationships/slideLayout" Target="../slideLayouts/slideLayout3.xml"/></Relationships>
</file>

<file path=ppt/slides/_rels/slide8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0.xml.rels><?xml version="1.0" encoding="UTF-8" standalone="yes"?>
<Relationships xmlns="http://schemas.openxmlformats.org/package/2006/relationships"><Relationship Id="rId2" Type="http://schemas.openxmlformats.org/officeDocument/2006/relationships/hyperlink" Target="https://youtu.be/g7FuDeOpSUY" TargetMode="Externa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2" Type="http://schemas.openxmlformats.org/officeDocument/2006/relationships/hyperlink" Target="https://youtu.be/0PU6BkSMUoA" TargetMode="External"/><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2" Type="http://schemas.openxmlformats.org/officeDocument/2006/relationships/hyperlink" Target="https://youtu.be/B_WSLbw3ApA" TargetMode="External"/><Relationship Id="rId1" Type="http://schemas.openxmlformats.org/officeDocument/2006/relationships/slideLayout" Target="../slideLayouts/slideLayout3.xml"/></Relationships>
</file>

<file path=ppt/slides/_rels/slide93.xml.rels><?xml version="1.0" encoding="UTF-8" standalone="yes"?>
<Relationships xmlns="http://schemas.openxmlformats.org/package/2006/relationships"><Relationship Id="rId2" Type="http://schemas.openxmlformats.org/officeDocument/2006/relationships/hyperlink" Target="https://youtu.be/FxMHl5Gr2Yg" TargetMode="External"/><Relationship Id="rId1" Type="http://schemas.openxmlformats.org/officeDocument/2006/relationships/slideLayout" Target="../slideLayouts/slideLayout3.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9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p:txBody>
          <a:bodyPr/>
          <a:lstStyle/>
          <a:p>
            <a:r>
              <a:rPr lang="en-US" dirty="0"/>
              <a:t>Animal Systems Career Focus Area</a:t>
            </a:r>
          </a:p>
          <a:p>
            <a:endParaRPr lang="en-US" dirty="0"/>
          </a:p>
        </p:txBody>
      </p:sp>
      <p:sp>
        <p:nvSpPr>
          <p:cNvPr id="3" name="Title 9"/>
          <p:cNvSpPr txBox="1">
            <a:spLocks/>
          </p:cNvSpPr>
          <p:nvPr/>
        </p:nvSpPr>
        <p:spPr>
          <a:xfrm>
            <a:off x="0" y="192259"/>
            <a:ext cx="9144000" cy="981633"/>
          </a:xfrm>
          <a:prstGeom prst="rect">
            <a:avLst/>
          </a:prstGeom>
        </p:spPr>
        <p:txBody>
          <a:bodyPr vert="horz"/>
          <a:lstStyle>
            <a:lvl1pPr algn="l" defTabSz="914400" rtl="0" eaLnBrk="1" latinLnBrk="0" hangingPunct="1">
              <a:spcBef>
                <a:spcPct val="0"/>
              </a:spcBef>
              <a:buNone/>
              <a:defRPr sz="2400" b="1" i="0" kern="1200" cap="none" baseline="0">
                <a:solidFill>
                  <a:srgbClr val="FFFFFF"/>
                </a:solidFill>
                <a:latin typeface="Georgia"/>
                <a:ea typeface="+mj-ea"/>
                <a:cs typeface="Georgia"/>
              </a:defRPr>
            </a:lvl1pPr>
          </a:lstStyle>
          <a:p>
            <a:pPr algn="ctr"/>
            <a:r>
              <a:rPr lang="en-US" dirty="0"/>
              <a:t>Bell Ringers for the Agricultural Science Classroom</a:t>
            </a:r>
          </a:p>
        </p:txBody>
      </p:sp>
      <p:pic>
        <p:nvPicPr>
          <p:cNvPr id="4" name="Picture 3" descr="NationalFFA_Emblem_R_3C_RGB.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11551" y="938842"/>
            <a:ext cx="2146300" cy="2577996"/>
          </a:xfrm>
          <a:prstGeom prst="rect">
            <a:avLst/>
          </a:prstGeom>
        </p:spPr>
      </p:pic>
    </p:spTree>
    <p:extLst>
      <p:ext uri="{BB962C8B-B14F-4D97-AF65-F5344CB8AC3E}">
        <p14:creationId xmlns:p14="http://schemas.microsoft.com/office/powerpoint/2010/main" val="5158499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U.S. president (pictured below) was responsible for establishing the United States Department of Agriculture (USDA)?</a:t>
            </a:r>
          </a:p>
          <a:p>
            <a:pPr lvl="0"/>
            <a:r>
              <a:rPr lang="en-US" b="1" dirty="0"/>
              <a:t>	</a:t>
            </a:r>
            <a:r>
              <a:rPr lang="en-US" dirty="0"/>
              <a:t>a. Abraham Lincoln</a:t>
            </a:r>
          </a:p>
          <a:p>
            <a:pPr lvl="0"/>
            <a:r>
              <a:rPr lang="en-US" dirty="0"/>
              <a:t>	b. Thomas Jefferson</a:t>
            </a:r>
          </a:p>
          <a:p>
            <a:pPr lvl="0"/>
            <a:r>
              <a:rPr lang="en-US" dirty="0"/>
              <a:t>	c. Alexander Hamilton</a:t>
            </a:r>
          </a:p>
          <a:p>
            <a:r>
              <a:rPr lang="en-US" dirty="0"/>
              <a:t>	d. Woodrow Wilson</a:t>
            </a:r>
          </a:p>
        </p:txBody>
      </p:sp>
      <p:pic>
        <p:nvPicPr>
          <p:cNvPr id="1026"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0379" y="2767717"/>
            <a:ext cx="2496212" cy="3283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9066604"/>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relationship exists between science and agriculture? Give two examples to illustrate your response.</a:t>
            </a:r>
          </a:p>
          <a:p>
            <a:endParaRPr lang="en-US" dirty="0"/>
          </a:p>
        </p:txBody>
      </p:sp>
    </p:spTree>
    <p:extLst>
      <p:ext uri="{BB962C8B-B14F-4D97-AF65-F5344CB8AC3E}">
        <p14:creationId xmlns:p14="http://schemas.microsoft.com/office/powerpoint/2010/main" val="3241291012"/>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purpose of a literature review in </a:t>
            </a:r>
            <a:r>
              <a:rPr lang="en-US" dirty="0" err="1"/>
              <a:t>agriscience</a:t>
            </a:r>
            <a:r>
              <a:rPr lang="en-US" dirty="0"/>
              <a:t> research?</a:t>
            </a:r>
          </a:p>
        </p:txBody>
      </p:sp>
    </p:spTree>
    <p:extLst>
      <p:ext uri="{BB962C8B-B14F-4D97-AF65-F5344CB8AC3E}">
        <p14:creationId xmlns:p14="http://schemas.microsoft.com/office/powerpoint/2010/main" val="255580270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is the purpose of a literature review in </a:t>
            </a:r>
            <a:r>
              <a:rPr lang="en-US" dirty="0" err="1"/>
              <a:t>agriscience</a:t>
            </a:r>
            <a:r>
              <a:rPr lang="en-US" dirty="0"/>
              <a:t> research?</a:t>
            </a:r>
          </a:p>
          <a:p>
            <a:endParaRPr lang="en-US" dirty="0"/>
          </a:p>
          <a:p>
            <a:r>
              <a:rPr lang="en-US" b="1" dirty="0"/>
              <a:t>A: To support and show previously completed research that directly relates to your research</a:t>
            </a:r>
            <a:endParaRPr lang="en-US" dirty="0"/>
          </a:p>
        </p:txBody>
      </p:sp>
    </p:spTree>
    <p:extLst>
      <p:ext uri="{BB962C8B-B14F-4D97-AF65-F5344CB8AC3E}">
        <p14:creationId xmlns:p14="http://schemas.microsoft.com/office/powerpoint/2010/main" val="127429386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purpose of the materials and methods section in an </a:t>
            </a:r>
            <a:r>
              <a:rPr lang="en-US" dirty="0" err="1"/>
              <a:t>agriscience</a:t>
            </a:r>
            <a:r>
              <a:rPr lang="en-US" dirty="0"/>
              <a:t> report/research study?</a:t>
            </a:r>
          </a:p>
          <a:p>
            <a:endParaRPr lang="en-US" dirty="0"/>
          </a:p>
        </p:txBody>
      </p:sp>
    </p:spTree>
    <p:extLst>
      <p:ext uri="{BB962C8B-B14F-4D97-AF65-F5344CB8AC3E}">
        <p14:creationId xmlns:p14="http://schemas.microsoft.com/office/powerpoint/2010/main" val="347854266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is the purpose of the materials and methods section in an </a:t>
            </a:r>
            <a:r>
              <a:rPr lang="en-US" dirty="0" err="1"/>
              <a:t>agriscience</a:t>
            </a:r>
            <a:r>
              <a:rPr lang="en-US" dirty="0"/>
              <a:t> report/research study?</a:t>
            </a:r>
          </a:p>
          <a:p>
            <a:endParaRPr lang="en-US" b="1" dirty="0"/>
          </a:p>
          <a:p>
            <a:r>
              <a:rPr lang="en-US" b="1" dirty="0"/>
              <a:t>A: To give readers a clear understanding of the process and materials required to complete the research. Materials and methods also allow the reader to know how to replicate the study.</a:t>
            </a:r>
            <a:endParaRPr lang="en-US" dirty="0"/>
          </a:p>
          <a:p>
            <a:endParaRPr lang="en-US" dirty="0"/>
          </a:p>
        </p:txBody>
      </p:sp>
    </p:spTree>
    <p:extLst>
      <p:ext uri="{BB962C8B-B14F-4D97-AF65-F5344CB8AC3E}">
        <p14:creationId xmlns:p14="http://schemas.microsoft.com/office/powerpoint/2010/main" val="29026697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a hypothesis? Why is a hypothesis created when completing agricultural research?</a:t>
            </a:r>
          </a:p>
        </p:txBody>
      </p:sp>
    </p:spTree>
    <p:extLst>
      <p:ext uri="{BB962C8B-B14F-4D97-AF65-F5344CB8AC3E}">
        <p14:creationId xmlns:p14="http://schemas.microsoft.com/office/powerpoint/2010/main" val="409454056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is a hypothesis? Why is a hypothesis created when completing agricultural research?</a:t>
            </a:r>
          </a:p>
          <a:p>
            <a:endParaRPr lang="en-US" dirty="0"/>
          </a:p>
          <a:p>
            <a:r>
              <a:rPr lang="en-US" b="1" dirty="0"/>
              <a:t>A: A hypothesis is a brief statement of the anticipated results from a study being conducted. The hypothesis will be revisited in the results and conclusions section of the study write-up.</a:t>
            </a:r>
            <a:endParaRPr lang="en-US" dirty="0"/>
          </a:p>
        </p:txBody>
      </p:sp>
    </p:spTree>
    <p:extLst>
      <p:ext uri="{BB962C8B-B14F-4D97-AF65-F5344CB8AC3E}">
        <p14:creationId xmlns:p14="http://schemas.microsoft.com/office/powerpoint/2010/main" val="38498758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role/purpose of an abstract when writing an </a:t>
            </a:r>
            <a:r>
              <a:rPr lang="en-US" dirty="0" err="1"/>
              <a:t>agriscience</a:t>
            </a:r>
            <a:r>
              <a:rPr lang="en-US" dirty="0"/>
              <a:t> research study?</a:t>
            </a:r>
          </a:p>
        </p:txBody>
      </p:sp>
    </p:spTree>
    <p:extLst>
      <p:ext uri="{BB962C8B-B14F-4D97-AF65-F5344CB8AC3E}">
        <p14:creationId xmlns:p14="http://schemas.microsoft.com/office/powerpoint/2010/main" val="41362971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is the role/purpose of an abstract when writing an </a:t>
            </a:r>
            <a:r>
              <a:rPr lang="en-US" dirty="0" err="1"/>
              <a:t>agriscience</a:t>
            </a:r>
            <a:r>
              <a:rPr lang="en-US" dirty="0"/>
              <a:t> research study?</a:t>
            </a:r>
          </a:p>
          <a:p>
            <a:endParaRPr lang="en-US" b="1" dirty="0"/>
          </a:p>
          <a:p>
            <a:r>
              <a:rPr lang="en-US" b="1" dirty="0"/>
              <a:t>A: The abstract is a brief summary of the purpose of the study, background information of the topic being studied, the materials/methods, the results and conclusions.</a:t>
            </a:r>
            <a:endParaRPr lang="en-US" dirty="0"/>
          </a:p>
        </p:txBody>
      </p:sp>
    </p:spTree>
    <p:extLst>
      <p:ext uri="{BB962C8B-B14F-4D97-AF65-F5344CB8AC3E}">
        <p14:creationId xmlns:p14="http://schemas.microsoft.com/office/powerpoint/2010/main" val="277083916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Head to the USDA website at </a:t>
            </a:r>
            <a:r>
              <a:rPr lang="en-US" u="sng" dirty="0">
                <a:hlinkClick r:id="rId2"/>
              </a:rPr>
              <a:t>https://www.fsis.usda.gov/wps/portal/informational/aboutfsis/state-fact-sheets</a:t>
            </a:r>
            <a:r>
              <a:rPr lang="en-US" dirty="0"/>
              <a:t>. </a:t>
            </a:r>
          </a:p>
          <a:p>
            <a:endParaRPr lang="en-US" dirty="0"/>
          </a:p>
          <a:p>
            <a:r>
              <a:rPr lang="en-US" dirty="0"/>
              <a:t>Find your state and pull up the fact sheet.</a:t>
            </a:r>
          </a:p>
          <a:p>
            <a:r>
              <a:rPr lang="en-US" dirty="0"/>
              <a:t>1.   What is the role of FSIS?</a:t>
            </a:r>
          </a:p>
          <a:p>
            <a:r>
              <a:rPr lang="en-US" dirty="0"/>
              <a:t>2.   How many FSIS employees are in your state?</a:t>
            </a:r>
          </a:p>
          <a:p>
            <a:r>
              <a:rPr lang="en-US" dirty="0"/>
              <a:t>3.   What agricultural commodity does your state excel in?</a:t>
            </a:r>
          </a:p>
        </p:txBody>
      </p:sp>
    </p:spTree>
    <p:extLst>
      <p:ext uri="{BB962C8B-B14F-4D97-AF65-F5344CB8AC3E}">
        <p14:creationId xmlns:p14="http://schemas.microsoft.com/office/powerpoint/2010/main" val="14502950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U.S. president (pictured below) was responsible for establishing the United States Department of Agriculture (USDA)?</a:t>
            </a:r>
          </a:p>
          <a:p>
            <a:pPr lvl="0"/>
            <a:r>
              <a:rPr lang="en-US" b="1" dirty="0"/>
              <a:t>	a. Abraham Lincoln</a:t>
            </a:r>
            <a:endParaRPr lang="en-US" dirty="0"/>
          </a:p>
          <a:p>
            <a:pPr lvl="0"/>
            <a:r>
              <a:rPr lang="en-US" dirty="0"/>
              <a:t>	b. Thomas Jefferson</a:t>
            </a:r>
          </a:p>
          <a:p>
            <a:pPr lvl="0"/>
            <a:r>
              <a:rPr lang="en-US" dirty="0"/>
              <a:t>	c. Alexander Hamilton</a:t>
            </a:r>
          </a:p>
          <a:p>
            <a:r>
              <a:rPr lang="en-US" dirty="0"/>
              <a:t>	d. Woodrow Wilson</a:t>
            </a:r>
          </a:p>
          <a:p>
            <a:endParaRPr lang="en-US" dirty="0"/>
          </a:p>
        </p:txBody>
      </p:sp>
      <p:pic>
        <p:nvPicPr>
          <p:cNvPr id="4" name="Picture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70379" y="2767717"/>
            <a:ext cx="2496212" cy="3283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3273299"/>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role of the Center for Disease Control in our food supply?</a:t>
            </a:r>
          </a:p>
        </p:txBody>
      </p:sp>
    </p:spTree>
    <p:extLst>
      <p:ext uri="{BB962C8B-B14F-4D97-AF65-F5344CB8AC3E}">
        <p14:creationId xmlns:p14="http://schemas.microsoft.com/office/powerpoint/2010/main" val="66762531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is the role of the Center for Disease Control in our food supply?</a:t>
            </a:r>
          </a:p>
          <a:p>
            <a:endParaRPr lang="en-US" b="1" dirty="0"/>
          </a:p>
          <a:p>
            <a:r>
              <a:rPr lang="en-US" b="1" dirty="0"/>
              <a:t>A: “They work with state and local health departments and other federal agencies to investigate foodborne outbreaks.”</a:t>
            </a:r>
            <a:endParaRPr lang="en-US" dirty="0"/>
          </a:p>
        </p:txBody>
      </p:sp>
    </p:spTree>
    <p:extLst>
      <p:ext uri="{BB962C8B-B14F-4D97-AF65-F5344CB8AC3E}">
        <p14:creationId xmlns:p14="http://schemas.microsoft.com/office/powerpoint/2010/main" val="179191176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a zoonotic disease?</a:t>
            </a:r>
          </a:p>
          <a:p>
            <a:endParaRPr lang="en-US" dirty="0"/>
          </a:p>
          <a:p>
            <a:r>
              <a:rPr lang="en-US" dirty="0"/>
              <a:t>	a.   A disease found in a zoo.</a:t>
            </a:r>
          </a:p>
          <a:p>
            <a:r>
              <a:rPr lang="en-US" dirty="0"/>
              <a:t>	b.   A disease that zoo animals pass back and forth.</a:t>
            </a:r>
          </a:p>
          <a:p>
            <a:r>
              <a:rPr lang="en-US" dirty="0"/>
              <a:t>	c.   A disease that affects only humans.</a:t>
            </a:r>
          </a:p>
          <a:p>
            <a:r>
              <a:rPr lang="en-US" dirty="0"/>
              <a:t>	d.   A disease that can be passed from animals to</a:t>
            </a:r>
          </a:p>
          <a:p>
            <a:r>
              <a:rPr lang="en-US" dirty="0"/>
              <a:t>	      humans.</a:t>
            </a:r>
          </a:p>
        </p:txBody>
      </p:sp>
    </p:spTree>
    <p:extLst>
      <p:ext uri="{BB962C8B-B14F-4D97-AF65-F5344CB8AC3E}">
        <p14:creationId xmlns:p14="http://schemas.microsoft.com/office/powerpoint/2010/main" val="205424868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a zoonotic disease?</a:t>
            </a:r>
          </a:p>
          <a:p>
            <a:endParaRPr lang="en-US" dirty="0"/>
          </a:p>
          <a:p>
            <a:r>
              <a:rPr lang="en-US" dirty="0"/>
              <a:t>	a.   A disease found in a zoo.</a:t>
            </a:r>
          </a:p>
          <a:p>
            <a:r>
              <a:rPr lang="en-US" dirty="0"/>
              <a:t>	b.   A disease that zoo animals pass back and forth.</a:t>
            </a:r>
          </a:p>
          <a:p>
            <a:r>
              <a:rPr lang="en-US" dirty="0"/>
              <a:t>	c.   A disease that affects only humans.</a:t>
            </a:r>
          </a:p>
          <a:p>
            <a:r>
              <a:rPr lang="en-US" b="1" dirty="0"/>
              <a:t>	d.   A disease that can be passed from animals </a:t>
            </a:r>
          </a:p>
          <a:p>
            <a:r>
              <a:rPr lang="en-US" b="1" dirty="0"/>
              <a:t>	      humans.</a:t>
            </a:r>
            <a:endParaRPr lang="en-US" dirty="0"/>
          </a:p>
          <a:p>
            <a:endParaRPr lang="en-US" dirty="0"/>
          </a:p>
        </p:txBody>
      </p:sp>
    </p:spTree>
    <p:extLst>
      <p:ext uri="{BB962C8B-B14F-4D97-AF65-F5344CB8AC3E}">
        <p14:creationId xmlns:p14="http://schemas.microsoft.com/office/powerpoint/2010/main" val="239854707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1.Which tool is pictured here?</a:t>
            </a:r>
          </a:p>
          <a:p>
            <a:r>
              <a:rPr lang="en-US" b="1" dirty="0"/>
              <a:t>	</a:t>
            </a:r>
            <a:r>
              <a:rPr lang="en-US" dirty="0"/>
              <a:t>a.   Autoclave</a:t>
            </a:r>
          </a:p>
          <a:p>
            <a:r>
              <a:rPr lang="en-US" dirty="0"/>
              <a:t>	b.   Pressure cooker</a:t>
            </a:r>
          </a:p>
          <a:p>
            <a:r>
              <a:rPr lang="en-US" dirty="0"/>
              <a:t>	c.   </a:t>
            </a:r>
            <a:r>
              <a:rPr lang="en-US" dirty="0" err="1"/>
              <a:t>Opthalmascope</a:t>
            </a:r>
            <a:endParaRPr lang="en-US" dirty="0"/>
          </a:p>
          <a:p>
            <a:r>
              <a:rPr lang="en-US" dirty="0"/>
              <a:t>	d.   </a:t>
            </a:r>
            <a:r>
              <a:rPr lang="en-US" dirty="0" err="1"/>
              <a:t>Ambu</a:t>
            </a:r>
            <a:r>
              <a:rPr lang="en-US" dirty="0"/>
              <a:t>-bag</a:t>
            </a:r>
          </a:p>
          <a:p>
            <a:endParaRPr lang="en-US" dirty="0"/>
          </a:p>
          <a:p>
            <a:r>
              <a:rPr lang="en-US" dirty="0"/>
              <a:t>2.What is the purpose of this tool?</a:t>
            </a:r>
          </a:p>
        </p:txBody>
      </p:sp>
      <p:pic>
        <p:nvPicPr>
          <p:cNvPr id="4"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8154" y="1641369"/>
            <a:ext cx="3784584" cy="245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2760140"/>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1.Which tool is pictured here?</a:t>
            </a:r>
          </a:p>
          <a:p>
            <a:r>
              <a:rPr lang="en-US" b="1" dirty="0"/>
              <a:t>	a.   Autoclave</a:t>
            </a:r>
            <a:endParaRPr lang="en-US" dirty="0"/>
          </a:p>
          <a:p>
            <a:r>
              <a:rPr lang="en-US" dirty="0"/>
              <a:t>	b.   Pressure cooker</a:t>
            </a:r>
          </a:p>
          <a:p>
            <a:r>
              <a:rPr lang="en-US" dirty="0"/>
              <a:t>	c.   </a:t>
            </a:r>
            <a:r>
              <a:rPr lang="en-US" dirty="0" err="1"/>
              <a:t>Opthalmascope</a:t>
            </a:r>
            <a:endParaRPr lang="en-US" dirty="0"/>
          </a:p>
          <a:p>
            <a:r>
              <a:rPr lang="en-US" dirty="0"/>
              <a:t>	d.   </a:t>
            </a:r>
            <a:r>
              <a:rPr lang="en-US" dirty="0" err="1"/>
              <a:t>Ambu</a:t>
            </a:r>
            <a:r>
              <a:rPr lang="en-US" dirty="0"/>
              <a:t>-bag</a:t>
            </a:r>
          </a:p>
          <a:p>
            <a:endParaRPr lang="en-US" dirty="0"/>
          </a:p>
          <a:p>
            <a:r>
              <a:rPr lang="en-US" dirty="0"/>
              <a:t>2.What is the purpose of this tool?</a:t>
            </a:r>
          </a:p>
          <a:p>
            <a:r>
              <a:rPr lang="en-US" b="1" dirty="0"/>
              <a:t>-An autoclave is utilized to sterilize materials (i.e. equipment).</a:t>
            </a:r>
            <a:endParaRPr lang="en-US" dirty="0"/>
          </a:p>
          <a:p>
            <a:endParaRPr lang="en-US" dirty="0"/>
          </a:p>
        </p:txBody>
      </p:sp>
      <p:pic>
        <p:nvPicPr>
          <p:cNvPr id="1026" name="Picture 1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8154" y="1641369"/>
            <a:ext cx="3784584" cy="2458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738380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tool is pictured?</a:t>
            </a:r>
          </a:p>
          <a:p>
            <a:r>
              <a:rPr lang="en-US" b="1" dirty="0"/>
              <a:t>	</a:t>
            </a:r>
            <a:r>
              <a:rPr lang="en-US" dirty="0"/>
              <a:t>a.   Scissors – Lister bandage</a:t>
            </a:r>
          </a:p>
          <a:p>
            <a:r>
              <a:rPr lang="en-US" dirty="0"/>
              <a:t>	b.   Scissors – Bandage</a:t>
            </a:r>
          </a:p>
          <a:p>
            <a:r>
              <a:rPr lang="en-US" dirty="0"/>
              <a:t>	c.   Scissors – Mayo dissecting</a:t>
            </a:r>
          </a:p>
          <a:p>
            <a:r>
              <a:rPr lang="en-US" dirty="0"/>
              <a:t>	d.   Scissors – Suture wire cutting</a:t>
            </a:r>
          </a:p>
        </p:txBody>
      </p:sp>
      <p:pic>
        <p:nvPicPr>
          <p:cNvPr id="2050"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513" y="4025700"/>
            <a:ext cx="4091586" cy="2042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9907363"/>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tool is pictured?</a:t>
            </a:r>
          </a:p>
          <a:p>
            <a:r>
              <a:rPr lang="en-US" b="1" dirty="0"/>
              <a:t>	a.   Scissors – Lister bandage</a:t>
            </a:r>
            <a:endParaRPr lang="en-US" dirty="0"/>
          </a:p>
          <a:p>
            <a:r>
              <a:rPr lang="en-US" dirty="0"/>
              <a:t>	b.   Scissors – Bandage</a:t>
            </a:r>
          </a:p>
          <a:p>
            <a:r>
              <a:rPr lang="en-US" dirty="0"/>
              <a:t>	c.   Scissors – Mayo dissecting</a:t>
            </a:r>
          </a:p>
          <a:p>
            <a:r>
              <a:rPr lang="en-US" dirty="0"/>
              <a:t>	d.   Scissors – Suture wire cutting</a:t>
            </a:r>
          </a:p>
          <a:p>
            <a:endParaRPr lang="en-US" dirty="0"/>
          </a:p>
        </p:txBody>
      </p:sp>
      <p:pic>
        <p:nvPicPr>
          <p:cNvPr id="4" name="Picture 1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9513" y="4025700"/>
            <a:ext cx="4091586" cy="20420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8139949"/>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1.Which tool is pictured here?</a:t>
            </a:r>
          </a:p>
          <a:p>
            <a:pPr lvl="0"/>
            <a:r>
              <a:rPr lang="en-US" dirty="0"/>
              <a:t>	a. Hoof knife</a:t>
            </a:r>
          </a:p>
          <a:p>
            <a:pPr lvl="0"/>
            <a:r>
              <a:rPr lang="en-US" dirty="0"/>
              <a:t>	b. Elizabethan collar</a:t>
            </a:r>
          </a:p>
          <a:p>
            <a:pPr lvl="0"/>
            <a:r>
              <a:rPr lang="en-US" dirty="0"/>
              <a:t>	c. Centrifuge</a:t>
            </a:r>
          </a:p>
          <a:p>
            <a:pPr lvl="0"/>
            <a:r>
              <a:rPr lang="en-US" b="1" dirty="0"/>
              <a:t>	</a:t>
            </a:r>
            <a:r>
              <a:rPr lang="en-US" dirty="0"/>
              <a:t>d. </a:t>
            </a:r>
            <a:r>
              <a:rPr lang="en-US" dirty="0" err="1"/>
              <a:t>Ambu</a:t>
            </a:r>
            <a:r>
              <a:rPr lang="en-US" dirty="0"/>
              <a:t>-bag</a:t>
            </a:r>
          </a:p>
          <a:p>
            <a:pPr lvl="0"/>
            <a:endParaRPr lang="en-US" dirty="0"/>
          </a:p>
          <a:p>
            <a:r>
              <a:rPr lang="en-US" dirty="0"/>
              <a:t>2.What is the purpose/role of this tool?</a:t>
            </a:r>
          </a:p>
        </p:txBody>
      </p:sp>
      <p:pic>
        <p:nvPicPr>
          <p:cNvPr id="3074"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8577" y="1818640"/>
            <a:ext cx="3541707" cy="242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69127202"/>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1.Which tool is pictured here?</a:t>
            </a:r>
          </a:p>
          <a:p>
            <a:pPr lvl="0"/>
            <a:r>
              <a:rPr lang="en-US" dirty="0"/>
              <a:t>	a. Hoof knife</a:t>
            </a:r>
          </a:p>
          <a:p>
            <a:pPr lvl="0"/>
            <a:r>
              <a:rPr lang="en-US" dirty="0"/>
              <a:t>	b. Elizabethan collar</a:t>
            </a:r>
          </a:p>
          <a:p>
            <a:pPr lvl="0"/>
            <a:r>
              <a:rPr lang="en-US" dirty="0"/>
              <a:t>	c. Centrifuge</a:t>
            </a:r>
          </a:p>
          <a:p>
            <a:pPr lvl="0"/>
            <a:r>
              <a:rPr lang="en-US" b="1" dirty="0"/>
              <a:t>	d. </a:t>
            </a:r>
            <a:r>
              <a:rPr lang="en-US" b="1" dirty="0" err="1"/>
              <a:t>Ambu</a:t>
            </a:r>
            <a:r>
              <a:rPr lang="en-US" b="1" dirty="0"/>
              <a:t>-bag</a:t>
            </a:r>
          </a:p>
          <a:p>
            <a:pPr lvl="0"/>
            <a:endParaRPr lang="en-US" dirty="0"/>
          </a:p>
          <a:p>
            <a:r>
              <a:rPr lang="en-US" dirty="0"/>
              <a:t>2.What is the purpose/role of this tool?</a:t>
            </a:r>
          </a:p>
          <a:p>
            <a:r>
              <a:rPr lang="en-US" b="1" dirty="0"/>
              <a:t>-An </a:t>
            </a:r>
            <a:r>
              <a:rPr lang="en-US" b="1" dirty="0" err="1"/>
              <a:t>Ambu</a:t>
            </a:r>
            <a:r>
              <a:rPr lang="en-US" b="1" dirty="0"/>
              <a:t>-bag is used to deliver oxygen to the lungs of an animal.</a:t>
            </a:r>
            <a:endParaRPr lang="en-US" dirty="0"/>
          </a:p>
          <a:p>
            <a:endParaRPr lang="en-US" dirty="0"/>
          </a:p>
        </p:txBody>
      </p:sp>
      <p:pic>
        <p:nvPicPr>
          <p:cNvPr id="4" name="Picture 19"/>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38577" y="1818640"/>
            <a:ext cx="3541707" cy="242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616052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many pounds of milk does a dairy cow, on average, produce in a day?</a:t>
            </a:r>
          </a:p>
          <a:p>
            <a:pPr lvl="0"/>
            <a:r>
              <a:rPr lang="en-US" dirty="0"/>
              <a:t>	a. 100 lbs.</a:t>
            </a:r>
          </a:p>
          <a:p>
            <a:pPr lvl="0"/>
            <a:r>
              <a:rPr lang="en-US" b="1" dirty="0"/>
              <a:t>	</a:t>
            </a:r>
            <a:r>
              <a:rPr lang="en-US" dirty="0"/>
              <a:t>b. 105 lbs.</a:t>
            </a:r>
          </a:p>
          <a:p>
            <a:pPr lvl="0"/>
            <a:r>
              <a:rPr lang="en-US" dirty="0"/>
              <a:t>	c. 175 lbs.</a:t>
            </a:r>
          </a:p>
          <a:p>
            <a:pPr lvl="0"/>
            <a:r>
              <a:rPr lang="en-US" dirty="0"/>
              <a:t>	d. 200 lbs.</a:t>
            </a:r>
          </a:p>
          <a:p>
            <a:endParaRPr lang="en-US" dirty="0"/>
          </a:p>
        </p:txBody>
      </p:sp>
    </p:spTree>
    <p:extLst>
      <p:ext uri="{BB962C8B-B14F-4D97-AF65-F5344CB8AC3E}">
        <p14:creationId xmlns:p14="http://schemas.microsoft.com/office/powerpoint/2010/main" val="1168975590"/>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1.Which tool is pictured here?</a:t>
            </a:r>
          </a:p>
          <a:p>
            <a:r>
              <a:rPr lang="en-US" dirty="0"/>
              <a:t>	a.   Hoof knife</a:t>
            </a:r>
          </a:p>
          <a:p>
            <a:r>
              <a:rPr lang="en-US" dirty="0"/>
              <a:t>	b.   Elizabethan collar</a:t>
            </a:r>
          </a:p>
          <a:p>
            <a:r>
              <a:rPr lang="en-US" dirty="0"/>
              <a:t>	c.   Centrifuge</a:t>
            </a:r>
          </a:p>
          <a:p>
            <a:r>
              <a:rPr lang="en-US" dirty="0"/>
              <a:t>	d.   </a:t>
            </a:r>
            <a:r>
              <a:rPr lang="en-US" dirty="0" err="1"/>
              <a:t>Ambu</a:t>
            </a:r>
            <a:r>
              <a:rPr lang="en-US" dirty="0"/>
              <a:t>-bag</a:t>
            </a:r>
          </a:p>
          <a:p>
            <a:r>
              <a:rPr lang="en-US" dirty="0"/>
              <a:t> </a:t>
            </a:r>
          </a:p>
          <a:p>
            <a:r>
              <a:rPr lang="en-US" dirty="0"/>
              <a:t>2.What is the purpose of this tool?</a:t>
            </a:r>
          </a:p>
        </p:txBody>
      </p:sp>
      <p:pic>
        <p:nvPicPr>
          <p:cNvPr id="4098"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7250" y="1818640"/>
            <a:ext cx="2543070" cy="3470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24902113"/>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1.Which tool is pictured here?</a:t>
            </a:r>
          </a:p>
          <a:p>
            <a:r>
              <a:rPr lang="en-US" dirty="0"/>
              <a:t>	a.   Hoof knife</a:t>
            </a:r>
          </a:p>
          <a:p>
            <a:r>
              <a:rPr lang="en-US" dirty="0"/>
              <a:t>	b.   Elizabethan collar</a:t>
            </a:r>
          </a:p>
          <a:p>
            <a:r>
              <a:rPr lang="en-US" b="1" dirty="0"/>
              <a:t>	c.   Centrifuge</a:t>
            </a:r>
            <a:endParaRPr lang="en-US" dirty="0"/>
          </a:p>
          <a:p>
            <a:r>
              <a:rPr lang="en-US" dirty="0"/>
              <a:t>	d.   </a:t>
            </a:r>
            <a:r>
              <a:rPr lang="en-US" dirty="0" err="1"/>
              <a:t>Ambu</a:t>
            </a:r>
            <a:r>
              <a:rPr lang="en-US" dirty="0"/>
              <a:t>-bag</a:t>
            </a:r>
          </a:p>
          <a:p>
            <a:r>
              <a:rPr lang="en-US" dirty="0"/>
              <a:t> </a:t>
            </a:r>
          </a:p>
          <a:p>
            <a:r>
              <a:rPr lang="en-US" dirty="0"/>
              <a:t>2.What is the purpose of this tool?</a:t>
            </a:r>
          </a:p>
          <a:p>
            <a:r>
              <a:rPr lang="en-US" b="1" dirty="0"/>
              <a:t>-The purpose of a centrifuge is to spin liquids to cause separation.</a:t>
            </a:r>
            <a:endParaRPr lang="en-US" dirty="0"/>
          </a:p>
        </p:txBody>
      </p:sp>
      <p:pic>
        <p:nvPicPr>
          <p:cNvPr id="4" name="Picture 2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23192" y="1173892"/>
            <a:ext cx="2543070" cy="34705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411735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Find an impactful member of the agricultural community from history. Create a tweet about the impact that </a:t>
            </a:r>
            <a:r>
              <a:rPr lang="en-US"/>
              <a:t>person had </a:t>
            </a:r>
            <a:r>
              <a:rPr lang="en-US" dirty="0"/>
              <a:t>on the agriculture industry.</a:t>
            </a:r>
          </a:p>
          <a:p>
            <a:endParaRPr lang="en-US" dirty="0"/>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2825512160"/>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Read the article “Woman’s eye hosts more than a dozen cattle eyeworms,” </a:t>
            </a:r>
            <a:r>
              <a:rPr lang="en-US" u="sng" dirty="0">
                <a:hlinkClick r:id="rId2"/>
              </a:rPr>
              <a:t>https://www.sciencenewsforstudents.org/article/womans-eye-hosts-more-dozen-cattle-eyeworms</a:t>
            </a:r>
            <a:r>
              <a:rPr lang="en-US" dirty="0"/>
              <a:t>. </a:t>
            </a:r>
          </a:p>
          <a:p>
            <a:endParaRPr lang="en-US" dirty="0"/>
          </a:p>
          <a:p>
            <a:r>
              <a:rPr lang="en-US" dirty="0"/>
              <a:t>Assume the role of a health professional. What types of precautions would you inform other patients to take regarding this nematode? (prevention, causes, etc.)</a:t>
            </a:r>
          </a:p>
        </p:txBody>
      </p:sp>
    </p:spTree>
    <p:extLst>
      <p:ext uri="{BB962C8B-B14F-4D97-AF65-F5344CB8AC3E}">
        <p14:creationId xmlns:p14="http://schemas.microsoft.com/office/powerpoint/2010/main" val="3388390549"/>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Read the article “Cool Jobs: Linking  animal health to human health,” </a:t>
            </a:r>
            <a:r>
              <a:rPr lang="en-US" u="sng" dirty="0">
                <a:hlinkClick r:id="rId2"/>
              </a:rPr>
              <a:t>https://www.sciencenewsforstudents.org/article/cool-jobs-linking-animal-health-human-health</a:t>
            </a:r>
            <a:r>
              <a:rPr lang="en-US" dirty="0"/>
              <a:t>.</a:t>
            </a:r>
          </a:p>
          <a:p>
            <a:r>
              <a:rPr lang="en-US" dirty="0"/>
              <a:t> </a:t>
            </a:r>
          </a:p>
          <a:p>
            <a:r>
              <a:rPr lang="en-US" dirty="0"/>
              <a:t>Identify five careers you could potentially have in relation to what is discussed in the article.</a:t>
            </a:r>
          </a:p>
        </p:txBody>
      </p:sp>
    </p:spTree>
    <p:extLst>
      <p:ext uri="{BB962C8B-B14F-4D97-AF65-F5344CB8AC3E}">
        <p14:creationId xmlns:p14="http://schemas.microsoft.com/office/powerpoint/2010/main" val="722666287"/>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Read the article “Fish get pooped living in polluted water,” </a:t>
            </a:r>
            <a:r>
              <a:rPr lang="en-US" u="sng" dirty="0">
                <a:hlinkClick r:id="rId2"/>
              </a:rPr>
              <a:t>https://www.sciencenewsforstudents.org/article/fish-get-pooped-living-polluted-water</a:t>
            </a:r>
            <a:r>
              <a:rPr lang="en-US" dirty="0"/>
              <a:t>.</a:t>
            </a:r>
          </a:p>
          <a:p>
            <a:endParaRPr lang="en-US" dirty="0"/>
          </a:p>
          <a:p>
            <a:pPr marL="457200" indent="-457200">
              <a:buAutoNum type="arabicPeriod"/>
            </a:pPr>
            <a:r>
              <a:rPr lang="en-US" dirty="0"/>
              <a:t>Create a numbered lab procedure to outline the research study that was performed in this article.</a:t>
            </a:r>
          </a:p>
          <a:p>
            <a:r>
              <a:rPr lang="en-US" dirty="0"/>
              <a:t> </a:t>
            </a:r>
          </a:p>
          <a:p>
            <a:r>
              <a:rPr lang="en-US" dirty="0"/>
              <a:t>2.   What implications will this research have for the future of our natural resources systems?</a:t>
            </a:r>
          </a:p>
        </p:txBody>
      </p:sp>
    </p:spTree>
    <p:extLst>
      <p:ext uri="{BB962C8B-B14F-4D97-AF65-F5344CB8AC3E}">
        <p14:creationId xmlns:p14="http://schemas.microsoft.com/office/powerpoint/2010/main" val="1543041476"/>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Rank ten dog breeds from best to worst. Explain why you ranked them as you did.</a:t>
            </a:r>
          </a:p>
        </p:txBody>
      </p:sp>
    </p:spTree>
    <p:extLst>
      <p:ext uri="{BB962C8B-B14F-4D97-AF65-F5344CB8AC3E}">
        <p14:creationId xmlns:p14="http://schemas.microsoft.com/office/powerpoint/2010/main" val="4107121404"/>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Write a two-minute elevator speech about what agriculture is/means. This elevator speech should be written for a student at the elementary level that has never taken an agriculture class.</a:t>
            </a:r>
          </a:p>
        </p:txBody>
      </p:sp>
    </p:spTree>
    <p:extLst>
      <p:ext uri="{BB962C8B-B14F-4D97-AF65-F5344CB8AC3E}">
        <p14:creationId xmlns:p14="http://schemas.microsoft.com/office/powerpoint/2010/main" val="3935564384"/>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Read the following farm-to-plate story of the American dairy supply: </a:t>
            </a:r>
            <a:r>
              <a:rPr lang="en-US" u="sng" dirty="0">
                <a:hlinkClick r:id="rId2"/>
              </a:rPr>
              <a:t>https://dairygood.org/content/2017/milks-food-safety-story</a:t>
            </a:r>
            <a:r>
              <a:rPr lang="en-US" dirty="0"/>
              <a:t>.</a:t>
            </a:r>
          </a:p>
          <a:p>
            <a:r>
              <a:rPr lang="en-US" dirty="0"/>
              <a:t> </a:t>
            </a:r>
          </a:p>
          <a:p>
            <a:r>
              <a:rPr lang="en-US" dirty="0"/>
              <a:t>Create an illustrated flow chart depicting the farm-to-plate process for dairy products.</a:t>
            </a:r>
          </a:p>
        </p:txBody>
      </p:sp>
    </p:spTree>
    <p:extLst>
      <p:ext uri="{BB962C8B-B14F-4D97-AF65-F5344CB8AC3E}">
        <p14:creationId xmlns:p14="http://schemas.microsoft.com/office/powerpoint/2010/main" val="2161580356"/>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57200" y="1818640"/>
            <a:ext cx="3031138" cy="4002723"/>
          </a:xfrm>
        </p:spPr>
        <p:txBody>
          <a:bodyPr/>
          <a:lstStyle/>
          <a:p>
            <a:r>
              <a:rPr lang="en-US" dirty="0"/>
              <a:t>You and a friend are at lunch when you open a bottle of chilled milk. Your friend is consuming chilled almond milk. Which drink is a healthier choice? Why?</a:t>
            </a:r>
          </a:p>
        </p:txBody>
      </p:sp>
      <p:pic>
        <p:nvPicPr>
          <p:cNvPr id="5122" name="Picture 2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18649" y="866249"/>
            <a:ext cx="4796059" cy="54756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2233119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many pounds of milk does a dairy cow, on average, produce in a day?</a:t>
            </a:r>
          </a:p>
          <a:p>
            <a:pPr lvl="0"/>
            <a:r>
              <a:rPr lang="en-US" dirty="0"/>
              <a:t>	a. 100 lbs.</a:t>
            </a:r>
          </a:p>
          <a:p>
            <a:pPr lvl="0"/>
            <a:r>
              <a:rPr lang="en-US" b="1" dirty="0"/>
              <a:t>	b. 105 lbs.</a:t>
            </a:r>
            <a:endParaRPr lang="en-US" dirty="0"/>
          </a:p>
          <a:p>
            <a:pPr lvl="0"/>
            <a:r>
              <a:rPr lang="en-US" dirty="0"/>
              <a:t>	c. 175 lbs.</a:t>
            </a:r>
          </a:p>
          <a:p>
            <a:pPr lvl="0"/>
            <a:r>
              <a:rPr lang="en-US" dirty="0"/>
              <a:t>	d. 200 lbs.</a:t>
            </a:r>
          </a:p>
          <a:p>
            <a:endParaRPr lang="en-US" dirty="0"/>
          </a:p>
        </p:txBody>
      </p:sp>
    </p:spTree>
    <p:extLst>
      <p:ext uri="{BB962C8B-B14F-4D97-AF65-F5344CB8AC3E}">
        <p14:creationId xmlns:p14="http://schemas.microsoft.com/office/powerpoint/2010/main" val="1543176279"/>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Should we, as consumers, be concerned about the hormones found in milk? Read the following article from the National Dairy Council/Dairy Good to find out!</a:t>
            </a:r>
          </a:p>
          <a:p>
            <a:r>
              <a:rPr lang="en-US" dirty="0"/>
              <a:t> </a:t>
            </a:r>
          </a:p>
          <a:p>
            <a:r>
              <a:rPr lang="en-US" u="sng" dirty="0">
                <a:hlinkClick r:id="rId2"/>
              </a:rPr>
              <a:t>https://dairygood.org/content/2018/should-i-be-concerned-about-hormones-in-milk</a:t>
            </a:r>
            <a:endParaRPr lang="en-US" dirty="0"/>
          </a:p>
          <a:p>
            <a:r>
              <a:rPr lang="en-US" dirty="0"/>
              <a:t> </a:t>
            </a:r>
          </a:p>
          <a:p>
            <a:r>
              <a:rPr lang="en-US" dirty="0"/>
              <a:t>Create a Facebook post that answers the question (Should we, as consumers, be concerned about the hormones found in milk?).</a:t>
            </a:r>
          </a:p>
        </p:txBody>
      </p:sp>
    </p:spTree>
    <p:extLst>
      <p:ext uri="{BB962C8B-B14F-4D97-AF65-F5344CB8AC3E}">
        <p14:creationId xmlns:p14="http://schemas.microsoft.com/office/powerpoint/2010/main" val="325914003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166530" y="1824695"/>
            <a:ext cx="2298111" cy="4002723"/>
          </a:xfrm>
        </p:spPr>
        <p:txBody>
          <a:bodyPr/>
          <a:lstStyle/>
          <a:p>
            <a:r>
              <a:rPr lang="en-US" dirty="0"/>
              <a:t>Utilizing the infographic, compare and contrast the pros and cons of using hormone implants in beef animals.</a:t>
            </a:r>
          </a:p>
          <a:p>
            <a:endParaRPr lang="en-US" dirty="0"/>
          </a:p>
        </p:txBody>
      </p:sp>
      <p:pic>
        <p:nvPicPr>
          <p:cNvPr id="6146" name="Picture 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64641" y="888885"/>
            <a:ext cx="5347121" cy="5462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3986603"/>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57200" y="1818641"/>
            <a:ext cx="8229600" cy="924560"/>
          </a:xfrm>
        </p:spPr>
        <p:txBody>
          <a:bodyPr/>
          <a:lstStyle/>
          <a:p>
            <a:r>
              <a:rPr lang="en-US" dirty="0"/>
              <a:t>Where does the money go when you purchase a food product at the store?</a:t>
            </a:r>
          </a:p>
        </p:txBody>
      </p:sp>
      <p:pic>
        <p:nvPicPr>
          <p:cNvPr id="7170"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5825" y="2569810"/>
            <a:ext cx="8130975" cy="36602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2070446"/>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154420" y="1513908"/>
            <a:ext cx="2491890" cy="3245818"/>
          </a:xfrm>
        </p:spPr>
        <p:txBody>
          <a:bodyPr/>
          <a:lstStyle/>
          <a:p>
            <a:r>
              <a:rPr lang="en-US" dirty="0"/>
              <a:t>1.   What impact does turkey production have in the U.S.?</a:t>
            </a:r>
          </a:p>
          <a:p>
            <a:r>
              <a:rPr lang="en-US" dirty="0"/>
              <a:t>2.   How has turkey production impacted you?</a:t>
            </a:r>
          </a:p>
        </p:txBody>
      </p:sp>
      <p:pic>
        <p:nvPicPr>
          <p:cNvPr id="8194" name="Picture 2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91810" y="1362119"/>
            <a:ext cx="6394743" cy="48206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46764295"/>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https://youtu.be/O5EEGNK-q7g</a:t>
            </a:r>
            <a:r>
              <a:rPr lang="en-US" dirty="0"/>
              <a:t>.</a:t>
            </a:r>
          </a:p>
          <a:p>
            <a:r>
              <a:rPr lang="en-US" dirty="0"/>
              <a:t> </a:t>
            </a:r>
          </a:p>
          <a:p>
            <a:r>
              <a:rPr lang="en-US" dirty="0"/>
              <a:t>1. Create a flow chart to describe the production process of a broiler chicken.</a:t>
            </a:r>
          </a:p>
        </p:txBody>
      </p:sp>
    </p:spTree>
    <p:extLst>
      <p:ext uri="{BB962C8B-B14F-4D97-AF65-F5344CB8AC3E}">
        <p14:creationId xmlns:p14="http://schemas.microsoft.com/office/powerpoint/2010/main" val="359839856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https://www.chickencheck.in/chicken-guarantees/</a:t>
            </a:r>
            <a:r>
              <a:rPr lang="en-US" dirty="0"/>
              <a:t>. </a:t>
            </a:r>
          </a:p>
          <a:p>
            <a:r>
              <a:rPr lang="en-US" dirty="0"/>
              <a:t> </a:t>
            </a:r>
          </a:p>
          <a:p>
            <a:r>
              <a:rPr lang="en-US" dirty="0"/>
              <a:t>Using three to five sentences, describe the broiler chicken production process to someone who feels broiler chickens are produced inhumanely and inefficiently in crowded or caged conditions.</a:t>
            </a:r>
          </a:p>
        </p:txBody>
      </p:sp>
    </p:spTree>
    <p:extLst>
      <p:ext uri="{BB962C8B-B14F-4D97-AF65-F5344CB8AC3E}">
        <p14:creationId xmlns:p14="http://schemas.microsoft.com/office/powerpoint/2010/main" val="363761393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As of 2017, which of the following states is number one in beef cattle production?</a:t>
            </a:r>
          </a:p>
          <a:p>
            <a:r>
              <a:rPr lang="en-US" dirty="0"/>
              <a:t>	a.   Colorado</a:t>
            </a:r>
          </a:p>
          <a:p>
            <a:r>
              <a:rPr lang="en-US" dirty="0"/>
              <a:t>	b.   Kansas</a:t>
            </a:r>
          </a:p>
          <a:p>
            <a:r>
              <a:rPr lang="en-US" dirty="0"/>
              <a:t>	c.   Texas</a:t>
            </a:r>
          </a:p>
          <a:p>
            <a:r>
              <a:rPr lang="en-US" dirty="0"/>
              <a:t>	d.   Nebraska</a:t>
            </a:r>
          </a:p>
        </p:txBody>
      </p:sp>
    </p:spTree>
    <p:extLst>
      <p:ext uri="{BB962C8B-B14F-4D97-AF65-F5344CB8AC3E}">
        <p14:creationId xmlns:p14="http://schemas.microsoft.com/office/powerpoint/2010/main" val="2853344838"/>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As of 2017, which of the following states is number one in beef cattle production?</a:t>
            </a:r>
          </a:p>
          <a:p>
            <a:r>
              <a:rPr lang="en-US" dirty="0"/>
              <a:t>	a.   Colorado</a:t>
            </a:r>
          </a:p>
          <a:p>
            <a:r>
              <a:rPr lang="en-US" dirty="0"/>
              <a:t>	b.   Kansas</a:t>
            </a:r>
          </a:p>
          <a:p>
            <a:r>
              <a:rPr lang="en-US" b="1" dirty="0"/>
              <a:t>	c.   Texas</a:t>
            </a:r>
            <a:endParaRPr lang="en-US" dirty="0"/>
          </a:p>
          <a:p>
            <a:r>
              <a:rPr lang="en-US" dirty="0"/>
              <a:t>	d.   Nebraska</a:t>
            </a:r>
          </a:p>
          <a:p>
            <a:endParaRPr lang="en-US" dirty="0"/>
          </a:p>
        </p:txBody>
      </p:sp>
    </p:spTree>
    <p:extLst>
      <p:ext uri="{BB962C8B-B14F-4D97-AF65-F5344CB8AC3E}">
        <p14:creationId xmlns:p14="http://schemas.microsoft.com/office/powerpoint/2010/main" val="1489580040"/>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Approximately how long does it take beef to go from farm to fork?</a:t>
            </a:r>
          </a:p>
          <a:p>
            <a:r>
              <a:rPr lang="en-US" dirty="0"/>
              <a:t>	a.   1 to 2 years</a:t>
            </a:r>
          </a:p>
          <a:p>
            <a:r>
              <a:rPr lang="en-US" dirty="0"/>
              <a:t>	b.   2 to 3 years</a:t>
            </a:r>
          </a:p>
          <a:p>
            <a:r>
              <a:rPr lang="en-US" dirty="0"/>
              <a:t>	c.   3 to 4 years</a:t>
            </a:r>
          </a:p>
          <a:p>
            <a:r>
              <a:rPr lang="en-US" dirty="0"/>
              <a:t>	d.   4 to 5 years</a:t>
            </a:r>
          </a:p>
        </p:txBody>
      </p:sp>
    </p:spTree>
    <p:extLst>
      <p:ext uri="{BB962C8B-B14F-4D97-AF65-F5344CB8AC3E}">
        <p14:creationId xmlns:p14="http://schemas.microsoft.com/office/powerpoint/2010/main" val="1457244969"/>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Approximately how long does it take beef to go from farm to fork?</a:t>
            </a:r>
          </a:p>
          <a:p>
            <a:r>
              <a:rPr lang="en-US" dirty="0"/>
              <a:t>	a.   1 to 2 years</a:t>
            </a:r>
          </a:p>
          <a:p>
            <a:r>
              <a:rPr lang="en-US" b="1" dirty="0"/>
              <a:t>	b.   2 to 3 years</a:t>
            </a:r>
            <a:endParaRPr lang="en-US" dirty="0"/>
          </a:p>
          <a:p>
            <a:r>
              <a:rPr lang="en-US" dirty="0"/>
              <a:t>	c.   3 to 4 years</a:t>
            </a:r>
          </a:p>
          <a:p>
            <a:r>
              <a:rPr lang="en-US" dirty="0"/>
              <a:t>	d.   4 to 5 years</a:t>
            </a:r>
          </a:p>
          <a:p>
            <a:endParaRPr lang="en-US" dirty="0"/>
          </a:p>
        </p:txBody>
      </p:sp>
    </p:spTree>
    <p:extLst>
      <p:ext uri="{BB962C8B-B14F-4D97-AF65-F5344CB8AC3E}">
        <p14:creationId xmlns:p14="http://schemas.microsoft.com/office/powerpoint/2010/main" val="309106921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farm value of 100lbs of milk (~12 gallons) is $18.90. How much of that price goes back to the farmer?</a:t>
            </a:r>
          </a:p>
          <a:p>
            <a:pPr lvl="0"/>
            <a:r>
              <a:rPr lang="en-US" b="1" dirty="0"/>
              <a:t>	</a:t>
            </a:r>
            <a:r>
              <a:rPr lang="en-US" dirty="0"/>
              <a:t>a. $5.07</a:t>
            </a:r>
          </a:p>
          <a:p>
            <a:pPr lvl="0"/>
            <a:r>
              <a:rPr lang="en-US" dirty="0"/>
              <a:t>	b. $7.21</a:t>
            </a:r>
          </a:p>
          <a:p>
            <a:pPr lvl="0"/>
            <a:r>
              <a:rPr lang="en-US" dirty="0"/>
              <a:t>	c. $12.10</a:t>
            </a:r>
          </a:p>
          <a:p>
            <a:pPr lvl="0"/>
            <a:r>
              <a:rPr lang="en-US" dirty="0"/>
              <a:t>	d. $17.02</a:t>
            </a:r>
          </a:p>
          <a:p>
            <a:endParaRPr lang="en-US" dirty="0"/>
          </a:p>
        </p:txBody>
      </p:sp>
    </p:spTree>
    <p:extLst>
      <p:ext uri="{BB962C8B-B14F-4D97-AF65-F5344CB8AC3E}">
        <p14:creationId xmlns:p14="http://schemas.microsoft.com/office/powerpoint/2010/main" val="648845229"/>
      </p:ext>
    </p:extLst>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https://youtu.be/_FKJ5EKgmhU</a:t>
            </a:r>
            <a:r>
              <a:rPr lang="en-US" dirty="0"/>
              <a:t>.</a:t>
            </a:r>
          </a:p>
          <a:p>
            <a:r>
              <a:rPr lang="en-US" dirty="0"/>
              <a:t> </a:t>
            </a:r>
          </a:p>
          <a:p>
            <a:r>
              <a:rPr lang="en-US" dirty="0"/>
              <a:t>Using three to five sentences, reflect on how antibiotics are selected, administered and regulated in the animal industry.</a:t>
            </a:r>
          </a:p>
        </p:txBody>
      </p:sp>
    </p:spTree>
    <p:extLst>
      <p:ext uri="{BB962C8B-B14F-4D97-AF65-F5344CB8AC3E}">
        <p14:creationId xmlns:p14="http://schemas.microsoft.com/office/powerpoint/2010/main" val="2190583354"/>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Select one of the common myths from the animal production industry. Using two to three sentences, write a script to discuss this myth with a friend. </a:t>
            </a:r>
          </a:p>
          <a:p>
            <a:endParaRPr lang="en-US" u="sng" dirty="0">
              <a:hlinkClick r:id="rId2"/>
            </a:endParaRPr>
          </a:p>
          <a:p>
            <a:r>
              <a:rPr lang="en-US" u="sng" dirty="0">
                <a:hlinkClick r:id="rId2"/>
              </a:rPr>
              <a:t>https://www.meatinstitute.org/index.php?ht=a/GetDocumentAction/i/115211</a:t>
            </a:r>
            <a:endParaRPr lang="en-US" dirty="0"/>
          </a:p>
        </p:txBody>
      </p:sp>
    </p:spTree>
    <p:extLst>
      <p:ext uri="{BB962C8B-B14F-4D97-AF65-F5344CB8AC3E}">
        <p14:creationId xmlns:p14="http://schemas.microsoft.com/office/powerpoint/2010/main" val="343554551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57200" y="1818640"/>
            <a:ext cx="3061121" cy="4002723"/>
          </a:xfrm>
        </p:spPr>
        <p:txBody>
          <a:bodyPr/>
          <a:lstStyle/>
          <a:p>
            <a:r>
              <a:rPr lang="en-US" dirty="0"/>
              <a:t>The general public has a negative view about the use of antibiotics in animal agriculture. Using the “Putting Antibiotics into Perspective” infographic, develop a one-minute elevator speech to share the truth about antibiotic usage in animals.</a:t>
            </a:r>
          </a:p>
        </p:txBody>
      </p:sp>
      <p:pic>
        <p:nvPicPr>
          <p:cNvPr id="9218" name="Picture 2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76061" y="1283793"/>
            <a:ext cx="5031934" cy="5008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0086892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Using the Coalition for Safe Affordable Food state activity website (</a:t>
            </a:r>
            <a:r>
              <a:rPr lang="en-US" u="sng" dirty="0">
                <a:hlinkClick r:id="rId2"/>
              </a:rPr>
              <a:t>http://coalitionforsafeaffordablefood.org/state-action-center/</a:t>
            </a:r>
            <a:r>
              <a:rPr lang="en-US" dirty="0"/>
              <a:t>), create a tweet that highlights a current event in your state.</a:t>
            </a:r>
          </a:p>
        </p:txBody>
      </p:sp>
    </p:spTree>
    <p:extLst>
      <p:ext uri="{BB962C8B-B14F-4D97-AF65-F5344CB8AC3E}">
        <p14:creationId xmlns:p14="http://schemas.microsoft.com/office/powerpoint/2010/main" val="2716190159"/>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endParaRPr lang="en-US" dirty="0"/>
          </a:p>
          <a:p>
            <a:r>
              <a:rPr lang="en-US" dirty="0"/>
              <a:t>	a.   George Washington Carver</a:t>
            </a:r>
          </a:p>
          <a:p>
            <a:r>
              <a:rPr lang="en-US" dirty="0"/>
              <a:t>	b.   John Deere</a:t>
            </a:r>
          </a:p>
          <a:p>
            <a:r>
              <a:rPr lang="en-US" dirty="0"/>
              <a:t>	c.   Phillip Nelson</a:t>
            </a:r>
          </a:p>
          <a:p>
            <a:r>
              <a:rPr lang="en-US" b="1" dirty="0"/>
              <a:t>	</a:t>
            </a:r>
            <a:r>
              <a:rPr lang="en-US" dirty="0"/>
              <a:t>d.   Dr. Norman Borlaug</a:t>
            </a:r>
          </a:p>
        </p:txBody>
      </p:sp>
      <p:pic>
        <p:nvPicPr>
          <p:cNvPr id="10242" name="Pictur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3665" y="3122294"/>
            <a:ext cx="3003329" cy="258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0811411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This scientist not only was awarded the Nobel Peace Prize for his work in addressing hunger globally, but he also developed the World Food Prize to recognize those individuals making an impact in the world of agriculture.</a:t>
            </a:r>
          </a:p>
          <a:p>
            <a:endParaRPr lang="en-US" dirty="0"/>
          </a:p>
          <a:p>
            <a:r>
              <a:rPr lang="en-US" dirty="0"/>
              <a:t>	a.   George Washington Carver</a:t>
            </a:r>
          </a:p>
          <a:p>
            <a:r>
              <a:rPr lang="en-US" dirty="0"/>
              <a:t>	b.   John Deere</a:t>
            </a:r>
          </a:p>
          <a:p>
            <a:r>
              <a:rPr lang="en-US" dirty="0"/>
              <a:t>	c.   Phillip Nelson</a:t>
            </a:r>
          </a:p>
          <a:p>
            <a:r>
              <a:rPr lang="en-US" b="1" dirty="0"/>
              <a:t>	d.   Dr. Norman Borlaug</a:t>
            </a:r>
            <a:endParaRPr lang="en-US" dirty="0"/>
          </a:p>
          <a:p>
            <a:endParaRPr lang="en-US" dirty="0"/>
          </a:p>
        </p:txBody>
      </p:sp>
      <p:pic>
        <p:nvPicPr>
          <p:cNvPr id="4" name="Picture 3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63665" y="3122294"/>
            <a:ext cx="3003329" cy="25881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1831565"/>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Using the World Food Prize Laureates page, find a laureate of interest to you and write a two- to three-sentence blog post about their accomplishments and agricultural impact. </a:t>
            </a:r>
          </a:p>
          <a:p>
            <a:endParaRPr lang="en-US" u="sng" dirty="0">
              <a:hlinkClick r:id="rId2"/>
            </a:endParaRPr>
          </a:p>
          <a:p>
            <a:r>
              <a:rPr lang="en-US" u="sng" dirty="0">
                <a:hlinkClick r:id="rId2"/>
              </a:rPr>
              <a:t>https://www.worldfoodprize.org/index.cfm?nodeID=90971&amp;audienceID=1</a:t>
            </a:r>
            <a:r>
              <a:rPr lang="en-US" dirty="0"/>
              <a:t> </a:t>
            </a:r>
          </a:p>
        </p:txBody>
      </p:sp>
    </p:spTree>
    <p:extLst>
      <p:ext uri="{BB962C8B-B14F-4D97-AF65-F5344CB8AC3E}">
        <p14:creationId xmlns:p14="http://schemas.microsoft.com/office/powerpoint/2010/main" val="2991947146"/>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4" name="Content Placeholder 3"/>
          <p:cNvSpPr>
            <a:spLocks noGrp="1"/>
          </p:cNvSpPr>
          <p:nvPr>
            <p:ph idx="13"/>
          </p:nvPr>
        </p:nvSpPr>
        <p:spPr>
          <a:xfrm>
            <a:off x="326768" y="1291800"/>
            <a:ext cx="8229600" cy="4002723"/>
          </a:xfrm>
        </p:spPr>
        <p:txBody>
          <a:bodyPr/>
          <a:lstStyle/>
          <a:p>
            <a:r>
              <a:rPr lang="en-US" dirty="0"/>
              <a:t>Using two to three sentences, explain why and how you should advocate for hunger.</a:t>
            </a:r>
          </a:p>
        </p:txBody>
      </p:sp>
      <p:pic>
        <p:nvPicPr>
          <p:cNvPr id="11267" name="Picture 3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245" y="2034691"/>
            <a:ext cx="7357295" cy="42962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04306972"/>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Go to the Feeding America “Hunger Is Closer than You Think” webpage (</a:t>
            </a:r>
            <a:r>
              <a:rPr lang="en-US" u="sng" dirty="0">
                <a:hlinkClick r:id="rId2"/>
              </a:rPr>
              <a:t>http://www.feedingamerica.org/hunger-in-america/</a:t>
            </a:r>
            <a:r>
              <a:rPr lang="en-US" dirty="0"/>
              <a:t>) and select your state. Draw a picture that accurately represents what your state looks like regarding hunger. </a:t>
            </a:r>
          </a:p>
        </p:txBody>
      </p:sp>
      <p:pic>
        <p:nvPicPr>
          <p:cNvPr id="12290" name="Picture 3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3530726"/>
            <a:ext cx="8166016" cy="2109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119495"/>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of the following livestock species consumes the least amount of corn each year?</a:t>
            </a:r>
          </a:p>
          <a:p>
            <a:endParaRPr lang="en-US" dirty="0"/>
          </a:p>
          <a:p>
            <a:r>
              <a:rPr lang="en-US" dirty="0"/>
              <a:t>	a.   Poultry</a:t>
            </a:r>
          </a:p>
          <a:p>
            <a:r>
              <a:rPr lang="en-US" dirty="0"/>
              <a:t>	b.   Beef</a:t>
            </a:r>
          </a:p>
          <a:p>
            <a:r>
              <a:rPr lang="en-US" dirty="0"/>
              <a:t>	c.   Pork</a:t>
            </a:r>
          </a:p>
          <a:p>
            <a:r>
              <a:rPr lang="en-US" dirty="0"/>
              <a:t>	d.   Dairy</a:t>
            </a:r>
          </a:p>
        </p:txBody>
      </p:sp>
    </p:spTree>
    <p:extLst>
      <p:ext uri="{BB962C8B-B14F-4D97-AF65-F5344CB8AC3E}">
        <p14:creationId xmlns:p14="http://schemas.microsoft.com/office/powerpoint/2010/main" val="37260204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farm value of 100lbs of milk (~12 gallons) is $18.90. How much of that price goes back to the farmer?</a:t>
            </a:r>
          </a:p>
          <a:p>
            <a:pPr lvl="0"/>
            <a:r>
              <a:rPr lang="en-US" b="1" dirty="0"/>
              <a:t>	a. $5.07</a:t>
            </a:r>
            <a:endParaRPr lang="en-US" dirty="0"/>
          </a:p>
          <a:p>
            <a:pPr lvl="0"/>
            <a:r>
              <a:rPr lang="en-US" dirty="0"/>
              <a:t>	b. $7.21</a:t>
            </a:r>
          </a:p>
          <a:p>
            <a:pPr lvl="0"/>
            <a:r>
              <a:rPr lang="en-US" dirty="0"/>
              <a:t>	c. $12.10</a:t>
            </a:r>
          </a:p>
          <a:p>
            <a:pPr lvl="0"/>
            <a:r>
              <a:rPr lang="en-US" dirty="0"/>
              <a:t>	d. $17.02</a:t>
            </a:r>
          </a:p>
          <a:p>
            <a:endParaRPr lang="en-US" dirty="0"/>
          </a:p>
        </p:txBody>
      </p:sp>
    </p:spTree>
    <p:extLst>
      <p:ext uri="{BB962C8B-B14F-4D97-AF65-F5344CB8AC3E}">
        <p14:creationId xmlns:p14="http://schemas.microsoft.com/office/powerpoint/2010/main" val="857691985"/>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of the following livestock species consumes the least amount of corn each year?</a:t>
            </a:r>
          </a:p>
          <a:p>
            <a:endParaRPr lang="en-US" dirty="0"/>
          </a:p>
          <a:p>
            <a:r>
              <a:rPr lang="en-US" dirty="0"/>
              <a:t>	a.   Poultry</a:t>
            </a:r>
          </a:p>
          <a:p>
            <a:r>
              <a:rPr lang="en-US" dirty="0"/>
              <a:t>	b.   Beef</a:t>
            </a:r>
          </a:p>
          <a:p>
            <a:r>
              <a:rPr lang="en-US" dirty="0"/>
              <a:t>	c.   Pork</a:t>
            </a:r>
          </a:p>
          <a:p>
            <a:r>
              <a:rPr lang="en-US" b="1" dirty="0"/>
              <a:t>	d.   Dairy</a:t>
            </a:r>
            <a:endParaRPr lang="en-US" dirty="0"/>
          </a:p>
          <a:p>
            <a:endParaRPr lang="en-US" dirty="0"/>
          </a:p>
        </p:txBody>
      </p:sp>
    </p:spTree>
    <p:extLst>
      <p:ext uri="{BB962C8B-B14F-4D97-AF65-F5344CB8AC3E}">
        <p14:creationId xmlns:p14="http://schemas.microsoft.com/office/powerpoint/2010/main" val="2957886557"/>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Using the website </a:t>
            </a:r>
            <a:r>
              <a:rPr lang="en-US" u="sng" dirty="0">
                <a:hlinkClick r:id="rId2"/>
              </a:rPr>
              <a:t>https://www.ffanewhorizons.org/category/ag-101/career-pathways/</a:t>
            </a:r>
            <a:r>
              <a:rPr lang="en-US" dirty="0"/>
              <a:t>, select an agricultural career pathway and describe five skills necessary to be successful in that area of agriculture.</a:t>
            </a:r>
          </a:p>
        </p:txBody>
      </p:sp>
    </p:spTree>
    <p:extLst>
      <p:ext uri="{BB962C8B-B14F-4D97-AF65-F5344CB8AC3E}">
        <p14:creationId xmlns:p14="http://schemas.microsoft.com/office/powerpoint/2010/main" val="170738489"/>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Select a career focus area of interest to you (use AgExplorer.ffa.org) and create a tweet about that focus area.</a:t>
            </a:r>
          </a:p>
        </p:txBody>
      </p:sp>
    </p:spTree>
    <p:extLst>
      <p:ext uri="{BB962C8B-B14F-4D97-AF65-F5344CB8AC3E}">
        <p14:creationId xmlns:p14="http://schemas.microsoft.com/office/powerpoint/2010/main" val="2369125967"/>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do we know that young dairy calves are healthy? Why are they separated? Watch the video to find out and then journal a response. </a:t>
            </a:r>
          </a:p>
          <a:p>
            <a:r>
              <a:rPr lang="en-US" dirty="0"/>
              <a:t> </a:t>
            </a:r>
          </a:p>
          <a:p>
            <a:r>
              <a:rPr lang="en-US" u="sng" dirty="0">
                <a:hlinkClick r:id="rId2"/>
              </a:rPr>
              <a:t>https://youtu.be/BLCo7pKQsxM</a:t>
            </a:r>
            <a:endParaRPr lang="en-US" dirty="0"/>
          </a:p>
        </p:txBody>
      </p:sp>
    </p:spTree>
    <p:extLst>
      <p:ext uri="{BB962C8B-B14F-4D97-AF65-F5344CB8AC3E}">
        <p14:creationId xmlns:p14="http://schemas.microsoft.com/office/powerpoint/2010/main" val="4203956405"/>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Identify four ways animals are kept safe during cold winters. Why is this so important?</a:t>
            </a:r>
          </a:p>
          <a:p>
            <a:r>
              <a:rPr lang="en-US" dirty="0"/>
              <a:t> </a:t>
            </a:r>
          </a:p>
          <a:p>
            <a:r>
              <a:rPr lang="en-US" u="sng" dirty="0">
                <a:hlinkClick r:id="rId2"/>
              </a:rPr>
              <a:t>https://youtu.be/dLzGHn-An2c</a:t>
            </a:r>
            <a:r>
              <a:rPr lang="en-US" dirty="0"/>
              <a:t> </a:t>
            </a:r>
          </a:p>
        </p:txBody>
      </p:sp>
    </p:spTree>
    <p:extLst>
      <p:ext uri="{BB962C8B-B14F-4D97-AF65-F5344CB8AC3E}">
        <p14:creationId xmlns:p14="http://schemas.microsoft.com/office/powerpoint/2010/main" val="152523870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are the pros and cons of being a small animal veterinarian?</a:t>
            </a:r>
          </a:p>
          <a:p>
            <a:r>
              <a:rPr lang="en-US" dirty="0"/>
              <a:t> </a:t>
            </a:r>
          </a:p>
          <a:p>
            <a:r>
              <a:rPr lang="en-US" u="sng" dirty="0">
                <a:hlinkClick r:id="rId2"/>
              </a:rPr>
              <a:t>https://youtu.be/8VVOowRAUAM</a:t>
            </a:r>
            <a:r>
              <a:rPr lang="en-US" dirty="0"/>
              <a:t> </a:t>
            </a:r>
          </a:p>
        </p:txBody>
      </p:sp>
    </p:spTree>
    <p:extLst>
      <p:ext uri="{BB962C8B-B14F-4D97-AF65-F5344CB8AC3E}">
        <p14:creationId xmlns:p14="http://schemas.microsoft.com/office/powerpoint/2010/main" val="737320493"/>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do we know if a horse is experiencing movement issues? Give two examples.</a:t>
            </a:r>
          </a:p>
          <a:p>
            <a:r>
              <a:rPr lang="en-US" dirty="0"/>
              <a:t> </a:t>
            </a:r>
          </a:p>
          <a:p>
            <a:r>
              <a:rPr lang="en-US" u="sng" dirty="0">
                <a:hlinkClick r:id="rId2"/>
              </a:rPr>
              <a:t>https://youtu.be/zLilgxrSLYo</a:t>
            </a:r>
            <a:r>
              <a:rPr lang="en-US" dirty="0"/>
              <a:t> </a:t>
            </a:r>
          </a:p>
        </p:txBody>
      </p:sp>
    </p:spTree>
    <p:extLst>
      <p:ext uri="{BB962C8B-B14F-4D97-AF65-F5344CB8AC3E}">
        <p14:creationId xmlns:p14="http://schemas.microsoft.com/office/powerpoint/2010/main" val="2889849307"/>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must be done in swine operations to ensure swine herd health? Give three examples.</a:t>
            </a:r>
          </a:p>
          <a:p>
            <a:r>
              <a:rPr lang="en-US" dirty="0"/>
              <a:t> </a:t>
            </a:r>
          </a:p>
          <a:p>
            <a:r>
              <a:rPr lang="en-US" u="sng" dirty="0">
                <a:hlinkClick r:id="rId2"/>
              </a:rPr>
              <a:t>https://youtu.be/oKmRd6-cniI</a:t>
            </a:r>
            <a:endParaRPr lang="en-US" dirty="0"/>
          </a:p>
        </p:txBody>
      </p:sp>
    </p:spTree>
    <p:extLst>
      <p:ext uri="{BB962C8B-B14F-4D97-AF65-F5344CB8AC3E}">
        <p14:creationId xmlns:p14="http://schemas.microsoft.com/office/powerpoint/2010/main" val="1431955653"/>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can humans do to handle cattle humanely, safely and calmly? Give three examples.</a:t>
            </a:r>
          </a:p>
          <a:p>
            <a:r>
              <a:rPr lang="en-US" dirty="0"/>
              <a:t> </a:t>
            </a:r>
          </a:p>
          <a:p>
            <a:r>
              <a:rPr lang="en-US" u="sng" dirty="0">
                <a:hlinkClick r:id="rId2"/>
              </a:rPr>
              <a:t>https://youtu.be/JawE6CLKHhc</a:t>
            </a:r>
            <a:endParaRPr lang="en-US" dirty="0"/>
          </a:p>
        </p:txBody>
      </p:sp>
    </p:spTree>
    <p:extLst>
      <p:ext uri="{BB962C8B-B14F-4D97-AF65-F5344CB8AC3E}">
        <p14:creationId xmlns:p14="http://schemas.microsoft.com/office/powerpoint/2010/main" val="3541163308"/>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https://youtu.be/xhtQf22GzJs</a:t>
            </a:r>
            <a:r>
              <a:rPr lang="en-US" dirty="0"/>
              <a:t> and answer the following questions:</a:t>
            </a:r>
          </a:p>
          <a:p>
            <a:endParaRPr lang="en-US" dirty="0"/>
          </a:p>
          <a:p>
            <a:pPr lvl="0"/>
            <a:r>
              <a:rPr lang="en-US" dirty="0"/>
              <a:t>1. What is artificial insemination?</a:t>
            </a:r>
          </a:p>
          <a:p>
            <a:r>
              <a:rPr lang="en-US" dirty="0"/>
              <a:t>2. Why do farmers utilize artificial insemination?</a:t>
            </a:r>
          </a:p>
        </p:txBody>
      </p:sp>
    </p:spTree>
    <p:extLst>
      <p:ext uri="{BB962C8B-B14F-4D97-AF65-F5344CB8AC3E}">
        <p14:creationId xmlns:p14="http://schemas.microsoft.com/office/powerpoint/2010/main" val="22414472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Develop a list of everyday items that are produced from animal and plant byproducts. You have two minutes.</a:t>
            </a:r>
          </a:p>
        </p:txBody>
      </p:sp>
    </p:spTree>
    <p:extLst>
      <p:ext uri="{BB962C8B-B14F-4D97-AF65-F5344CB8AC3E}">
        <p14:creationId xmlns:p14="http://schemas.microsoft.com/office/powerpoint/2010/main" val="711915100"/>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https://youtu.be/fhnaoXacB8U</a:t>
            </a:r>
            <a:r>
              <a:rPr lang="en-US" dirty="0"/>
              <a:t> and answer the following questions:</a:t>
            </a:r>
          </a:p>
          <a:p>
            <a:pPr lvl="0"/>
            <a:r>
              <a:rPr lang="en-US" dirty="0"/>
              <a:t>	1. What behavioral characteristics indicate a cow is </a:t>
            </a:r>
          </a:p>
          <a:p>
            <a:pPr lvl="0"/>
            <a:r>
              <a:rPr lang="en-US" dirty="0"/>
              <a:t>	    about to have a calf?</a:t>
            </a:r>
          </a:p>
          <a:p>
            <a:pPr lvl="0"/>
            <a:r>
              <a:rPr lang="en-US" dirty="0"/>
              <a:t>	2. What is the gestation for a cow?</a:t>
            </a:r>
          </a:p>
          <a:p>
            <a:r>
              <a:rPr lang="en-US" dirty="0"/>
              <a:t>	3. Why do farmers and/or vets like to be around when </a:t>
            </a:r>
          </a:p>
          <a:p>
            <a:r>
              <a:rPr lang="en-US" dirty="0"/>
              <a:t>	    a new animal is born?</a:t>
            </a:r>
          </a:p>
        </p:txBody>
      </p:sp>
    </p:spTree>
    <p:extLst>
      <p:ext uri="{BB962C8B-B14F-4D97-AF65-F5344CB8AC3E}">
        <p14:creationId xmlns:p14="http://schemas.microsoft.com/office/powerpoint/2010/main" val="1621702877"/>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https://youtu.be/R3FvgnSItWc</a:t>
            </a:r>
            <a:r>
              <a:rPr lang="en-US" dirty="0"/>
              <a:t> </a:t>
            </a:r>
          </a:p>
          <a:p>
            <a:r>
              <a:rPr lang="en-US" dirty="0"/>
              <a:t>and identify five careers that can be found within the animal science industry.</a:t>
            </a:r>
          </a:p>
          <a:p>
            <a:endParaRPr lang="en-US" dirty="0"/>
          </a:p>
        </p:txBody>
      </p:sp>
    </p:spTree>
    <p:extLst>
      <p:ext uri="{BB962C8B-B14F-4D97-AF65-F5344CB8AC3E}">
        <p14:creationId xmlns:p14="http://schemas.microsoft.com/office/powerpoint/2010/main" val="129229876"/>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the video available at </a:t>
            </a:r>
            <a:r>
              <a:rPr lang="en-US" u="sng" dirty="0">
                <a:hlinkClick r:id="rId2"/>
              </a:rPr>
              <a:t>https://youtu.be/MmCCrV1RI9Y</a:t>
            </a:r>
            <a:r>
              <a:rPr lang="en-US" u="sng" dirty="0"/>
              <a:t> </a:t>
            </a:r>
            <a:r>
              <a:rPr lang="en-US" dirty="0"/>
              <a:t>and respond to the following questions:</a:t>
            </a:r>
          </a:p>
          <a:p>
            <a:pPr lvl="0"/>
            <a:r>
              <a:rPr lang="en-US" dirty="0"/>
              <a:t>	1. What is a wildlife biologist?</a:t>
            </a:r>
          </a:p>
          <a:p>
            <a:pPr lvl="0"/>
            <a:r>
              <a:rPr lang="en-US" dirty="0"/>
              <a:t>	2. What personality characteristics do you need to have </a:t>
            </a:r>
          </a:p>
          <a:p>
            <a:pPr lvl="0"/>
            <a:r>
              <a:rPr lang="en-US" dirty="0"/>
              <a:t>	     to be successful in an animal biology career? </a:t>
            </a:r>
          </a:p>
          <a:p>
            <a:pPr lvl="0"/>
            <a:r>
              <a:rPr lang="en-US" dirty="0"/>
              <a:t>	     Identify three characteristics.</a:t>
            </a:r>
          </a:p>
          <a:p>
            <a:endParaRPr lang="en-US" dirty="0"/>
          </a:p>
        </p:txBody>
      </p:sp>
    </p:spTree>
    <p:extLst>
      <p:ext uri="{BB962C8B-B14F-4D97-AF65-F5344CB8AC3E}">
        <p14:creationId xmlns:p14="http://schemas.microsoft.com/office/powerpoint/2010/main" val="3588162227"/>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Compare and contrast animal welfare and animal rights.</a:t>
            </a:r>
          </a:p>
          <a:p>
            <a:endParaRPr lang="en-US" dirty="0"/>
          </a:p>
        </p:txBody>
      </p:sp>
    </p:spTree>
    <p:extLst>
      <p:ext uri="{BB962C8B-B14F-4D97-AF65-F5344CB8AC3E}">
        <p14:creationId xmlns:p14="http://schemas.microsoft.com/office/powerpoint/2010/main" val="2650979521"/>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32977" y="4850559"/>
            <a:ext cx="8229600" cy="1473421"/>
          </a:xfrm>
        </p:spPr>
        <p:txBody>
          <a:bodyPr/>
          <a:lstStyle/>
          <a:p>
            <a:r>
              <a:rPr lang="en-US" dirty="0"/>
              <a:t>1.   Use the infographic to determine what STEM career is right for you.</a:t>
            </a:r>
          </a:p>
          <a:p>
            <a:r>
              <a:rPr lang="en-US" dirty="0"/>
              <a:t>2.   Why do you think you ended up at this career? (Think about your personality and skills as you answer this question.)</a:t>
            </a:r>
          </a:p>
        </p:txBody>
      </p:sp>
      <p:pic>
        <p:nvPicPr>
          <p:cNvPr id="13314" name="Picture 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68018" y="880599"/>
            <a:ext cx="6947099" cy="389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432977" y="6258966"/>
            <a:ext cx="8617396" cy="276999"/>
          </a:xfrm>
          <a:prstGeom prst="rect">
            <a:avLst/>
          </a:prstGeom>
        </p:spPr>
        <p:txBody>
          <a:bodyPr wrap="square">
            <a:spAutoFit/>
          </a:bodyPr>
          <a:lstStyle/>
          <a:p>
            <a:r>
              <a:rPr lang="en-US" sz="1200" dirty="0">
                <a:latin typeface="Verdana" panose="020B0604030504040204" pitchFamily="34" charset="0"/>
                <a:ea typeface="MS Mincho"/>
                <a:cs typeface="Times New Roman" panose="02020603050405020304" pitchFamily="18" charset="0"/>
              </a:rPr>
              <a:t>(Image can be found at </a:t>
            </a:r>
            <a:r>
              <a:rPr lang="en-US" sz="1200" u="sng" dirty="0">
                <a:solidFill>
                  <a:srgbClr val="0563C1"/>
                </a:solidFill>
                <a:latin typeface="Verdana" panose="020B0604030504040204" pitchFamily="34" charset="0"/>
                <a:ea typeface="MS Mincho"/>
                <a:cs typeface="Times New Roman" panose="02020603050405020304" pitchFamily="18" charset="0"/>
                <a:hlinkClick r:id="rId3"/>
              </a:rPr>
              <a:t>https://www.ffanewhorizons.org/2017/08/28/which-stem-career-is-right-for-you/</a:t>
            </a:r>
            <a:r>
              <a:rPr lang="en-US" sz="1200" dirty="0">
                <a:latin typeface="Verdana" panose="020B0604030504040204" pitchFamily="34" charset="0"/>
                <a:ea typeface="MS Mincho"/>
                <a:cs typeface="Times New Roman" panose="02020603050405020304" pitchFamily="18" charset="0"/>
              </a:rPr>
              <a:t>.)</a:t>
            </a:r>
            <a:endParaRPr lang="en-US" sz="1200" dirty="0"/>
          </a:p>
        </p:txBody>
      </p:sp>
    </p:spTree>
    <p:extLst>
      <p:ext uri="{BB962C8B-B14F-4D97-AF65-F5344CB8AC3E}">
        <p14:creationId xmlns:p14="http://schemas.microsoft.com/office/powerpoint/2010/main" val="9285675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326768" y="867906"/>
            <a:ext cx="8229600" cy="5797835"/>
          </a:xfrm>
        </p:spPr>
        <p:txBody>
          <a:bodyPr/>
          <a:lstStyle/>
          <a:p>
            <a:r>
              <a:rPr lang="en-US" dirty="0"/>
              <a:t>Develop a list of everyday items that are produced from animal and plant byproducts. You have two minutes.</a:t>
            </a:r>
          </a:p>
          <a:p>
            <a:r>
              <a:rPr lang="en-US" b="1" dirty="0"/>
              <a:t>Examples include: </a:t>
            </a:r>
            <a:r>
              <a:rPr lang="en-US" sz="1900" b="1" dirty="0"/>
              <a:t>Manufacturing: adhesives, lubricants, solvents</a:t>
            </a:r>
            <a:endParaRPr lang="en-US" sz="1900" dirty="0"/>
          </a:p>
          <a:p>
            <a:r>
              <a:rPr lang="en-US" sz="1900" b="1" dirty="0"/>
              <a:t>Construction: lumber, paint, brushes, tar paper, tool handles</a:t>
            </a:r>
            <a:endParaRPr lang="en-US" sz="1900" dirty="0"/>
          </a:p>
          <a:p>
            <a:r>
              <a:rPr lang="en-US" sz="1900" b="1" dirty="0"/>
              <a:t>Personal Care Items: shampoo, soap, cosmetics, lotions, toothpaste</a:t>
            </a:r>
            <a:endParaRPr lang="en-US" sz="1900" dirty="0"/>
          </a:p>
          <a:p>
            <a:r>
              <a:rPr lang="en-US" sz="1900" b="1" dirty="0"/>
              <a:t>Healthcare: pharmaceuticals, surgical sutures, X-ray film, latex gloves</a:t>
            </a:r>
            <a:endParaRPr lang="en-US" sz="1900" dirty="0"/>
          </a:p>
          <a:p>
            <a:r>
              <a:rPr lang="en-US" sz="1900" b="1" dirty="0"/>
              <a:t>Transportation: biofuels, lubricants, antifreeze, tires, upholstery</a:t>
            </a:r>
            <a:endParaRPr lang="en-US" sz="1900" dirty="0"/>
          </a:p>
          <a:p>
            <a:r>
              <a:rPr lang="en-US" sz="1900" b="1" dirty="0"/>
              <a:t>Sports: uniforms, baseball bats, leather equipment</a:t>
            </a:r>
            <a:endParaRPr lang="en-US" sz="1900" dirty="0"/>
          </a:p>
          <a:p>
            <a:r>
              <a:rPr lang="en-US" sz="1900" b="1" dirty="0"/>
              <a:t>Printing: ink, paper</a:t>
            </a:r>
            <a:endParaRPr lang="en-US" sz="1900" dirty="0"/>
          </a:p>
          <a:p>
            <a:r>
              <a:rPr lang="en-US" sz="1900" b="1" dirty="0"/>
              <a:t>Education: Crayons, textbooks, chalk, desks, pencils </a:t>
            </a:r>
            <a:endParaRPr lang="en-US" sz="1900" dirty="0"/>
          </a:p>
          <a:p>
            <a:r>
              <a:rPr lang="en-US" sz="1900" b="1" dirty="0"/>
              <a:t>Entertainment: strings for musical instruments</a:t>
            </a:r>
            <a:endParaRPr lang="en-US" sz="1900" dirty="0"/>
          </a:p>
        </p:txBody>
      </p:sp>
    </p:spTree>
    <p:extLst>
      <p:ext uri="{BB962C8B-B14F-4D97-AF65-F5344CB8AC3E}">
        <p14:creationId xmlns:p14="http://schemas.microsoft.com/office/powerpoint/2010/main" val="505367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In what year was barbed wire invented and utilized for livestock?</a:t>
            </a:r>
          </a:p>
          <a:p>
            <a:pPr lvl="0"/>
            <a:r>
              <a:rPr lang="en-US" dirty="0"/>
              <a:t>	a. 1791</a:t>
            </a:r>
          </a:p>
          <a:p>
            <a:pPr lvl="0"/>
            <a:r>
              <a:rPr lang="en-US" dirty="0"/>
              <a:t>	b. 1802</a:t>
            </a:r>
          </a:p>
          <a:p>
            <a:pPr lvl="0"/>
            <a:r>
              <a:rPr lang="en-US" dirty="0"/>
              <a:t>	c. 1837</a:t>
            </a:r>
          </a:p>
          <a:p>
            <a:r>
              <a:rPr lang="en-US" b="1" dirty="0"/>
              <a:t>	</a:t>
            </a:r>
            <a:r>
              <a:rPr lang="en-US" dirty="0"/>
              <a:t>d. 1867</a:t>
            </a:r>
          </a:p>
        </p:txBody>
      </p:sp>
    </p:spTree>
    <p:extLst>
      <p:ext uri="{BB962C8B-B14F-4D97-AF65-F5344CB8AC3E}">
        <p14:creationId xmlns:p14="http://schemas.microsoft.com/office/powerpoint/2010/main" val="205908282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In what year was barbed wire invented and utilized for livestock?</a:t>
            </a:r>
          </a:p>
          <a:p>
            <a:pPr lvl="0"/>
            <a:r>
              <a:rPr lang="en-US" dirty="0"/>
              <a:t>	a. 1791</a:t>
            </a:r>
          </a:p>
          <a:p>
            <a:pPr lvl="0"/>
            <a:r>
              <a:rPr lang="en-US" dirty="0"/>
              <a:t>	b. 1802</a:t>
            </a:r>
          </a:p>
          <a:p>
            <a:pPr lvl="0"/>
            <a:r>
              <a:rPr lang="en-US" dirty="0"/>
              <a:t>	c. 1837</a:t>
            </a:r>
          </a:p>
          <a:p>
            <a:r>
              <a:rPr lang="en-US" b="1" dirty="0"/>
              <a:t>	d. 1867</a:t>
            </a:r>
            <a:endParaRPr lang="en-US" dirty="0"/>
          </a:p>
          <a:p>
            <a:endParaRPr lang="en-US" dirty="0"/>
          </a:p>
        </p:txBody>
      </p:sp>
    </p:spTree>
    <p:extLst>
      <p:ext uri="{BB962C8B-B14F-4D97-AF65-F5344CB8AC3E}">
        <p14:creationId xmlns:p14="http://schemas.microsoft.com/office/powerpoint/2010/main" val="3506951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kind of cheese is made backward?</a:t>
            </a:r>
          </a:p>
        </p:txBody>
      </p:sp>
    </p:spTree>
    <p:extLst>
      <p:ext uri="{BB962C8B-B14F-4D97-AF65-F5344CB8AC3E}">
        <p14:creationId xmlns:p14="http://schemas.microsoft.com/office/powerpoint/2010/main" val="275304299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326768" y="831572"/>
            <a:ext cx="8229600" cy="4002723"/>
          </a:xfrm>
        </p:spPr>
        <p:txBody>
          <a:bodyPr numCol="2"/>
          <a:lstStyle/>
          <a:p>
            <a:r>
              <a:rPr lang="en-US" sz="1500" dirty="0"/>
              <a:t>Unscramble the animal terminology:</a:t>
            </a:r>
          </a:p>
          <a:p>
            <a:endParaRPr lang="en-US" sz="1500" dirty="0"/>
          </a:p>
          <a:p>
            <a:r>
              <a:rPr lang="en-US" sz="1500" dirty="0" err="1"/>
              <a:t>ruarcigletu</a:t>
            </a:r>
            <a:r>
              <a:rPr lang="en-US" sz="1500" dirty="0"/>
              <a:t>      _____________________</a:t>
            </a:r>
          </a:p>
          <a:p>
            <a:r>
              <a:rPr lang="en-US" sz="1500" dirty="0" err="1"/>
              <a:t>frehie</a:t>
            </a:r>
            <a:r>
              <a:rPr lang="en-US" sz="1500" dirty="0"/>
              <a:t>             _____________________</a:t>
            </a:r>
          </a:p>
          <a:p>
            <a:r>
              <a:rPr lang="en-US" sz="1500" dirty="0" err="1"/>
              <a:t>osw</a:t>
            </a:r>
            <a:r>
              <a:rPr lang="en-US" sz="1500" dirty="0"/>
              <a:t>                _____________________</a:t>
            </a:r>
          </a:p>
          <a:p>
            <a:r>
              <a:rPr lang="en-US" sz="1500" dirty="0" err="1"/>
              <a:t>lubl</a:t>
            </a:r>
            <a:r>
              <a:rPr lang="en-US" sz="1500" dirty="0"/>
              <a:t>                _____________________</a:t>
            </a:r>
          </a:p>
          <a:p>
            <a:r>
              <a:rPr lang="en-US" sz="1500" dirty="0" err="1"/>
              <a:t>eestr</a:t>
            </a:r>
            <a:r>
              <a:rPr lang="en-US" sz="1500" dirty="0"/>
              <a:t>              _____________________</a:t>
            </a:r>
          </a:p>
          <a:p>
            <a:r>
              <a:rPr lang="en-US" sz="1500" dirty="0" err="1"/>
              <a:t>tigl</a:t>
            </a:r>
            <a:r>
              <a:rPr lang="en-US" sz="1500" dirty="0"/>
              <a:t>                 _____________________</a:t>
            </a:r>
          </a:p>
          <a:p>
            <a:r>
              <a:rPr lang="en-US" sz="1500" dirty="0" err="1"/>
              <a:t>wrbaro</a:t>
            </a:r>
            <a:r>
              <a:rPr lang="en-US" sz="1500" dirty="0"/>
              <a:t>           _____________________</a:t>
            </a:r>
          </a:p>
          <a:p>
            <a:r>
              <a:rPr lang="en-US" sz="1500" dirty="0" err="1"/>
              <a:t>aobr</a:t>
            </a:r>
            <a:r>
              <a:rPr lang="en-US" sz="1500" dirty="0"/>
              <a:t>               _____________________</a:t>
            </a:r>
          </a:p>
          <a:p>
            <a:r>
              <a:rPr lang="en-US" sz="1500" dirty="0" err="1"/>
              <a:t>ocw</a:t>
            </a:r>
            <a:r>
              <a:rPr lang="en-US" sz="1500" dirty="0"/>
              <a:t>                _____________________</a:t>
            </a:r>
          </a:p>
          <a:p>
            <a:r>
              <a:rPr lang="en-US" sz="1500" dirty="0" err="1"/>
              <a:t>lionstal</a:t>
            </a:r>
            <a:r>
              <a:rPr lang="en-US" sz="1500" dirty="0"/>
              <a:t>           _____________________</a:t>
            </a:r>
          </a:p>
          <a:p>
            <a:r>
              <a:rPr lang="en-US" sz="1500" dirty="0" err="1"/>
              <a:t>dggleni</a:t>
            </a:r>
            <a:r>
              <a:rPr lang="en-US" sz="1500" dirty="0"/>
              <a:t>           _____________________</a:t>
            </a:r>
          </a:p>
          <a:p>
            <a:r>
              <a:rPr lang="en-US" sz="1500" dirty="0" err="1"/>
              <a:t>tclo</a:t>
            </a:r>
            <a:r>
              <a:rPr lang="en-US" sz="1500" dirty="0"/>
              <a:t>                _____________________</a:t>
            </a:r>
          </a:p>
          <a:p>
            <a:r>
              <a:rPr lang="en-US" sz="1500" dirty="0" err="1"/>
              <a:t>rame</a:t>
            </a:r>
            <a:r>
              <a:rPr lang="en-US" sz="1500" dirty="0"/>
              <a:t>              _____________________</a:t>
            </a:r>
          </a:p>
          <a:p>
            <a:r>
              <a:rPr lang="en-US" sz="1500" dirty="0" err="1"/>
              <a:t>lyfil</a:t>
            </a:r>
            <a:r>
              <a:rPr lang="en-US" sz="1500" dirty="0"/>
              <a:t>                _____________________</a:t>
            </a:r>
          </a:p>
          <a:p>
            <a:r>
              <a:rPr lang="en-US" sz="1500" dirty="0" err="1"/>
              <a:t>wrehte</a:t>
            </a:r>
            <a:r>
              <a:rPr lang="en-US" sz="1500" dirty="0"/>
              <a:t>           _____________________</a:t>
            </a:r>
          </a:p>
          <a:p>
            <a:r>
              <a:rPr lang="en-US" sz="1500" dirty="0"/>
              <a:t>mar               _____________________</a:t>
            </a:r>
          </a:p>
          <a:p>
            <a:r>
              <a:rPr lang="en-US" sz="1500" dirty="0" err="1"/>
              <a:t>edo</a:t>
            </a:r>
            <a:r>
              <a:rPr lang="en-US" sz="1500" dirty="0"/>
              <a:t>               _____________________</a:t>
            </a:r>
          </a:p>
          <a:p>
            <a:r>
              <a:rPr lang="en-US" sz="1500" dirty="0" err="1"/>
              <a:t>ckbu</a:t>
            </a:r>
            <a:r>
              <a:rPr lang="en-US" sz="1500" dirty="0"/>
              <a:t>              _____________________</a:t>
            </a:r>
          </a:p>
          <a:p>
            <a:r>
              <a:rPr lang="en-US" sz="1500" dirty="0"/>
              <a:t>wee               _____________________</a:t>
            </a:r>
          </a:p>
          <a:p>
            <a:r>
              <a:rPr lang="en-US" sz="1500" dirty="0" err="1"/>
              <a:t>mbal</a:t>
            </a:r>
            <a:r>
              <a:rPr lang="en-US" sz="1500" dirty="0"/>
              <a:t>              _____________________</a:t>
            </a:r>
          </a:p>
        </p:txBody>
      </p:sp>
    </p:spTree>
    <p:extLst>
      <p:ext uri="{BB962C8B-B14F-4D97-AF65-F5344CB8AC3E}">
        <p14:creationId xmlns:p14="http://schemas.microsoft.com/office/powerpoint/2010/main" val="2783235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numCol="3"/>
          <a:lstStyle/>
          <a:p>
            <a:r>
              <a:rPr lang="en-US" dirty="0"/>
              <a:t>A: Unscramble the animal terminology:</a:t>
            </a:r>
          </a:p>
          <a:p>
            <a:r>
              <a:rPr lang="en-US" b="1" dirty="0"/>
              <a:t>Agriculture</a:t>
            </a:r>
            <a:endParaRPr lang="en-US" dirty="0"/>
          </a:p>
          <a:p>
            <a:r>
              <a:rPr lang="en-US" b="1" dirty="0"/>
              <a:t>Heifer</a:t>
            </a:r>
            <a:endParaRPr lang="en-US" dirty="0"/>
          </a:p>
          <a:p>
            <a:r>
              <a:rPr lang="en-US" b="1" dirty="0"/>
              <a:t>Sow</a:t>
            </a:r>
            <a:endParaRPr lang="en-US" dirty="0"/>
          </a:p>
          <a:p>
            <a:r>
              <a:rPr lang="en-US" b="1" dirty="0"/>
              <a:t>Bull</a:t>
            </a:r>
            <a:endParaRPr lang="en-US" dirty="0"/>
          </a:p>
          <a:p>
            <a:r>
              <a:rPr lang="en-US" b="1" dirty="0"/>
              <a:t>Steer</a:t>
            </a:r>
            <a:endParaRPr lang="en-US" dirty="0"/>
          </a:p>
          <a:p>
            <a:r>
              <a:rPr lang="en-US" b="1" dirty="0"/>
              <a:t>Gilt</a:t>
            </a:r>
            <a:endParaRPr lang="en-US" dirty="0"/>
          </a:p>
          <a:p>
            <a:r>
              <a:rPr lang="en-US" b="1" dirty="0"/>
              <a:t>Barrow</a:t>
            </a:r>
            <a:endParaRPr lang="en-US" dirty="0"/>
          </a:p>
          <a:p>
            <a:r>
              <a:rPr lang="en-US" b="1" dirty="0"/>
              <a:t>Boar</a:t>
            </a:r>
            <a:endParaRPr lang="en-US" dirty="0"/>
          </a:p>
          <a:p>
            <a:r>
              <a:rPr lang="en-US" b="1" dirty="0"/>
              <a:t>Cow</a:t>
            </a:r>
            <a:endParaRPr lang="en-US" dirty="0"/>
          </a:p>
          <a:p>
            <a:r>
              <a:rPr lang="en-US" b="1" dirty="0"/>
              <a:t>Stallion</a:t>
            </a:r>
            <a:endParaRPr lang="en-US" dirty="0"/>
          </a:p>
          <a:p>
            <a:r>
              <a:rPr lang="en-US" b="1" dirty="0"/>
              <a:t>Gelding</a:t>
            </a:r>
            <a:endParaRPr lang="en-US" dirty="0"/>
          </a:p>
          <a:p>
            <a:r>
              <a:rPr lang="en-US" b="1" dirty="0"/>
              <a:t>Colt</a:t>
            </a:r>
            <a:endParaRPr lang="en-US" dirty="0"/>
          </a:p>
          <a:p>
            <a:r>
              <a:rPr lang="en-US" b="1" dirty="0"/>
              <a:t>Mare</a:t>
            </a:r>
            <a:endParaRPr lang="en-US" dirty="0"/>
          </a:p>
          <a:p>
            <a:r>
              <a:rPr lang="en-US" b="1" dirty="0"/>
              <a:t>Filly</a:t>
            </a:r>
            <a:endParaRPr lang="en-US" dirty="0"/>
          </a:p>
          <a:p>
            <a:r>
              <a:rPr lang="en-US" b="1" dirty="0" err="1"/>
              <a:t>Wether</a:t>
            </a:r>
            <a:endParaRPr lang="en-US" dirty="0"/>
          </a:p>
          <a:p>
            <a:r>
              <a:rPr lang="en-US" b="1" dirty="0"/>
              <a:t>Ram</a:t>
            </a:r>
            <a:endParaRPr lang="en-US" dirty="0"/>
          </a:p>
          <a:p>
            <a:r>
              <a:rPr lang="en-US" b="1" dirty="0"/>
              <a:t>Doe</a:t>
            </a:r>
            <a:endParaRPr lang="en-US" dirty="0"/>
          </a:p>
          <a:p>
            <a:r>
              <a:rPr lang="en-US" b="1" dirty="0"/>
              <a:t>Buck</a:t>
            </a:r>
            <a:endParaRPr lang="en-US" dirty="0"/>
          </a:p>
          <a:p>
            <a:r>
              <a:rPr lang="en-US" b="1" dirty="0"/>
              <a:t>Ewe</a:t>
            </a:r>
            <a:endParaRPr lang="en-US" dirty="0"/>
          </a:p>
          <a:p>
            <a:r>
              <a:rPr lang="en-US" b="1" dirty="0"/>
              <a:t>Lamb</a:t>
            </a:r>
            <a:endParaRPr lang="en-US" dirty="0"/>
          </a:p>
          <a:p>
            <a:endParaRPr lang="en-US" dirty="0"/>
          </a:p>
        </p:txBody>
      </p:sp>
    </p:spTree>
    <p:extLst>
      <p:ext uri="{BB962C8B-B14F-4D97-AF65-F5344CB8AC3E}">
        <p14:creationId xmlns:p14="http://schemas.microsoft.com/office/powerpoint/2010/main" val="26820697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Identify five colleges/universities that offer agriculture-related degrees.</a:t>
            </a:r>
          </a:p>
        </p:txBody>
      </p:sp>
    </p:spTree>
    <p:extLst>
      <p:ext uri="{BB962C8B-B14F-4D97-AF65-F5344CB8AC3E}">
        <p14:creationId xmlns:p14="http://schemas.microsoft.com/office/powerpoint/2010/main" val="235533672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Identify five colleges/universities that offer agriculture-related degrees.</a:t>
            </a:r>
          </a:p>
          <a:p>
            <a:endParaRPr lang="en-US" dirty="0"/>
          </a:p>
          <a:p>
            <a:r>
              <a:rPr lang="en-US" b="1" dirty="0"/>
              <a:t>Examples include: Purdue University, University of Illinois, Kansas State, Texas Tech, University of Maryland, etc.</a:t>
            </a:r>
            <a:endParaRPr lang="en-US" dirty="0"/>
          </a:p>
          <a:p>
            <a:endParaRPr lang="en-US" dirty="0"/>
          </a:p>
        </p:txBody>
      </p:sp>
    </p:spTree>
    <p:extLst>
      <p:ext uri="{BB962C8B-B14F-4D97-AF65-F5344CB8AC3E}">
        <p14:creationId xmlns:p14="http://schemas.microsoft.com/office/powerpoint/2010/main" val="408361687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purpose and role of the United States Department of Agriculture (USDA)?</a:t>
            </a:r>
          </a:p>
          <a:p>
            <a:endParaRPr lang="en-US" dirty="0"/>
          </a:p>
        </p:txBody>
      </p:sp>
    </p:spTree>
    <p:extLst>
      <p:ext uri="{BB962C8B-B14F-4D97-AF65-F5344CB8AC3E}">
        <p14:creationId xmlns:p14="http://schemas.microsoft.com/office/powerpoint/2010/main" val="7779757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is the purpose and role of the United States Department of Agriculture (USDA)?</a:t>
            </a:r>
          </a:p>
          <a:p>
            <a:r>
              <a:rPr lang="en-US" b="1" dirty="0"/>
              <a:t> </a:t>
            </a:r>
            <a:endParaRPr lang="en-US" dirty="0"/>
          </a:p>
          <a:p>
            <a:r>
              <a:rPr lang="en-US" b="1" dirty="0"/>
              <a:t>A: “To provide leadership on food, agriculture, natural resources, rural development, nutrition, and related issues based on public policy, the best available science, and effective management.”</a:t>
            </a:r>
            <a:endParaRPr lang="en-US" dirty="0"/>
          </a:p>
        </p:txBody>
      </p:sp>
    </p:spTree>
    <p:extLst>
      <p:ext uri="{BB962C8B-B14F-4D97-AF65-F5344CB8AC3E}">
        <p14:creationId xmlns:p14="http://schemas.microsoft.com/office/powerpoint/2010/main" val="330636253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 bear walks south for one kilometer, then it walks west for one kilometer, then it walks north for one kilometer and ends up at the same point from which it started. What color was the bear?</a:t>
            </a:r>
          </a:p>
          <a:p>
            <a:endParaRPr lang="en-US" dirty="0"/>
          </a:p>
        </p:txBody>
      </p:sp>
    </p:spTree>
    <p:extLst>
      <p:ext uri="{BB962C8B-B14F-4D97-AF65-F5344CB8AC3E}">
        <p14:creationId xmlns:p14="http://schemas.microsoft.com/office/powerpoint/2010/main" val="32897616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A bear walks south for one kilometer, then it walks west for one kilometer, then it walks north for one kilometer and ends up at the same point from which it started. What color was the bear?</a:t>
            </a:r>
          </a:p>
          <a:p>
            <a:endParaRPr lang="en-US" dirty="0"/>
          </a:p>
          <a:p>
            <a:r>
              <a:rPr lang="en-US" b="1" dirty="0"/>
              <a:t>A: The bear was white because it was a polar bear. The only place on earth where a bear can go south, west and north equal distances and end up where it started is the North Pole.</a:t>
            </a:r>
            <a:endParaRPr lang="en-US" dirty="0"/>
          </a:p>
        </p:txBody>
      </p:sp>
    </p:spTree>
    <p:extLst>
      <p:ext uri="{BB962C8B-B14F-4D97-AF65-F5344CB8AC3E}">
        <p14:creationId xmlns:p14="http://schemas.microsoft.com/office/powerpoint/2010/main" val="11286377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office manager at Catoctin Veterinary Clinic is ordering supplies for the clinic. She purchases a case of calf colostrum with 12 cartons for $135.00. How much would a customer pay per carton with a 45 percent markup?</a:t>
            </a:r>
          </a:p>
        </p:txBody>
      </p:sp>
    </p:spTree>
    <p:extLst>
      <p:ext uri="{BB962C8B-B14F-4D97-AF65-F5344CB8AC3E}">
        <p14:creationId xmlns:p14="http://schemas.microsoft.com/office/powerpoint/2010/main" val="2267558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office manager at Catoctin Veterinary Clinic is ordering supplies for the clinic. She purchases a case of calf colostrum with 12 cartons for $135.00. How much would a customer pay per carton with a 45 percent markup?</a:t>
            </a:r>
          </a:p>
          <a:p>
            <a:r>
              <a:rPr lang="en-US" dirty="0"/>
              <a:t> </a:t>
            </a:r>
          </a:p>
          <a:p>
            <a:r>
              <a:rPr lang="en-US" b="1" dirty="0"/>
              <a:t>$135.00/12 = $11.25</a:t>
            </a:r>
            <a:endParaRPr lang="en-US" dirty="0"/>
          </a:p>
          <a:p>
            <a:r>
              <a:rPr lang="en-US" b="1" dirty="0"/>
              <a:t>$11.25 x 0.45 = $5.06</a:t>
            </a:r>
            <a:endParaRPr lang="en-US" dirty="0"/>
          </a:p>
          <a:p>
            <a:r>
              <a:rPr lang="en-US" b="1" dirty="0"/>
              <a:t>$11.25 + $5.06 = $16.31 (final answer)</a:t>
            </a:r>
            <a:endParaRPr lang="en-US" dirty="0"/>
          </a:p>
        </p:txBody>
      </p:sp>
    </p:spTree>
    <p:extLst>
      <p:ext uri="{BB962C8B-B14F-4D97-AF65-F5344CB8AC3E}">
        <p14:creationId xmlns:p14="http://schemas.microsoft.com/office/powerpoint/2010/main" val="41590818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kind of cheese is made backward?</a:t>
            </a:r>
          </a:p>
          <a:p>
            <a:endParaRPr lang="en-US" dirty="0"/>
          </a:p>
          <a:p>
            <a:r>
              <a:rPr lang="en-US" b="1" dirty="0"/>
              <a:t>A: Edam cheese (made spelled backward)</a:t>
            </a:r>
          </a:p>
        </p:txBody>
      </p:sp>
    </p:spTree>
    <p:extLst>
      <p:ext uri="{BB962C8B-B14F-4D97-AF65-F5344CB8AC3E}">
        <p14:creationId xmlns:p14="http://schemas.microsoft.com/office/powerpoint/2010/main" val="13260597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office manager at Adobe Veterinary Clinic is ordering supplies for the clinic. He purchases a case of 12 slip-on leashes at $6.00 each. How much total profit on all leashes will the clinic make with a 50 percent mark-up?</a:t>
            </a:r>
          </a:p>
          <a:p>
            <a:endParaRPr lang="en-US" dirty="0"/>
          </a:p>
          <a:p>
            <a:r>
              <a:rPr lang="en-US" dirty="0"/>
              <a:t>	a. $72.00</a:t>
            </a:r>
          </a:p>
          <a:p>
            <a:r>
              <a:rPr lang="en-US" dirty="0"/>
              <a:t>	b. $108.00</a:t>
            </a:r>
          </a:p>
          <a:p>
            <a:r>
              <a:rPr lang="en-US" b="1" dirty="0"/>
              <a:t>	</a:t>
            </a:r>
            <a:r>
              <a:rPr lang="en-US" dirty="0"/>
              <a:t>c. $36.00</a:t>
            </a:r>
          </a:p>
          <a:p>
            <a:r>
              <a:rPr lang="en-US" dirty="0"/>
              <a:t>	d. $3.00</a:t>
            </a:r>
          </a:p>
        </p:txBody>
      </p:sp>
    </p:spTree>
    <p:extLst>
      <p:ext uri="{BB962C8B-B14F-4D97-AF65-F5344CB8AC3E}">
        <p14:creationId xmlns:p14="http://schemas.microsoft.com/office/powerpoint/2010/main" val="35016652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office manager at Adobe Veterinary Clinic is ordering supplies for the clinic. He purchases a case of 12 slip-on leashes at $6.00 each. How much total profit on all leashes will the clinic make with a 50 percent mark-up?</a:t>
            </a:r>
          </a:p>
          <a:p>
            <a:endParaRPr lang="en-US" dirty="0"/>
          </a:p>
          <a:p>
            <a:r>
              <a:rPr lang="en-US" dirty="0"/>
              <a:t>	a. $72.00</a:t>
            </a:r>
          </a:p>
          <a:p>
            <a:r>
              <a:rPr lang="en-US" dirty="0"/>
              <a:t>	b. $108.00</a:t>
            </a:r>
          </a:p>
          <a:p>
            <a:r>
              <a:rPr lang="en-US" b="1" dirty="0"/>
              <a:t>	c. $36.00</a:t>
            </a:r>
            <a:endParaRPr lang="en-US" dirty="0"/>
          </a:p>
          <a:p>
            <a:r>
              <a:rPr lang="en-US" dirty="0"/>
              <a:t>	d. $3.00</a:t>
            </a:r>
          </a:p>
          <a:p>
            <a:endParaRPr lang="en-US" dirty="0"/>
          </a:p>
          <a:p>
            <a:r>
              <a:rPr lang="en-US" b="1" dirty="0"/>
              <a:t>12 x $6.00 = $72.00</a:t>
            </a:r>
            <a:endParaRPr lang="en-US" dirty="0"/>
          </a:p>
          <a:p>
            <a:r>
              <a:rPr lang="en-US" b="1" dirty="0"/>
              <a:t>$72.00 x .50 = $36.00</a:t>
            </a:r>
            <a:endParaRPr lang="en-US" dirty="0"/>
          </a:p>
        </p:txBody>
      </p:sp>
    </p:spTree>
    <p:extLst>
      <p:ext uri="{BB962C8B-B14F-4D97-AF65-F5344CB8AC3E}">
        <p14:creationId xmlns:p14="http://schemas.microsoft.com/office/powerpoint/2010/main" val="26977313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208920" y="1836807"/>
            <a:ext cx="8229600" cy="4002723"/>
          </a:xfrm>
        </p:spPr>
        <p:txBody>
          <a:bodyPr/>
          <a:lstStyle/>
          <a:p>
            <a:r>
              <a:rPr lang="en-US" dirty="0"/>
              <a:t>He is trying to determine in which two hospitals he will continue working in 2018. Analyze the salaries to find who offers him the best two salaries.</a:t>
            </a:r>
          </a:p>
          <a:p>
            <a:r>
              <a:rPr lang="en-US" dirty="0"/>
              <a:t> </a:t>
            </a:r>
          </a:p>
          <a:p>
            <a:r>
              <a:rPr lang="en-US" dirty="0"/>
              <a:t>	a.   A and B</a:t>
            </a:r>
          </a:p>
          <a:p>
            <a:r>
              <a:rPr lang="en-US" b="1" dirty="0"/>
              <a:t>	</a:t>
            </a:r>
            <a:r>
              <a:rPr lang="en-US" dirty="0"/>
              <a:t>b.   A and D</a:t>
            </a:r>
          </a:p>
          <a:p>
            <a:r>
              <a:rPr lang="en-US" dirty="0"/>
              <a:t>	c.   B and C</a:t>
            </a:r>
          </a:p>
          <a:p>
            <a:r>
              <a:rPr lang="en-US" dirty="0"/>
              <a:t>	d.   B and D</a:t>
            </a:r>
          </a:p>
        </p:txBody>
      </p:sp>
      <p:graphicFrame>
        <p:nvGraphicFramePr>
          <p:cNvPr id="7" name="Table 6"/>
          <p:cNvGraphicFramePr>
            <a:graphicFrameLocks noGrp="1"/>
          </p:cNvGraphicFramePr>
          <p:nvPr/>
        </p:nvGraphicFramePr>
        <p:xfrm>
          <a:off x="4032851" y="3205106"/>
          <a:ext cx="4523517" cy="1524000"/>
        </p:xfrm>
        <a:graphic>
          <a:graphicData uri="http://schemas.openxmlformats.org/drawingml/2006/table">
            <a:tbl>
              <a:tblPr firstRow="1" firstCol="1" bandRow="1">
                <a:tableStyleId>{5C22544A-7EE6-4342-B048-85BDC9FD1C3A}</a:tableStyleId>
              </a:tblPr>
              <a:tblGrid>
                <a:gridCol w="1507839">
                  <a:extLst>
                    <a:ext uri="{9D8B030D-6E8A-4147-A177-3AD203B41FA5}">
                      <a16:colId xmlns:a16="http://schemas.microsoft.com/office/drawing/2014/main" val="2853005791"/>
                    </a:ext>
                  </a:extLst>
                </a:gridCol>
                <a:gridCol w="1507839">
                  <a:extLst>
                    <a:ext uri="{9D8B030D-6E8A-4147-A177-3AD203B41FA5}">
                      <a16:colId xmlns:a16="http://schemas.microsoft.com/office/drawing/2014/main" val="622704167"/>
                    </a:ext>
                  </a:extLst>
                </a:gridCol>
                <a:gridCol w="1507839">
                  <a:extLst>
                    <a:ext uri="{9D8B030D-6E8A-4147-A177-3AD203B41FA5}">
                      <a16:colId xmlns:a16="http://schemas.microsoft.com/office/drawing/2014/main" val="3099726755"/>
                    </a:ext>
                  </a:extLst>
                </a:gridCol>
              </a:tblGrid>
              <a:tr h="302446">
                <a:tc>
                  <a:txBody>
                    <a:bodyPr/>
                    <a:lstStyle/>
                    <a:p>
                      <a:pPr marL="0" marR="0">
                        <a:spcBef>
                          <a:spcPts val="0"/>
                        </a:spcBef>
                        <a:spcAft>
                          <a:spcPts val="0"/>
                        </a:spcAft>
                        <a:tabLst>
                          <a:tab pos="1183640" algn="l"/>
                        </a:tabLst>
                      </a:pPr>
                      <a:r>
                        <a:rPr lang="en-US" sz="2000">
                          <a:effectLst/>
                        </a:rPr>
                        <a:t>Hospital</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Hours</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Salary</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7116152"/>
                  </a:ext>
                </a:extLst>
              </a:tr>
              <a:tr h="302446">
                <a:tc>
                  <a:txBody>
                    <a:bodyPr/>
                    <a:lstStyle/>
                    <a:p>
                      <a:pPr marL="0" marR="0">
                        <a:spcBef>
                          <a:spcPts val="0"/>
                        </a:spcBef>
                        <a:spcAft>
                          <a:spcPts val="0"/>
                        </a:spcAft>
                        <a:tabLst>
                          <a:tab pos="1183640" algn="l"/>
                        </a:tabLst>
                      </a:pPr>
                      <a:r>
                        <a:rPr lang="en-US" sz="2000">
                          <a:effectLst/>
                        </a:rPr>
                        <a:t>A</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68</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$1,938</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52478651"/>
                  </a:ext>
                </a:extLst>
              </a:tr>
              <a:tr h="302446">
                <a:tc>
                  <a:txBody>
                    <a:bodyPr/>
                    <a:lstStyle/>
                    <a:p>
                      <a:pPr marL="0" marR="0">
                        <a:spcBef>
                          <a:spcPts val="0"/>
                        </a:spcBef>
                        <a:spcAft>
                          <a:spcPts val="0"/>
                        </a:spcAft>
                        <a:tabLst>
                          <a:tab pos="1183640" algn="l"/>
                        </a:tabLst>
                      </a:pPr>
                      <a:r>
                        <a:rPr lang="en-US" sz="2000" dirty="0">
                          <a:effectLst/>
                        </a:rPr>
                        <a:t>B</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45</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$1,080</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2852731580"/>
                  </a:ext>
                </a:extLst>
              </a:tr>
              <a:tr h="302446">
                <a:tc>
                  <a:txBody>
                    <a:bodyPr/>
                    <a:lstStyle/>
                    <a:p>
                      <a:pPr marL="0" marR="0">
                        <a:spcBef>
                          <a:spcPts val="0"/>
                        </a:spcBef>
                        <a:spcAft>
                          <a:spcPts val="0"/>
                        </a:spcAft>
                        <a:tabLst>
                          <a:tab pos="1183640" algn="l"/>
                        </a:tabLst>
                      </a:pPr>
                      <a:r>
                        <a:rPr lang="en-US" sz="2000">
                          <a:effectLst/>
                        </a:rPr>
                        <a:t>C</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72</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$1,872</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186942939"/>
                  </a:ext>
                </a:extLst>
              </a:tr>
              <a:tr h="302446">
                <a:tc>
                  <a:txBody>
                    <a:bodyPr/>
                    <a:lstStyle/>
                    <a:p>
                      <a:pPr marL="0" marR="0">
                        <a:spcBef>
                          <a:spcPts val="0"/>
                        </a:spcBef>
                        <a:spcAft>
                          <a:spcPts val="0"/>
                        </a:spcAft>
                        <a:tabLst>
                          <a:tab pos="1183640" algn="l"/>
                        </a:tabLst>
                      </a:pPr>
                      <a:r>
                        <a:rPr lang="en-US" sz="2000">
                          <a:effectLst/>
                        </a:rPr>
                        <a:t>D</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56</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$1,624</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2396452691"/>
                  </a:ext>
                </a:extLst>
              </a:tr>
            </a:tbl>
          </a:graphicData>
        </a:graphic>
      </p:graphicFrame>
    </p:spTree>
    <p:extLst>
      <p:ext uri="{BB962C8B-B14F-4D97-AF65-F5344CB8AC3E}">
        <p14:creationId xmlns:p14="http://schemas.microsoft.com/office/powerpoint/2010/main" val="79214699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4" name="Content Placeholder 2"/>
          <p:cNvSpPr>
            <a:spLocks noGrp="1"/>
          </p:cNvSpPr>
          <p:nvPr>
            <p:ph idx="13"/>
          </p:nvPr>
        </p:nvSpPr>
        <p:spPr/>
        <p:txBody>
          <a:bodyPr/>
          <a:lstStyle/>
          <a:p>
            <a:r>
              <a:rPr lang="en-US" dirty="0"/>
              <a:t>He is trying to determine in which two hospitals he will continue working in 2018. Analyze the salaries to find who offers him the best two salaries.</a:t>
            </a:r>
          </a:p>
          <a:p>
            <a:r>
              <a:rPr lang="en-US" dirty="0"/>
              <a:t> </a:t>
            </a:r>
          </a:p>
          <a:p>
            <a:r>
              <a:rPr lang="en-US" dirty="0"/>
              <a:t>	a.   A and B</a:t>
            </a:r>
          </a:p>
          <a:p>
            <a:r>
              <a:rPr lang="en-US" b="1" dirty="0"/>
              <a:t>	b.   A and D</a:t>
            </a:r>
            <a:endParaRPr lang="en-US" dirty="0"/>
          </a:p>
          <a:p>
            <a:r>
              <a:rPr lang="en-US" dirty="0"/>
              <a:t>	c.   B and C</a:t>
            </a:r>
          </a:p>
          <a:p>
            <a:r>
              <a:rPr lang="en-US" dirty="0"/>
              <a:t>	d.   B and D</a:t>
            </a:r>
          </a:p>
        </p:txBody>
      </p:sp>
      <p:graphicFrame>
        <p:nvGraphicFramePr>
          <p:cNvPr id="5" name="Table 4"/>
          <p:cNvGraphicFramePr>
            <a:graphicFrameLocks noGrp="1"/>
          </p:cNvGraphicFramePr>
          <p:nvPr/>
        </p:nvGraphicFramePr>
        <p:xfrm>
          <a:off x="4032851" y="3205106"/>
          <a:ext cx="4523517" cy="1524000"/>
        </p:xfrm>
        <a:graphic>
          <a:graphicData uri="http://schemas.openxmlformats.org/drawingml/2006/table">
            <a:tbl>
              <a:tblPr firstRow="1" firstCol="1" bandRow="1">
                <a:tableStyleId>{5C22544A-7EE6-4342-B048-85BDC9FD1C3A}</a:tableStyleId>
              </a:tblPr>
              <a:tblGrid>
                <a:gridCol w="1507839">
                  <a:extLst>
                    <a:ext uri="{9D8B030D-6E8A-4147-A177-3AD203B41FA5}">
                      <a16:colId xmlns:a16="http://schemas.microsoft.com/office/drawing/2014/main" val="2853005791"/>
                    </a:ext>
                  </a:extLst>
                </a:gridCol>
                <a:gridCol w="1507839">
                  <a:extLst>
                    <a:ext uri="{9D8B030D-6E8A-4147-A177-3AD203B41FA5}">
                      <a16:colId xmlns:a16="http://schemas.microsoft.com/office/drawing/2014/main" val="622704167"/>
                    </a:ext>
                  </a:extLst>
                </a:gridCol>
                <a:gridCol w="1507839">
                  <a:extLst>
                    <a:ext uri="{9D8B030D-6E8A-4147-A177-3AD203B41FA5}">
                      <a16:colId xmlns:a16="http://schemas.microsoft.com/office/drawing/2014/main" val="3099726755"/>
                    </a:ext>
                  </a:extLst>
                </a:gridCol>
              </a:tblGrid>
              <a:tr h="302446">
                <a:tc>
                  <a:txBody>
                    <a:bodyPr/>
                    <a:lstStyle/>
                    <a:p>
                      <a:pPr marL="0" marR="0">
                        <a:spcBef>
                          <a:spcPts val="0"/>
                        </a:spcBef>
                        <a:spcAft>
                          <a:spcPts val="0"/>
                        </a:spcAft>
                        <a:tabLst>
                          <a:tab pos="1183640" algn="l"/>
                        </a:tabLst>
                      </a:pPr>
                      <a:r>
                        <a:rPr lang="en-US" sz="2000">
                          <a:effectLst/>
                        </a:rPr>
                        <a:t>Hospital</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Hours</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Salary</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7116152"/>
                  </a:ext>
                </a:extLst>
              </a:tr>
              <a:tr h="302446">
                <a:tc>
                  <a:txBody>
                    <a:bodyPr/>
                    <a:lstStyle/>
                    <a:p>
                      <a:pPr marL="0" marR="0">
                        <a:spcBef>
                          <a:spcPts val="0"/>
                        </a:spcBef>
                        <a:spcAft>
                          <a:spcPts val="0"/>
                        </a:spcAft>
                        <a:tabLst>
                          <a:tab pos="1183640" algn="l"/>
                        </a:tabLst>
                      </a:pPr>
                      <a:r>
                        <a:rPr lang="en-US" sz="2000">
                          <a:effectLst/>
                        </a:rPr>
                        <a:t>A</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68</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$1,938</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52478651"/>
                  </a:ext>
                </a:extLst>
              </a:tr>
              <a:tr h="302446">
                <a:tc>
                  <a:txBody>
                    <a:bodyPr/>
                    <a:lstStyle/>
                    <a:p>
                      <a:pPr marL="0" marR="0">
                        <a:spcBef>
                          <a:spcPts val="0"/>
                        </a:spcBef>
                        <a:spcAft>
                          <a:spcPts val="0"/>
                        </a:spcAft>
                        <a:tabLst>
                          <a:tab pos="1183640" algn="l"/>
                        </a:tabLst>
                      </a:pPr>
                      <a:r>
                        <a:rPr lang="en-US" sz="2000" dirty="0">
                          <a:effectLst/>
                        </a:rPr>
                        <a:t>B</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45</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$1,080</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2852731580"/>
                  </a:ext>
                </a:extLst>
              </a:tr>
              <a:tr h="302446">
                <a:tc>
                  <a:txBody>
                    <a:bodyPr/>
                    <a:lstStyle/>
                    <a:p>
                      <a:pPr marL="0" marR="0">
                        <a:spcBef>
                          <a:spcPts val="0"/>
                        </a:spcBef>
                        <a:spcAft>
                          <a:spcPts val="0"/>
                        </a:spcAft>
                        <a:tabLst>
                          <a:tab pos="1183640" algn="l"/>
                        </a:tabLst>
                      </a:pPr>
                      <a:r>
                        <a:rPr lang="en-US" sz="2000">
                          <a:effectLst/>
                        </a:rPr>
                        <a:t>C</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72</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$1,872</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186942939"/>
                  </a:ext>
                </a:extLst>
              </a:tr>
              <a:tr h="302446">
                <a:tc>
                  <a:txBody>
                    <a:bodyPr/>
                    <a:lstStyle/>
                    <a:p>
                      <a:pPr marL="0" marR="0">
                        <a:spcBef>
                          <a:spcPts val="0"/>
                        </a:spcBef>
                        <a:spcAft>
                          <a:spcPts val="0"/>
                        </a:spcAft>
                        <a:tabLst>
                          <a:tab pos="1183640" algn="l"/>
                        </a:tabLst>
                      </a:pPr>
                      <a:r>
                        <a:rPr lang="en-US" sz="2000">
                          <a:effectLst/>
                        </a:rPr>
                        <a:t>D</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a:effectLst/>
                        </a:rPr>
                        <a:t>56</a:t>
                      </a:r>
                      <a:endParaRPr lang="en-US" sz="2000">
                        <a:effectLst/>
                        <a:latin typeface="Calibri" panose="020F0502020204030204" pitchFamily="34" charset="0"/>
                        <a:ea typeface="MS Mincho"/>
                        <a:cs typeface="Times New Roman" panose="02020603050405020304" pitchFamily="18" charset="0"/>
                      </a:endParaRPr>
                    </a:p>
                  </a:txBody>
                  <a:tcPr marL="68580" marR="68580" marT="0" marB="0"/>
                </a:tc>
                <a:tc>
                  <a:txBody>
                    <a:bodyPr/>
                    <a:lstStyle/>
                    <a:p>
                      <a:pPr marL="0" marR="0">
                        <a:spcBef>
                          <a:spcPts val="0"/>
                        </a:spcBef>
                        <a:spcAft>
                          <a:spcPts val="0"/>
                        </a:spcAft>
                        <a:tabLst>
                          <a:tab pos="1183640" algn="l"/>
                        </a:tabLst>
                      </a:pPr>
                      <a:r>
                        <a:rPr lang="en-US" sz="2000" dirty="0">
                          <a:effectLst/>
                        </a:rPr>
                        <a:t>$1,624</a:t>
                      </a:r>
                      <a:endParaRPr lang="en-US" sz="2000" dirty="0">
                        <a:effectLst/>
                        <a:latin typeface="Calibri" panose="020F0502020204030204" pitchFamily="34" charset="0"/>
                        <a:ea typeface="MS Mincho"/>
                        <a:cs typeface="Times New Roman" panose="02020603050405020304" pitchFamily="18" charset="0"/>
                      </a:endParaRPr>
                    </a:p>
                  </a:txBody>
                  <a:tcPr marL="68580" marR="68580" marT="0" marB="0"/>
                </a:tc>
                <a:extLst>
                  <a:ext uri="{0D108BD9-81ED-4DB2-BD59-A6C34878D82A}">
                    <a16:rowId xmlns:a16="http://schemas.microsoft.com/office/drawing/2014/main" val="2396452691"/>
                  </a:ext>
                </a:extLst>
              </a:tr>
            </a:tbl>
          </a:graphicData>
        </a:graphic>
      </p:graphicFrame>
    </p:spTree>
    <p:extLst>
      <p:ext uri="{BB962C8B-B14F-4D97-AF65-F5344CB8AC3E}">
        <p14:creationId xmlns:p14="http://schemas.microsoft.com/office/powerpoint/2010/main" val="10364711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Approximately how long does it take a hen to produce one egg?</a:t>
            </a:r>
          </a:p>
          <a:p>
            <a:r>
              <a:rPr lang="en-US" dirty="0"/>
              <a:t>	a.   3 to 5 hours</a:t>
            </a:r>
          </a:p>
          <a:p>
            <a:r>
              <a:rPr lang="en-US" dirty="0"/>
              <a:t>	b.   6 to 10 hours</a:t>
            </a:r>
          </a:p>
          <a:p>
            <a:r>
              <a:rPr lang="en-US" dirty="0"/>
              <a:t>	c.   11 to 14 hours</a:t>
            </a:r>
          </a:p>
          <a:p>
            <a:r>
              <a:rPr lang="en-US" dirty="0"/>
              <a:t>	d.   15 to 21 hours</a:t>
            </a:r>
          </a:p>
          <a:p>
            <a:r>
              <a:rPr lang="en-US" dirty="0"/>
              <a:t>	e.   24 to 46 hours</a:t>
            </a:r>
          </a:p>
        </p:txBody>
      </p:sp>
    </p:spTree>
    <p:extLst>
      <p:ext uri="{BB962C8B-B14F-4D97-AF65-F5344CB8AC3E}">
        <p14:creationId xmlns:p14="http://schemas.microsoft.com/office/powerpoint/2010/main" val="392183731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Approximately how long does it take a hen to produce one egg?</a:t>
            </a:r>
          </a:p>
          <a:p>
            <a:r>
              <a:rPr lang="en-US" dirty="0"/>
              <a:t>	a.   3 to 5 hours</a:t>
            </a:r>
          </a:p>
          <a:p>
            <a:r>
              <a:rPr lang="en-US" dirty="0"/>
              <a:t>	b.   6 to 10 hours</a:t>
            </a:r>
          </a:p>
          <a:p>
            <a:r>
              <a:rPr lang="en-US" dirty="0"/>
              <a:t>	c.   11 to 14 hours</a:t>
            </a:r>
          </a:p>
          <a:p>
            <a:r>
              <a:rPr lang="en-US" dirty="0"/>
              <a:t>	d.   15 to 21 hours</a:t>
            </a:r>
          </a:p>
          <a:p>
            <a:r>
              <a:rPr lang="en-US" b="1" dirty="0"/>
              <a:t>	e.   24 to 46 hours</a:t>
            </a:r>
            <a:endParaRPr lang="en-US" dirty="0"/>
          </a:p>
          <a:p>
            <a:endParaRPr lang="en-US" dirty="0"/>
          </a:p>
        </p:txBody>
      </p:sp>
    </p:spTree>
    <p:extLst>
      <p:ext uri="{BB962C8B-B14F-4D97-AF65-F5344CB8AC3E}">
        <p14:creationId xmlns:p14="http://schemas.microsoft.com/office/powerpoint/2010/main" val="31192270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On average, how many eggs does an average hen lay in a year?</a:t>
            </a:r>
          </a:p>
          <a:p>
            <a:r>
              <a:rPr lang="en-US" dirty="0"/>
              <a:t>	a.   100 to 125</a:t>
            </a:r>
          </a:p>
          <a:p>
            <a:r>
              <a:rPr lang="en-US" dirty="0"/>
              <a:t>	b.   200 to 225</a:t>
            </a:r>
          </a:p>
          <a:p>
            <a:r>
              <a:rPr lang="en-US" b="1" dirty="0"/>
              <a:t>	</a:t>
            </a:r>
            <a:r>
              <a:rPr lang="en-US" dirty="0"/>
              <a:t>c.   300 to 325</a:t>
            </a:r>
          </a:p>
          <a:p>
            <a:r>
              <a:rPr lang="en-US" dirty="0"/>
              <a:t>	d.   400 to 425</a:t>
            </a:r>
          </a:p>
        </p:txBody>
      </p:sp>
    </p:spTree>
    <p:extLst>
      <p:ext uri="{BB962C8B-B14F-4D97-AF65-F5344CB8AC3E}">
        <p14:creationId xmlns:p14="http://schemas.microsoft.com/office/powerpoint/2010/main" val="76416443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On average, how many eggs does an average hen lay in a year?</a:t>
            </a:r>
          </a:p>
          <a:p>
            <a:r>
              <a:rPr lang="en-US" dirty="0"/>
              <a:t>	a.   100 to 125</a:t>
            </a:r>
          </a:p>
          <a:p>
            <a:r>
              <a:rPr lang="en-US" dirty="0"/>
              <a:t>	b.   200 to 225</a:t>
            </a:r>
          </a:p>
          <a:p>
            <a:r>
              <a:rPr lang="en-US" b="1" dirty="0"/>
              <a:t>	c.   300 to 325</a:t>
            </a:r>
            <a:endParaRPr lang="en-US" dirty="0"/>
          </a:p>
          <a:p>
            <a:r>
              <a:rPr lang="en-US" dirty="0"/>
              <a:t>	d.   400 to 425</a:t>
            </a:r>
          </a:p>
          <a:p>
            <a:endParaRPr lang="en-US" dirty="0"/>
          </a:p>
        </p:txBody>
      </p:sp>
    </p:spTree>
    <p:extLst>
      <p:ext uri="{BB962C8B-B14F-4D97-AF65-F5344CB8AC3E}">
        <p14:creationId xmlns:p14="http://schemas.microsoft.com/office/powerpoint/2010/main" val="11589595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True or False</a:t>
            </a:r>
          </a:p>
          <a:p>
            <a:endParaRPr lang="en-US" dirty="0"/>
          </a:p>
          <a:p>
            <a:r>
              <a:rPr lang="en-US" dirty="0"/>
              <a:t>There are antibiotics in meat, milk and eggs. Using one to two sentences, explain your reasoning.</a:t>
            </a:r>
          </a:p>
        </p:txBody>
      </p:sp>
    </p:spTree>
    <p:extLst>
      <p:ext uri="{BB962C8B-B14F-4D97-AF65-F5344CB8AC3E}">
        <p14:creationId xmlns:p14="http://schemas.microsoft.com/office/powerpoint/2010/main" val="14141846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True or </a:t>
            </a:r>
            <a:r>
              <a:rPr lang="en-US" b="1" dirty="0"/>
              <a:t>False</a:t>
            </a:r>
            <a:endParaRPr lang="en-US" dirty="0"/>
          </a:p>
          <a:p>
            <a:endParaRPr lang="en-US" dirty="0"/>
          </a:p>
          <a:p>
            <a:r>
              <a:rPr lang="en-US" dirty="0"/>
              <a:t>There are antibiotics in meat, milk and eggs. Using one to two sentences, explain your reasoning.</a:t>
            </a:r>
          </a:p>
          <a:p>
            <a:endParaRPr lang="en-US" dirty="0"/>
          </a:p>
        </p:txBody>
      </p:sp>
    </p:spTree>
    <p:extLst>
      <p:ext uri="{BB962C8B-B14F-4D97-AF65-F5344CB8AC3E}">
        <p14:creationId xmlns:p14="http://schemas.microsoft.com/office/powerpoint/2010/main" val="102800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There are six eggs in the basket. Six people each take one of the eggs. How can it be that one egg is left in the basket? </a:t>
            </a:r>
          </a:p>
          <a:p>
            <a:endParaRPr lang="en-US" dirty="0"/>
          </a:p>
        </p:txBody>
      </p:sp>
    </p:spTree>
    <p:extLst>
      <p:ext uri="{BB962C8B-B14F-4D97-AF65-F5344CB8AC3E}">
        <p14:creationId xmlns:p14="http://schemas.microsoft.com/office/powerpoint/2010/main" val="390482070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term is given to chickens raised for meat production?</a:t>
            </a:r>
          </a:p>
          <a:p>
            <a:r>
              <a:rPr lang="en-US" dirty="0"/>
              <a:t>	a.   Hens</a:t>
            </a:r>
          </a:p>
          <a:p>
            <a:r>
              <a:rPr lang="en-US" dirty="0"/>
              <a:t>	b.   Broilers</a:t>
            </a:r>
          </a:p>
          <a:p>
            <a:r>
              <a:rPr lang="en-US" dirty="0"/>
              <a:t>	c.   Rooster</a:t>
            </a:r>
          </a:p>
          <a:p>
            <a:r>
              <a:rPr lang="en-US" dirty="0"/>
              <a:t>	d.   Turkey</a:t>
            </a:r>
          </a:p>
        </p:txBody>
      </p:sp>
    </p:spTree>
    <p:extLst>
      <p:ext uri="{BB962C8B-B14F-4D97-AF65-F5344CB8AC3E}">
        <p14:creationId xmlns:p14="http://schemas.microsoft.com/office/powerpoint/2010/main" val="95545004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term is given to chickens raised for meat production?</a:t>
            </a:r>
          </a:p>
          <a:p>
            <a:r>
              <a:rPr lang="en-US" dirty="0"/>
              <a:t>	a.   Hens</a:t>
            </a:r>
          </a:p>
          <a:p>
            <a:r>
              <a:rPr lang="en-US" b="1" dirty="0"/>
              <a:t>	b.   Broilers</a:t>
            </a:r>
            <a:endParaRPr lang="en-US" dirty="0"/>
          </a:p>
          <a:p>
            <a:r>
              <a:rPr lang="en-US" dirty="0"/>
              <a:t>	c.   Rooster</a:t>
            </a:r>
          </a:p>
          <a:p>
            <a:r>
              <a:rPr lang="en-US" dirty="0"/>
              <a:t>	d.   Turkey</a:t>
            </a:r>
          </a:p>
          <a:p>
            <a:endParaRPr lang="en-US" dirty="0"/>
          </a:p>
        </p:txBody>
      </p:sp>
    </p:spTree>
    <p:extLst>
      <p:ext uri="{BB962C8B-B14F-4D97-AF65-F5344CB8AC3E}">
        <p14:creationId xmlns:p14="http://schemas.microsoft.com/office/powerpoint/2010/main" val="144115059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career area is the largest employer in the world?</a:t>
            </a:r>
          </a:p>
          <a:p>
            <a:r>
              <a:rPr lang="en-US" dirty="0"/>
              <a:t>	a.   Medicine</a:t>
            </a:r>
          </a:p>
          <a:p>
            <a:r>
              <a:rPr lang="en-US" dirty="0"/>
              <a:t>	b.   Manufacturing</a:t>
            </a:r>
          </a:p>
          <a:p>
            <a:r>
              <a:rPr lang="en-US" dirty="0"/>
              <a:t>	c.   Education</a:t>
            </a:r>
          </a:p>
          <a:p>
            <a:r>
              <a:rPr lang="en-US" dirty="0"/>
              <a:t>	d.   Agriculture</a:t>
            </a:r>
          </a:p>
        </p:txBody>
      </p:sp>
    </p:spTree>
    <p:extLst>
      <p:ext uri="{BB962C8B-B14F-4D97-AF65-F5344CB8AC3E}">
        <p14:creationId xmlns:p14="http://schemas.microsoft.com/office/powerpoint/2010/main" val="405955594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career area is the largest employer in the world?</a:t>
            </a:r>
          </a:p>
          <a:p>
            <a:r>
              <a:rPr lang="en-US" dirty="0"/>
              <a:t>	a.   Medicine</a:t>
            </a:r>
          </a:p>
          <a:p>
            <a:r>
              <a:rPr lang="en-US" dirty="0"/>
              <a:t>	b.   Manufacturing</a:t>
            </a:r>
          </a:p>
          <a:p>
            <a:r>
              <a:rPr lang="en-US" dirty="0"/>
              <a:t>	c.   Education</a:t>
            </a:r>
          </a:p>
          <a:p>
            <a:r>
              <a:rPr lang="en-US" b="1" dirty="0"/>
              <a:t>	d.   Agriculture</a:t>
            </a:r>
            <a:endParaRPr lang="en-US" dirty="0"/>
          </a:p>
          <a:p>
            <a:endParaRPr lang="en-US" dirty="0"/>
          </a:p>
        </p:txBody>
      </p:sp>
    </p:spTree>
    <p:extLst>
      <p:ext uri="{BB962C8B-B14F-4D97-AF65-F5344CB8AC3E}">
        <p14:creationId xmlns:p14="http://schemas.microsoft.com/office/powerpoint/2010/main" val="105691476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country consumes more eggs per capita each year?</a:t>
            </a:r>
          </a:p>
          <a:p>
            <a:r>
              <a:rPr lang="en-US" dirty="0"/>
              <a:t>	a.   Mexico</a:t>
            </a:r>
          </a:p>
          <a:p>
            <a:r>
              <a:rPr lang="en-US" dirty="0"/>
              <a:t>	b.   USA</a:t>
            </a:r>
          </a:p>
          <a:p>
            <a:r>
              <a:rPr lang="en-US" dirty="0"/>
              <a:t>	c.   France</a:t>
            </a:r>
          </a:p>
          <a:p>
            <a:r>
              <a:rPr lang="en-US" dirty="0"/>
              <a:t>	d.   Portugal</a:t>
            </a:r>
          </a:p>
          <a:p>
            <a:r>
              <a:rPr lang="en-US" dirty="0"/>
              <a:t>	e.   India</a:t>
            </a:r>
          </a:p>
        </p:txBody>
      </p:sp>
    </p:spTree>
    <p:extLst>
      <p:ext uri="{BB962C8B-B14F-4D97-AF65-F5344CB8AC3E}">
        <p14:creationId xmlns:p14="http://schemas.microsoft.com/office/powerpoint/2010/main" val="120513009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country consumes more eggs per capita each year?</a:t>
            </a:r>
          </a:p>
          <a:p>
            <a:r>
              <a:rPr lang="en-US" b="1" dirty="0"/>
              <a:t>	a.   Mexico</a:t>
            </a:r>
            <a:endParaRPr lang="en-US" dirty="0"/>
          </a:p>
          <a:p>
            <a:r>
              <a:rPr lang="en-US" dirty="0"/>
              <a:t>	b.   USA</a:t>
            </a:r>
          </a:p>
          <a:p>
            <a:r>
              <a:rPr lang="en-US" dirty="0"/>
              <a:t>	c.   France</a:t>
            </a:r>
          </a:p>
          <a:p>
            <a:r>
              <a:rPr lang="en-US" dirty="0"/>
              <a:t>	d.   Portugal</a:t>
            </a:r>
          </a:p>
          <a:p>
            <a:r>
              <a:rPr lang="en-US" dirty="0"/>
              <a:t>	e.   India</a:t>
            </a:r>
          </a:p>
          <a:p>
            <a:endParaRPr lang="en-US" dirty="0"/>
          </a:p>
        </p:txBody>
      </p:sp>
    </p:spTree>
    <p:extLst>
      <p:ext uri="{BB962C8B-B14F-4D97-AF65-F5344CB8AC3E}">
        <p14:creationId xmlns:p14="http://schemas.microsoft.com/office/powerpoint/2010/main" val="32643569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According to the U.S. Pet Ownership &amp; Demographics Sourcebook by the American Veterinary Medical Association (AVMA), what state has the highest percentage of households that have owned a dog?</a:t>
            </a:r>
          </a:p>
          <a:p>
            <a:r>
              <a:rPr lang="en-US" dirty="0"/>
              <a:t>	a.   Arkansas</a:t>
            </a:r>
          </a:p>
          <a:p>
            <a:r>
              <a:rPr lang="en-US" dirty="0"/>
              <a:t>	b.   New Mexico</a:t>
            </a:r>
          </a:p>
          <a:p>
            <a:r>
              <a:rPr lang="en-US" dirty="0"/>
              <a:t>	c.   Kentucky</a:t>
            </a:r>
          </a:p>
          <a:p>
            <a:r>
              <a:rPr lang="en-US" dirty="0"/>
              <a:t>	d.   Missouri</a:t>
            </a:r>
          </a:p>
          <a:p>
            <a:r>
              <a:rPr lang="en-US" dirty="0"/>
              <a:t>	e.   West Virginia</a:t>
            </a:r>
          </a:p>
        </p:txBody>
      </p:sp>
    </p:spTree>
    <p:extLst>
      <p:ext uri="{BB962C8B-B14F-4D97-AF65-F5344CB8AC3E}">
        <p14:creationId xmlns:p14="http://schemas.microsoft.com/office/powerpoint/2010/main" val="115675777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According to the U.S. Pet Ownership &amp; Demographics Sourcebook by the American Veterinary Medical Association (AVMA), what state has the highest percentage of households that have owned a dog?</a:t>
            </a:r>
          </a:p>
          <a:p>
            <a:r>
              <a:rPr lang="en-US" b="1" dirty="0"/>
              <a:t>	a.   Arkansas</a:t>
            </a:r>
            <a:endParaRPr lang="en-US" dirty="0"/>
          </a:p>
          <a:p>
            <a:r>
              <a:rPr lang="en-US" dirty="0"/>
              <a:t>	b.   New Mexico</a:t>
            </a:r>
          </a:p>
          <a:p>
            <a:r>
              <a:rPr lang="en-US" dirty="0"/>
              <a:t>	c.   Kentucky</a:t>
            </a:r>
          </a:p>
          <a:p>
            <a:r>
              <a:rPr lang="en-US" dirty="0"/>
              <a:t>	d.   Missouri</a:t>
            </a:r>
          </a:p>
          <a:p>
            <a:r>
              <a:rPr lang="en-US" dirty="0"/>
              <a:t>	e.   West Virginia</a:t>
            </a:r>
          </a:p>
          <a:p>
            <a:endParaRPr lang="en-US" dirty="0"/>
          </a:p>
        </p:txBody>
      </p:sp>
    </p:spTree>
    <p:extLst>
      <p:ext uri="{BB962C8B-B14F-4D97-AF65-F5344CB8AC3E}">
        <p14:creationId xmlns:p14="http://schemas.microsoft.com/office/powerpoint/2010/main" val="9624175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much protein does one eight-ounce glass of milk contain?</a:t>
            </a:r>
          </a:p>
          <a:p>
            <a:r>
              <a:rPr lang="en-US" dirty="0"/>
              <a:t>	a.   2 grams</a:t>
            </a:r>
          </a:p>
          <a:p>
            <a:r>
              <a:rPr lang="en-US" dirty="0"/>
              <a:t>	b.   4 grams</a:t>
            </a:r>
          </a:p>
          <a:p>
            <a:r>
              <a:rPr lang="en-US" dirty="0"/>
              <a:t>	c.   6 grams</a:t>
            </a:r>
          </a:p>
          <a:p>
            <a:r>
              <a:rPr lang="en-US" dirty="0"/>
              <a:t>	d.   8 grams</a:t>
            </a:r>
          </a:p>
          <a:p>
            <a:r>
              <a:rPr lang="en-US" dirty="0"/>
              <a:t>	e.   10 grams</a:t>
            </a:r>
          </a:p>
        </p:txBody>
      </p:sp>
    </p:spTree>
    <p:extLst>
      <p:ext uri="{BB962C8B-B14F-4D97-AF65-F5344CB8AC3E}">
        <p14:creationId xmlns:p14="http://schemas.microsoft.com/office/powerpoint/2010/main" val="2775541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much protein does one eight-ounce glass of milk contain?</a:t>
            </a:r>
          </a:p>
          <a:p>
            <a:r>
              <a:rPr lang="en-US" dirty="0"/>
              <a:t>	a.   2 grams</a:t>
            </a:r>
          </a:p>
          <a:p>
            <a:r>
              <a:rPr lang="en-US" dirty="0"/>
              <a:t>	b.   4 grams</a:t>
            </a:r>
          </a:p>
          <a:p>
            <a:r>
              <a:rPr lang="en-US" dirty="0"/>
              <a:t>	c.   6 grams</a:t>
            </a:r>
          </a:p>
          <a:p>
            <a:r>
              <a:rPr lang="en-US" b="1" dirty="0"/>
              <a:t>	d.   8 grams</a:t>
            </a:r>
            <a:endParaRPr lang="en-US" dirty="0"/>
          </a:p>
          <a:p>
            <a:r>
              <a:rPr lang="en-US" dirty="0"/>
              <a:t>	e.   10 grams</a:t>
            </a:r>
          </a:p>
        </p:txBody>
      </p:sp>
    </p:spTree>
    <p:extLst>
      <p:ext uri="{BB962C8B-B14F-4D97-AF65-F5344CB8AC3E}">
        <p14:creationId xmlns:p14="http://schemas.microsoft.com/office/powerpoint/2010/main" val="28360865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There are six eggs in the basket. Six people each take one of the eggs. How can it be that one egg is left in the basket? </a:t>
            </a:r>
          </a:p>
          <a:p>
            <a:endParaRPr lang="en-US" dirty="0"/>
          </a:p>
          <a:p>
            <a:r>
              <a:rPr lang="en-US" b="1" dirty="0"/>
              <a:t>A: The last person took the basket with the last egg still inside.</a:t>
            </a:r>
            <a:endParaRPr lang="en-US" dirty="0"/>
          </a:p>
        </p:txBody>
      </p:sp>
    </p:spTree>
    <p:extLst>
      <p:ext uri="{BB962C8B-B14F-4D97-AF65-F5344CB8AC3E}">
        <p14:creationId xmlns:p14="http://schemas.microsoft.com/office/powerpoint/2010/main" val="84411776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Hunger in America is a large concern. Approximately how many people in America are affected by hunger?</a:t>
            </a:r>
          </a:p>
          <a:p>
            <a:r>
              <a:rPr lang="en-US" dirty="0"/>
              <a:t>	a.   18 million</a:t>
            </a:r>
          </a:p>
          <a:p>
            <a:r>
              <a:rPr lang="en-US" dirty="0"/>
              <a:t>	b.   28 million</a:t>
            </a:r>
          </a:p>
          <a:p>
            <a:r>
              <a:rPr lang="en-US" dirty="0"/>
              <a:t>	c.   38 million</a:t>
            </a:r>
          </a:p>
          <a:p>
            <a:r>
              <a:rPr lang="en-US" dirty="0"/>
              <a:t>	d.   48 million</a:t>
            </a:r>
          </a:p>
          <a:p>
            <a:r>
              <a:rPr lang="en-US" dirty="0"/>
              <a:t>	e.   58 million</a:t>
            </a:r>
          </a:p>
        </p:txBody>
      </p:sp>
    </p:spTree>
    <p:extLst>
      <p:ext uri="{BB962C8B-B14F-4D97-AF65-F5344CB8AC3E}">
        <p14:creationId xmlns:p14="http://schemas.microsoft.com/office/powerpoint/2010/main" val="100964688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Hunger in America is a large concern. Approximately how many people in America are affected by hunger?</a:t>
            </a:r>
          </a:p>
          <a:p>
            <a:r>
              <a:rPr lang="en-US" dirty="0"/>
              <a:t>	a.   18 million</a:t>
            </a:r>
          </a:p>
          <a:p>
            <a:r>
              <a:rPr lang="en-US" dirty="0"/>
              <a:t>	b.   28 million</a:t>
            </a:r>
          </a:p>
          <a:p>
            <a:r>
              <a:rPr lang="en-US" dirty="0"/>
              <a:t>	c.   38 million</a:t>
            </a:r>
          </a:p>
          <a:p>
            <a:r>
              <a:rPr lang="en-US" b="1" dirty="0"/>
              <a:t>	d.   48 million</a:t>
            </a:r>
            <a:endParaRPr lang="en-US" dirty="0"/>
          </a:p>
          <a:p>
            <a:r>
              <a:rPr lang="en-US" dirty="0"/>
              <a:t>	e.   58 million</a:t>
            </a:r>
          </a:p>
          <a:p>
            <a:endParaRPr lang="en-US" dirty="0"/>
          </a:p>
        </p:txBody>
      </p:sp>
    </p:spTree>
    <p:extLst>
      <p:ext uri="{BB962C8B-B14F-4D97-AF65-F5344CB8AC3E}">
        <p14:creationId xmlns:p14="http://schemas.microsoft.com/office/powerpoint/2010/main" val="429304043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When is National Pizza Day?</a:t>
            </a:r>
          </a:p>
          <a:p>
            <a:r>
              <a:rPr lang="en-US" dirty="0"/>
              <a:t>	a.   January 10</a:t>
            </a:r>
          </a:p>
          <a:p>
            <a:r>
              <a:rPr lang="en-US" dirty="0"/>
              <a:t>	b.   February 9</a:t>
            </a:r>
          </a:p>
          <a:p>
            <a:r>
              <a:rPr lang="en-US" dirty="0"/>
              <a:t>	c.   April 21</a:t>
            </a:r>
          </a:p>
          <a:p>
            <a:r>
              <a:rPr lang="en-US" dirty="0"/>
              <a:t>	d.   May 6</a:t>
            </a:r>
          </a:p>
        </p:txBody>
      </p:sp>
    </p:spTree>
    <p:extLst>
      <p:ext uri="{BB962C8B-B14F-4D97-AF65-F5344CB8AC3E}">
        <p14:creationId xmlns:p14="http://schemas.microsoft.com/office/powerpoint/2010/main" val="145722544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When is National Pizza Day?</a:t>
            </a:r>
          </a:p>
          <a:p>
            <a:r>
              <a:rPr lang="en-US" dirty="0"/>
              <a:t>	a.   January 10</a:t>
            </a:r>
          </a:p>
          <a:p>
            <a:r>
              <a:rPr lang="en-US" b="1" dirty="0"/>
              <a:t>	b.   February 9</a:t>
            </a:r>
            <a:endParaRPr lang="en-US" dirty="0"/>
          </a:p>
          <a:p>
            <a:r>
              <a:rPr lang="en-US" dirty="0"/>
              <a:t>	c.   April 21</a:t>
            </a:r>
          </a:p>
          <a:p>
            <a:r>
              <a:rPr lang="en-US" dirty="0"/>
              <a:t>	d.   May 6</a:t>
            </a:r>
          </a:p>
          <a:p>
            <a:endParaRPr lang="en-US" dirty="0"/>
          </a:p>
        </p:txBody>
      </p:sp>
    </p:spTree>
    <p:extLst>
      <p:ext uri="{BB962C8B-B14F-4D97-AF65-F5344CB8AC3E}">
        <p14:creationId xmlns:p14="http://schemas.microsoft.com/office/powerpoint/2010/main" val="931605491"/>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well-known scientist (pictured below) discovered that when you heat liquids to high temperatures you can kill bacteria? HINT: This led to the process of pasteurization.</a:t>
            </a:r>
          </a:p>
          <a:p>
            <a:r>
              <a:rPr lang="en-US" dirty="0"/>
              <a:t>	a. Marie Curie</a:t>
            </a:r>
          </a:p>
          <a:p>
            <a:r>
              <a:rPr lang="en-US" dirty="0"/>
              <a:t>	b. Albert Einstein</a:t>
            </a:r>
          </a:p>
          <a:p>
            <a:r>
              <a:rPr lang="en-US" dirty="0"/>
              <a:t>	c. Fanny Farmer</a:t>
            </a:r>
          </a:p>
          <a:p>
            <a:r>
              <a:rPr lang="en-US" dirty="0"/>
              <a:t>	d. Louis Pasteur</a:t>
            </a:r>
          </a:p>
        </p:txBody>
      </p:sp>
      <p:pic>
        <p:nvPicPr>
          <p:cNvPr id="4100"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7841" y="3123088"/>
            <a:ext cx="2552301" cy="31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930827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well-known scientist (pictured below) discovered that when you heat liquids to high temperatures you can kill bacteria? HINT: This led to the process of pasteurization.</a:t>
            </a:r>
          </a:p>
          <a:p>
            <a:r>
              <a:rPr lang="en-US" dirty="0"/>
              <a:t>	a. Marie Curie</a:t>
            </a:r>
          </a:p>
          <a:p>
            <a:r>
              <a:rPr lang="en-US" dirty="0"/>
              <a:t>	b. Albert Einstein</a:t>
            </a:r>
          </a:p>
          <a:p>
            <a:r>
              <a:rPr lang="en-US" dirty="0"/>
              <a:t>	c. Fanny Farmer</a:t>
            </a:r>
          </a:p>
          <a:p>
            <a:r>
              <a:rPr lang="en-US" dirty="0"/>
              <a:t>	</a:t>
            </a:r>
            <a:r>
              <a:rPr lang="en-US" b="1" dirty="0"/>
              <a:t>d. Louis Pasteur</a:t>
            </a:r>
          </a:p>
          <a:p>
            <a:endParaRPr lang="en-US" dirty="0"/>
          </a:p>
        </p:txBody>
      </p:sp>
      <p:pic>
        <p:nvPicPr>
          <p:cNvPr id="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47841" y="3123088"/>
            <a:ext cx="2552301" cy="31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212691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do dogs get heartworm?</a:t>
            </a:r>
          </a:p>
          <a:p>
            <a:r>
              <a:rPr lang="en-US" dirty="0"/>
              <a:t>	a.   Bites</a:t>
            </a:r>
          </a:p>
          <a:p>
            <a:r>
              <a:rPr lang="en-US" dirty="0"/>
              <a:t>	b.   Scratches</a:t>
            </a:r>
          </a:p>
          <a:p>
            <a:r>
              <a:rPr lang="en-US" dirty="0"/>
              <a:t>	c.   Mosquitos</a:t>
            </a:r>
          </a:p>
          <a:p>
            <a:r>
              <a:rPr lang="en-US" dirty="0"/>
              <a:t>	d.   Ticks</a:t>
            </a:r>
          </a:p>
        </p:txBody>
      </p:sp>
    </p:spTree>
    <p:extLst>
      <p:ext uri="{BB962C8B-B14F-4D97-AF65-F5344CB8AC3E}">
        <p14:creationId xmlns:p14="http://schemas.microsoft.com/office/powerpoint/2010/main" val="3333138157"/>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do dogs get heartworm?</a:t>
            </a:r>
          </a:p>
          <a:p>
            <a:r>
              <a:rPr lang="en-US" dirty="0"/>
              <a:t>	a.   Bites</a:t>
            </a:r>
          </a:p>
          <a:p>
            <a:r>
              <a:rPr lang="en-US" dirty="0"/>
              <a:t>	b.   Scratches</a:t>
            </a:r>
          </a:p>
          <a:p>
            <a:r>
              <a:rPr lang="en-US" b="1" dirty="0"/>
              <a:t>	c.   Mosquitos</a:t>
            </a:r>
            <a:endParaRPr lang="en-US" dirty="0"/>
          </a:p>
          <a:p>
            <a:r>
              <a:rPr lang="en-US" dirty="0"/>
              <a:t>	d.   Ticks</a:t>
            </a:r>
          </a:p>
          <a:p>
            <a:endParaRPr lang="en-US" dirty="0"/>
          </a:p>
        </p:txBody>
      </p:sp>
    </p:spTree>
    <p:extLst>
      <p:ext uri="{BB962C8B-B14F-4D97-AF65-F5344CB8AC3E}">
        <p14:creationId xmlns:p14="http://schemas.microsoft.com/office/powerpoint/2010/main" val="246018114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 house has four walls. All the walls are facing south, and a bear is circling the house. What color is the bear?</a:t>
            </a:r>
          </a:p>
        </p:txBody>
      </p:sp>
    </p:spTree>
    <p:extLst>
      <p:ext uri="{BB962C8B-B14F-4D97-AF65-F5344CB8AC3E}">
        <p14:creationId xmlns:p14="http://schemas.microsoft.com/office/powerpoint/2010/main" val="269521512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A house has four walls. All the walls are facing south, and a bear is circling the house. What color is the bear?</a:t>
            </a:r>
          </a:p>
          <a:p>
            <a:endParaRPr lang="en-US" b="1" dirty="0"/>
          </a:p>
          <a:p>
            <a:r>
              <a:rPr lang="en-US" b="1" dirty="0"/>
              <a:t>A: The bear is white because the house is on the North Pole</a:t>
            </a:r>
            <a:endParaRPr lang="en-US" dirty="0"/>
          </a:p>
        </p:txBody>
      </p:sp>
    </p:spTree>
    <p:extLst>
      <p:ext uri="{BB962C8B-B14F-4D97-AF65-F5344CB8AC3E}">
        <p14:creationId xmlns:p14="http://schemas.microsoft.com/office/powerpoint/2010/main" val="16325899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Go to AgExplorer.ffa.org and complete the Career Finder.  </a:t>
            </a:r>
          </a:p>
          <a:p>
            <a:endParaRPr lang="en-US" dirty="0"/>
          </a:p>
        </p:txBody>
      </p:sp>
      <p:pic>
        <p:nvPicPr>
          <p:cNvPr id="4" name="Picture 3"/>
          <p:cNvPicPr>
            <a:picLocks noChangeAspect="1"/>
          </p:cNvPicPr>
          <p:nvPr/>
        </p:nvPicPr>
        <p:blipFill>
          <a:blip r:embed="rId2"/>
          <a:stretch>
            <a:fillRect/>
          </a:stretch>
        </p:blipFill>
        <p:spPr>
          <a:xfrm>
            <a:off x="1689520" y="2379042"/>
            <a:ext cx="5703678" cy="4225182"/>
          </a:xfrm>
          <a:prstGeom prst="rect">
            <a:avLst/>
          </a:prstGeom>
        </p:spPr>
      </p:pic>
      <p:sp>
        <p:nvSpPr>
          <p:cNvPr id="5" name="5-Point Star 4"/>
          <p:cNvSpPr/>
          <p:nvPr/>
        </p:nvSpPr>
        <p:spPr>
          <a:xfrm>
            <a:off x="4790002" y="2718977"/>
            <a:ext cx="914400" cy="914400"/>
          </a:xfrm>
          <a:prstGeom prst="star5">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266588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weighs more, a pound of feathers or a pound of bricks?</a:t>
            </a:r>
          </a:p>
        </p:txBody>
      </p:sp>
    </p:spTree>
    <p:extLst>
      <p:ext uri="{BB962C8B-B14F-4D97-AF65-F5344CB8AC3E}">
        <p14:creationId xmlns:p14="http://schemas.microsoft.com/office/powerpoint/2010/main" val="303255300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Which weighs more, a pound of feathers or a pound of bricks?</a:t>
            </a:r>
          </a:p>
          <a:p>
            <a:endParaRPr lang="en-US" b="1" dirty="0"/>
          </a:p>
          <a:p>
            <a:r>
              <a:rPr lang="en-US" b="1" dirty="0"/>
              <a:t>A: Neither, they both weigh one pound.</a:t>
            </a:r>
            <a:endParaRPr lang="en-US" dirty="0"/>
          </a:p>
        </p:txBody>
      </p:sp>
    </p:spTree>
    <p:extLst>
      <p:ext uri="{BB962C8B-B14F-4D97-AF65-F5344CB8AC3E}">
        <p14:creationId xmlns:p14="http://schemas.microsoft.com/office/powerpoint/2010/main" val="26929362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 cowboy rides into town on Friday, stays for three days and then leaves on Friday. How did he do it?</a:t>
            </a:r>
          </a:p>
          <a:p>
            <a:endParaRPr lang="en-US" dirty="0"/>
          </a:p>
        </p:txBody>
      </p:sp>
    </p:spTree>
    <p:extLst>
      <p:ext uri="{BB962C8B-B14F-4D97-AF65-F5344CB8AC3E}">
        <p14:creationId xmlns:p14="http://schemas.microsoft.com/office/powerpoint/2010/main" val="501750025"/>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A cowboy rides into town on Friday, stays for three days and then leaves on Friday. How did he do it?</a:t>
            </a:r>
          </a:p>
          <a:p>
            <a:endParaRPr lang="en-US" dirty="0"/>
          </a:p>
          <a:p>
            <a:r>
              <a:rPr lang="en-US" b="1" dirty="0"/>
              <a:t>A: Friday is the name of the horse.</a:t>
            </a:r>
            <a:endParaRPr lang="en-US" dirty="0"/>
          </a:p>
          <a:p>
            <a:endParaRPr lang="en-US" dirty="0"/>
          </a:p>
        </p:txBody>
      </p:sp>
    </p:spTree>
    <p:extLst>
      <p:ext uri="{BB962C8B-B14F-4D97-AF65-F5344CB8AC3E}">
        <p14:creationId xmlns:p14="http://schemas.microsoft.com/office/powerpoint/2010/main" val="27791848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My name is </a:t>
            </a:r>
            <a:r>
              <a:rPr lang="en-US" dirty="0" err="1"/>
              <a:t>Rugar</a:t>
            </a:r>
            <a:r>
              <a:rPr lang="en-US" dirty="0"/>
              <a:t>. I live on a farm. There are four other dogs on the farm with me. Their names are Snowy, Flash, Speedy and Brownie. What do you think the fifth dog’s name is?</a:t>
            </a:r>
          </a:p>
        </p:txBody>
      </p:sp>
    </p:spTree>
    <p:extLst>
      <p:ext uri="{BB962C8B-B14F-4D97-AF65-F5344CB8AC3E}">
        <p14:creationId xmlns:p14="http://schemas.microsoft.com/office/powerpoint/2010/main" val="216746020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My name is </a:t>
            </a:r>
            <a:r>
              <a:rPr lang="en-US" dirty="0" err="1"/>
              <a:t>Rugar</a:t>
            </a:r>
            <a:r>
              <a:rPr lang="en-US" dirty="0"/>
              <a:t>. I live on a farm. There are four other dogs on the farm with me. Their names are Snowy, Flash, Speedy and Brownie. What do you think the fifth dog’s name is?</a:t>
            </a:r>
          </a:p>
          <a:p>
            <a:endParaRPr lang="en-US" b="1" dirty="0"/>
          </a:p>
          <a:p>
            <a:r>
              <a:rPr lang="en-US" b="1" dirty="0"/>
              <a:t>A: </a:t>
            </a:r>
            <a:r>
              <a:rPr lang="en-US" b="1" dirty="0" err="1"/>
              <a:t>Rugar</a:t>
            </a:r>
            <a:endParaRPr lang="en-US" dirty="0"/>
          </a:p>
        </p:txBody>
      </p:sp>
    </p:spTree>
    <p:extLst>
      <p:ext uri="{BB962C8B-B14F-4D97-AF65-F5344CB8AC3E}">
        <p14:creationId xmlns:p14="http://schemas.microsoft.com/office/powerpoint/2010/main" val="374770986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How do dog catchers get paid?</a:t>
            </a:r>
          </a:p>
        </p:txBody>
      </p:sp>
    </p:spTree>
    <p:extLst>
      <p:ext uri="{BB962C8B-B14F-4D97-AF65-F5344CB8AC3E}">
        <p14:creationId xmlns:p14="http://schemas.microsoft.com/office/powerpoint/2010/main" val="46724351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How do dog catchers get paid?</a:t>
            </a:r>
          </a:p>
          <a:p>
            <a:endParaRPr lang="en-US" b="1" dirty="0"/>
          </a:p>
          <a:p>
            <a:r>
              <a:rPr lang="en-US" b="1" dirty="0"/>
              <a:t>A: By the pound</a:t>
            </a:r>
            <a:endParaRPr lang="en-US" dirty="0"/>
          </a:p>
        </p:txBody>
      </p:sp>
    </p:spTree>
    <p:extLst>
      <p:ext uri="{BB962C8B-B14F-4D97-AF65-F5344CB8AC3E}">
        <p14:creationId xmlns:p14="http://schemas.microsoft.com/office/powerpoint/2010/main" val="1052845987"/>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has to be broken before you can use it?</a:t>
            </a:r>
          </a:p>
          <a:p>
            <a:endParaRPr lang="en-US" dirty="0"/>
          </a:p>
        </p:txBody>
      </p:sp>
    </p:spTree>
    <p:extLst>
      <p:ext uri="{BB962C8B-B14F-4D97-AF65-F5344CB8AC3E}">
        <p14:creationId xmlns:p14="http://schemas.microsoft.com/office/powerpoint/2010/main" val="255485399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What has to be broken before you can use it?</a:t>
            </a:r>
          </a:p>
          <a:p>
            <a:endParaRPr lang="en-US" b="1" dirty="0"/>
          </a:p>
          <a:p>
            <a:r>
              <a:rPr lang="en-US" b="1" dirty="0"/>
              <a:t>A: An egg</a:t>
            </a:r>
            <a:endParaRPr lang="en-US" dirty="0"/>
          </a:p>
          <a:p>
            <a:endParaRPr lang="en-US" dirty="0"/>
          </a:p>
        </p:txBody>
      </p:sp>
    </p:spTree>
    <p:extLst>
      <p:ext uri="{BB962C8B-B14F-4D97-AF65-F5344CB8AC3E}">
        <p14:creationId xmlns:p14="http://schemas.microsoft.com/office/powerpoint/2010/main" val="12773971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Video journaling: Watch this short video clip, reflect in writing and be ready to share responses with the class. </a:t>
            </a:r>
          </a:p>
          <a:p>
            <a:r>
              <a:rPr lang="en-US" u="sng" dirty="0">
                <a:hlinkClick r:id="rId2"/>
              </a:rPr>
              <a:t>https://www.youtube.com/watch?v=sc4HxPxNrZ0</a:t>
            </a:r>
            <a:endParaRPr lang="en-US" dirty="0"/>
          </a:p>
          <a:p>
            <a:endParaRPr lang="en-US" dirty="0"/>
          </a:p>
        </p:txBody>
      </p:sp>
    </p:spTree>
    <p:extLst>
      <p:ext uri="{BB962C8B-B14F-4D97-AF65-F5344CB8AC3E}">
        <p14:creationId xmlns:p14="http://schemas.microsoft.com/office/powerpoint/2010/main" val="564143961"/>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Draw a picture of what the word </a:t>
            </a:r>
            <a:r>
              <a:rPr lang="en-US" i="1" dirty="0"/>
              <a:t>agriculture</a:t>
            </a:r>
            <a:r>
              <a:rPr lang="en-US" dirty="0"/>
              <a:t> means to you. You have five minutes to complete the drawing.</a:t>
            </a:r>
          </a:p>
        </p:txBody>
      </p:sp>
    </p:spTree>
    <p:extLst>
      <p:ext uri="{BB962C8B-B14F-4D97-AF65-F5344CB8AC3E}">
        <p14:creationId xmlns:p14="http://schemas.microsoft.com/office/powerpoint/2010/main" val="112766375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An animal with a diet of plants only is called a(n) __.</a:t>
            </a:r>
          </a:p>
          <a:p>
            <a:r>
              <a:rPr lang="en-US" dirty="0"/>
              <a:t>	a.   Herbivore</a:t>
            </a:r>
          </a:p>
          <a:p>
            <a:r>
              <a:rPr lang="en-US" dirty="0"/>
              <a:t>	b.   Predator</a:t>
            </a:r>
          </a:p>
          <a:p>
            <a:r>
              <a:rPr lang="en-US" dirty="0"/>
              <a:t>	c.   Carnivore</a:t>
            </a:r>
          </a:p>
          <a:p>
            <a:r>
              <a:rPr lang="en-US" dirty="0"/>
              <a:t>	d.   Omnivore</a:t>
            </a:r>
          </a:p>
          <a:p>
            <a:endParaRPr lang="en-US" dirty="0"/>
          </a:p>
        </p:txBody>
      </p:sp>
    </p:spTree>
    <p:extLst>
      <p:ext uri="{BB962C8B-B14F-4D97-AF65-F5344CB8AC3E}">
        <p14:creationId xmlns:p14="http://schemas.microsoft.com/office/powerpoint/2010/main" val="36286109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An animal with a diet of plants only is called a(n) __.</a:t>
            </a:r>
          </a:p>
          <a:p>
            <a:r>
              <a:rPr lang="en-US" b="1" dirty="0"/>
              <a:t>	a.   Herbivore</a:t>
            </a:r>
            <a:endParaRPr lang="en-US" dirty="0"/>
          </a:p>
          <a:p>
            <a:r>
              <a:rPr lang="en-US" dirty="0"/>
              <a:t>	b.   Predator</a:t>
            </a:r>
          </a:p>
          <a:p>
            <a:r>
              <a:rPr lang="en-US" dirty="0"/>
              <a:t>	c.   Carnivore</a:t>
            </a:r>
          </a:p>
          <a:p>
            <a:r>
              <a:rPr lang="en-US" dirty="0"/>
              <a:t>	d.   Omnivore</a:t>
            </a:r>
          </a:p>
          <a:p>
            <a:endParaRPr lang="en-US" dirty="0"/>
          </a:p>
        </p:txBody>
      </p:sp>
    </p:spTree>
    <p:extLst>
      <p:ext uri="{BB962C8B-B14F-4D97-AF65-F5344CB8AC3E}">
        <p14:creationId xmlns:p14="http://schemas.microsoft.com/office/powerpoint/2010/main" val="17532876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57200" y="1166098"/>
            <a:ext cx="8229600" cy="4002723"/>
          </a:xfrm>
        </p:spPr>
        <p:txBody>
          <a:bodyPr/>
          <a:lstStyle/>
          <a:p>
            <a:r>
              <a:rPr lang="en-US" dirty="0"/>
              <a:t>What breed of horse is this?</a:t>
            </a:r>
          </a:p>
          <a:p>
            <a:r>
              <a:rPr lang="en-US" dirty="0"/>
              <a:t>	a.   Morgan</a:t>
            </a:r>
          </a:p>
          <a:p>
            <a:r>
              <a:rPr lang="en-US" dirty="0"/>
              <a:t>	b.   American Saddlebred</a:t>
            </a:r>
          </a:p>
          <a:p>
            <a:r>
              <a:rPr lang="en-US" dirty="0"/>
              <a:t>	c.   Arabian</a:t>
            </a:r>
          </a:p>
          <a:p>
            <a:r>
              <a:rPr lang="en-US" dirty="0"/>
              <a:t>	d.   Tennessee Walking Horse</a:t>
            </a:r>
          </a:p>
        </p:txBody>
      </p:sp>
      <p:pic>
        <p:nvPicPr>
          <p:cNvPr id="6146"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679" y="3429000"/>
            <a:ext cx="3319778" cy="282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5111551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57200" y="1173892"/>
            <a:ext cx="8229600" cy="4002723"/>
          </a:xfrm>
        </p:spPr>
        <p:txBody>
          <a:bodyPr/>
          <a:lstStyle/>
          <a:p>
            <a:r>
              <a:rPr lang="en-US" dirty="0"/>
              <a:t>What breed of horse is this?</a:t>
            </a:r>
          </a:p>
          <a:p>
            <a:r>
              <a:rPr lang="en-US" dirty="0"/>
              <a:t>	a.   Morgan</a:t>
            </a:r>
          </a:p>
          <a:p>
            <a:r>
              <a:rPr lang="en-US" dirty="0"/>
              <a:t>	b.   American Saddlebred</a:t>
            </a:r>
          </a:p>
          <a:p>
            <a:r>
              <a:rPr lang="en-US" dirty="0"/>
              <a:t>	c.   Arabian</a:t>
            </a:r>
          </a:p>
          <a:p>
            <a:r>
              <a:rPr lang="en-US" b="1" dirty="0"/>
              <a:t>	d.   Tennessee Walking Horse</a:t>
            </a:r>
            <a:endParaRPr lang="en-US" dirty="0"/>
          </a:p>
          <a:p>
            <a:endParaRPr lang="en-US" dirty="0"/>
          </a:p>
        </p:txBody>
      </p:sp>
      <p:pic>
        <p:nvPicPr>
          <p:cNvPr id="5"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81679" y="3333959"/>
            <a:ext cx="3319778" cy="28242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9882565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breed of horse is this?</a:t>
            </a:r>
          </a:p>
          <a:p>
            <a:r>
              <a:rPr lang="en-US" dirty="0"/>
              <a:t>	a.   Clydesdale</a:t>
            </a:r>
          </a:p>
          <a:p>
            <a:r>
              <a:rPr lang="en-US" dirty="0"/>
              <a:t>	b.   Paint</a:t>
            </a:r>
          </a:p>
          <a:p>
            <a:r>
              <a:rPr lang="en-US" dirty="0"/>
              <a:t>	c.   Arabian</a:t>
            </a:r>
          </a:p>
          <a:p>
            <a:r>
              <a:rPr lang="en-US" dirty="0"/>
              <a:t>	d.   Morgan</a:t>
            </a:r>
          </a:p>
        </p:txBody>
      </p:sp>
      <p:pic>
        <p:nvPicPr>
          <p:cNvPr id="7170"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625" y="1918341"/>
            <a:ext cx="3869743" cy="292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4695551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breed of horse is this?</a:t>
            </a:r>
          </a:p>
          <a:p>
            <a:r>
              <a:rPr lang="en-US" b="1" dirty="0"/>
              <a:t>	a.   Clydesdale</a:t>
            </a:r>
            <a:endParaRPr lang="en-US" dirty="0"/>
          </a:p>
          <a:p>
            <a:r>
              <a:rPr lang="en-US" dirty="0"/>
              <a:t>	b.   Paint</a:t>
            </a:r>
          </a:p>
          <a:p>
            <a:r>
              <a:rPr lang="en-US" dirty="0"/>
              <a:t>	c.   Arabian</a:t>
            </a:r>
          </a:p>
          <a:p>
            <a:r>
              <a:rPr lang="en-US" dirty="0"/>
              <a:t>	d.   Morgan</a:t>
            </a:r>
          </a:p>
          <a:p>
            <a:endParaRPr lang="en-US" b="1" dirty="0"/>
          </a:p>
        </p:txBody>
      </p:sp>
      <p:pic>
        <p:nvPicPr>
          <p:cNvPr id="4" name="Picture 1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6625" y="1918341"/>
            <a:ext cx="3869743" cy="2926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05885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coat color seen here?</a:t>
            </a:r>
          </a:p>
          <a:p>
            <a:r>
              <a:rPr lang="en-US" dirty="0"/>
              <a:t>	a.   Bay roan</a:t>
            </a:r>
          </a:p>
          <a:p>
            <a:r>
              <a:rPr lang="en-US" dirty="0"/>
              <a:t>	b.   Blue roan</a:t>
            </a:r>
          </a:p>
          <a:p>
            <a:r>
              <a:rPr lang="en-US" dirty="0"/>
              <a:t>	c.   </a:t>
            </a:r>
            <a:r>
              <a:rPr lang="en-US" dirty="0" err="1"/>
              <a:t>Cremello</a:t>
            </a:r>
            <a:endParaRPr lang="en-US" dirty="0"/>
          </a:p>
          <a:p>
            <a:r>
              <a:rPr lang="en-US" dirty="0"/>
              <a:t>	d.   Dun</a:t>
            </a:r>
          </a:p>
          <a:p>
            <a:endParaRPr lang="en-US" dirty="0"/>
          </a:p>
        </p:txBody>
      </p:sp>
      <p:pic>
        <p:nvPicPr>
          <p:cNvPr id="819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5745" y="1930452"/>
            <a:ext cx="2985131" cy="371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034933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is the coat color seen here?</a:t>
            </a:r>
          </a:p>
          <a:p>
            <a:r>
              <a:rPr lang="en-US" dirty="0"/>
              <a:t>	a.   Bay roan</a:t>
            </a:r>
          </a:p>
          <a:p>
            <a:r>
              <a:rPr lang="en-US" dirty="0"/>
              <a:t>	b.   Blue roan</a:t>
            </a:r>
          </a:p>
          <a:p>
            <a:r>
              <a:rPr lang="en-US" b="1" dirty="0"/>
              <a:t>	c.   </a:t>
            </a:r>
            <a:r>
              <a:rPr lang="en-US" b="1" dirty="0" err="1"/>
              <a:t>Cremello</a:t>
            </a:r>
            <a:endParaRPr lang="en-US" dirty="0"/>
          </a:p>
          <a:p>
            <a:r>
              <a:rPr lang="en-US" dirty="0"/>
              <a:t>	d.   Dun</a:t>
            </a:r>
          </a:p>
          <a:p>
            <a:endParaRPr lang="en-US" dirty="0"/>
          </a:p>
        </p:txBody>
      </p:sp>
      <p:pic>
        <p:nvPicPr>
          <p:cNvPr id="4" name="Picture 1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65745" y="1930452"/>
            <a:ext cx="2985131" cy="3711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4705630"/>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animal system is responsible for producing hormones?</a:t>
            </a:r>
          </a:p>
          <a:p>
            <a:r>
              <a:rPr lang="en-US" dirty="0"/>
              <a:t>	a.   Lymphatic system</a:t>
            </a:r>
          </a:p>
          <a:p>
            <a:r>
              <a:rPr lang="en-US" dirty="0"/>
              <a:t>	b.   Endocrine system</a:t>
            </a:r>
          </a:p>
          <a:p>
            <a:r>
              <a:rPr lang="en-US" dirty="0"/>
              <a:t>	c.   Nervous system</a:t>
            </a:r>
          </a:p>
          <a:p>
            <a:r>
              <a:rPr lang="en-US" dirty="0"/>
              <a:t>	d.   Circulatory system</a:t>
            </a:r>
          </a:p>
        </p:txBody>
      </p:sp>
    </p:spTree>
    <p:extLst>
      <p:ext uri="{BB962C8B-B14F-4D97-AF65-F5344CB8AC3E}">
        <p14:creationId xmlns:p14="http://schemas.microsoft.com/office/powerpoint/2010/main" val="1666677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In which sport are the shoes made entirely of metal?</a:t>
            </a:r>
          </a:p>
        </p:txBody>
      </p:sp>
    </p:spTree>
    <p:extLst>
      <p:ext uri="{BB962C8B-B14F-4D97-AF65-F5344CB8AC3E}">
        <p14:creationId xmlns:p14="http://schemas.microsoft.com/office/powerpoint/2010/main" val="201684698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What animal system is responsible for producing hormones?</a:t>
            </a:r>
          </a:p>
          <a:p>
            <a:r>
              <a:rPr lang="en-US" dirty="0"/>
              <a:t>	a.   Lymphatic system</a:t>
            </a:r>
          </a:p>
          <a:p>
            <a:r>
              <a:rPr lang="en-US" b="1" dirty="0"/>
              <a:t>	b.   Endocrine system</a:t>
            </a:r>
            <a:endParaRPr lang="en-US" dirty="0"/>
          </a:p>
          <a:p>
            <a:r>
              <a:rPr lang="en-US" dirty="0"/>
              <a:t>	c.   Nervous system</a:t>
            </a:r>
          </a:p>
          <a:p>
            <a:r>
              <a:rPr lang="en-US" dirty="0"/>
              <a:t>	d.   Circulatory system</a:t>
            </a:r>
          </a:p>
        </p:txBody>
      </p:sp>
    </p:spTree>
    <p:extLst>
      <p:ext uri="{BB962C8B-B14F-4D97-AF65-F5344CB8AC3E}">
        <p14:creationId xmlns:p14="http://schemas.microsoft.com/office/powerpoint/2010/main" val="2499659568"/>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Boar goats originated in _____.</a:t>
            </a:r>
          </a:p>
          <a:p>
            <a:r>
              <a:rPr lang="en-US" dirty="0"/>
              <a:t>	a.   South Africa</a:t>
            </a:r>
          </a:p>
          <a:p>
            <a:r>
              <a:rPr lang="en-US" dirty="0"/>
              <a:t>	b.   South America</a:t>
            </a:r>
          </a:p>
          <a:p>
            <a:r>
              <a:rPr lang="en-US" dirty="0"/>
              <a:t>	c.   Kenya</a:t>
            </a:r>
          </a:p>
          <a:p>
            <a:r>
              <a:rPr lang="en-US" dirty="0"/>
              <a:t>	d.   </a:t>
            </a:r>
            <a:r>
              <a:rPr lang="en-US" dirty="0" err="1"/>
              <a:t>Liberya</a:t>
            </a:r>
            <a:endParaRPr lang="en-US" dirty="0"/>
          </a:p>
          <a:p>
            <a:endParaRPr lang="en-US" dirty="0"/>
          </a:p>
        </p:txBody>
      </p:sp>
    </p:spTree>
    <p:extLst>
      <p:ext uri="{BB962C8B-B14F-4D97-AF65-F5344CB8AC3E}">
        <p14:creationId xmlns:p14="http://schemas.microsoft.com/office/powerpoint/2010/main" val="454876363"/>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Boar goats originated in _____.</a:t>
            </a:r>
          </a:p>
          <a:p>
            <a:r>
              <a:rPr lang="en-US" b="1" dirty="0"/>
              <a:t>	a.   South Africa</a:t>
            </a:r>
            <a:endParaRPr lang="en-US" dirty="0"/>
          </a:p>
          <a:p>
            <a:r>
              <a:rPr lang="en-US" dirty="0"/>
              <a:t>	b.   South America</a:t>
            </a:r>
          </a:p>
          <a:p>
            <a:r>
              <a:rPr lang="en-US" dirty="0"/>
              <a:t>	c.   Kenya</a:t>
            </a:r>
          </a:p>
          <a:p>
            <a:r>
              <a:rPr lang="en-US" dirty="0"/>
              <a:t>	d.   </a:t>
            </a:r>
            <a:r>
              <a:rPr lang="en-US" dirty="0" err="1"/>
              <a:t>Liberya</a:t>
            </a:r>
            <a:endParaRPr lang="en-US" dirty="0"/>
          </a:p>
          <a:p>
            <a:endParaRPr lang="en-US" dirty="0"/>
          </a:p>
        </p:txBody>
      </p:sp>
    </p:spTree>
    <p:extLst>
      <p:ext uri="{BB962C8B-B14F-4D97-AF65-F5344CB8AC3E}">
        <p14:creationId xmlns:p14="http://schemas.microsoft.com/office/powerpoint/2010/main" val="305036252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Chronic wasting disease in deer, ____ in sheep and Creutzfeldt-Jakob diseases are all similar to mad cow disease.</a:t>
            </a:r>
          </a:p>
          <a:p>
            <a:r>
              <a:rPr lang="en-US" dirty="0"/>
              <a:t>	a.   Enteritis</a:t>
            </a:r>
          </a:p>
          <a:p>
            <a:r>
              <a:rPr lang="en-US" dirty="0"/>
              <a:t>	b.   Scrapie</a:t>
            </a:r>
          </a:p>
          <a:p>
            <a:r>
              <a:rPr lang="en-US" dirty="0"/>
              <a:t>	c.   Spider-Lamb Syndrome</a:t>
            </a:r>
          </a:p>
          <a:p>
            <a:r>
              <a:rPr lang="en-US" dirty="0"/>
              <a:t>	d.   </a:t>
            </a:r>
            <a:r>
              <a:rPr lang="en-US" dirty="0" err="1"/>
              <a:t>Trichomonias</a:t>
            </a:r>
            <a:endParaRPr lang="en-US" dirty="0"/>
          </a:p>
        </p:txBody>
      </p:sp>
    </p:spTree>
    <p:extLst>
      <p:ext uri="{BB962C8B-B14F-4D97-AF65-F5344CB8AC3E}">
        <p14:creationId xmlns:p14="http://schemas.microsoft.com/office/powerpoint/2010/main" val="2949860122"/>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Chronic wasting disease in deer, ____ in sheep and Creutzfeldt-Jakob diseases are all similar to mad cow disease.</a:t>
            </a:r>
          </a:p>
          <a:p>
            <a:r>
              <a:rPr lang="en-US" dirty="0"/>
              <a:t>	a.   Enteritis</a:t>
            </a:r>
          </a:p>
          <a:p>
            <a:r>
              <a:rPr lang="en-US" b="1" dirty="0"/>
              <a:t>	b.   Scrapie</a:t>
            </a:r>
            <a:endParaRPr lang="en-US" dirty="0"/>
          </a:p>
          <a:p>
            <a:r>
              <a:rPr lang="en-US" dirty="0"/>
              <a:t>	c.   Spider-Lamb Syndrome</a:t>
            </a:r>
          </a:p>
          <a:p>
            <a:r>
              <a:rPr lang="en-US" dirty="0"/>
              <a:t>	d.   </a:t>
            </a:r>
            <a:r>
              <a:rPr lang="en-US" dirty="0" err="1"/>
              <a:t>Trichomonias</a:t>
            </a:r>
            <a:endParaRPr lang="en-US" dirty="0"/>
          </a:p>
          <a:p>
            <a:endParaRPr lang="en-US" dirty="0"/>
          </a:p>
        </p:txBody>
      </p:sp>
    </p:spTree>
    <p:extLst>
      <p:ext uri="{BB962C8B-B14F-4D97-AF65-F5344CB8AC3E}">
        <p14:creationId xmlns:p14="http://schemas.microsoft.com/office/powerpoint/2010/main" val="1448932444"/>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Most dairy cows are milked two to three times per day. On average, a cow will produce ___ gallons of milk each day.</a:t>
            </a:r>
          </a:p>
          <a:p>
            <a:r>
              <a:rPr lang="en-US" dirty="0"/>
              <a:t>	a.   1 to 2</a:t>
            </a:r>
          </a:p>
          <a:p>
            <a:r>
              <a:rPr lang="en-US" dirty="0"/>
              <a:t>	b.   8 to 9</a:t>
            </a:r>
          </a:p>
          <a:p>
            <a:r>
              <a:rPr lang="en-US" dirty="0"/>
              <a:t>	c.   15 to 16</a:t>
            </a:r>
          </a:p>
          <a:p>
            <a:r>
              <a:rPr lang="en-US" dirty="0"/>
              <a:t>	d.   20 to 21</a:t>
            </a:r>
          </a:p>
          <a:p>
            <a:endParaRPr lang="en-US" dirty="0"/>
          </a:p>
        </p:txBody>
      </p:sp>
    </p:spTree>
    <p:extLst>
      <p:ext uri="{BB962C8B-B14F-4D97-AF65-F5344CB8AC3E}">
        <p14:creationId xmlns:p14="http://schemas.microsoft.com/office/powerpoint/2010/main" val="153510386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Most dairy cows are milked two to three times per day. On average, a cow will produce ___ gallons of milk each day.</a:t>
            </a:r>
          </a:p>
          <a:p>
            <a:r>
              <a:rPr lang="en-US" dirty="0"/>
              <a:t>	a.   1 to 2</a:t>
            </a:r>
          </a:p>
          <a:p>
            <a:r>
              <a:rPr lang="en-US" b="1" dirty="0"/>
              <a:t>	b.   8 to 9</a:t>
            </a:r>
            <a:endParaRPr lang="en-US" dirty="0"/>
          </a:p>
          <a:p>
            <a:r>
              <a:rPr lang="en-US" dirty="0"/>
              <a:t>	c.   15 to 16</a:t>
            </a:r>
          </a:p>
          <a:p>
            <a:r>
              <a:rPr lang="en-US" dirty="0"/>
              <a:t>	d.   20 to 21</a:t>
            </a:r>
          </a:p>
          <a:p>
            <a:endParaRPr lang="en-US" dirty="0"/>
          </a:p>
        </p:txBody>
      </p:sp>
    </p:spTree>
    <p:extLst>
      <p:ext uri="{BB962C8B-B14F-4D97-AF65-F5344CB8AC3E}">
        <p14:creationId xmlns:p14="http://schemas.microsoft.com/office/powerpoint/2010/main" val="359038548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a:xfrm>
            <a:off x="457200" y="1427638"/>
            <a:ext cx="8229600" cy="4002723"/>
          </a:xfrm>
        </p:spPr>
        <p:txBody>
          <a:bodyPr/>
          <a:lstStyle/>
          <a:p>
            <a:r>
              <a:rPr lang="en-US" dirty="0"/>
              <a:t>What region do we live in, and what are some of our greatest commodities according to the map from the USDA?</a:t>
            </a:r>
          </a:p>
        </p:txBody>
      </p:sp>
      <p:pic>
        <p:nvPicPr>
          <p:cNvPr id="921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61870" y="2168114"/>
            <a:ext cx="6420260" cy="41617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0279436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Utilizing the State Agricultural Facts map (</a:t>
            </a:r>
            <a:r>
              <a:rPr lang="en-US" u="sng" dirty="0">
                <a:hlinkClick r:id="rId2"/>
              </a:rPr>
              <a:t>https://www.agclassroom.org/teacher/ag_facts.cfm</a:t>
            </a:r>
            <a:r>
              <a:rPr lang="en-US" dirty="0"/>
              <a:t>), identify and write down five interesting facts that you did not know about your state.</a:t>
            </a:r>
          </a:p>
        </p:txBody>
      </p:sp>
    </p:spTree>
    <p:extLst>
      <p:ext uri="{BB962C8B-B14F-4D97-AF65-F5344CB8AC3E}">
        <p14:creationId xmlns:p14="http://schemas.microsoft.com/office/powerpoint/2010/main" val="3231327780"/>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Write a tweet about how agriculture impacted you this weekend.</a:t>
            </a:r>
          </a:p>
        </p:txBody>
      </p:sp>
      <p:pic>
        <p:nvPicPr>
          <p:cNvPr id="4" name="Picture 3"/>
          <p:cNvPicPr>
            <a:picLocks noChangeAspect="1"/>
          </p:cNvPicPr>
          <p:nvPr/>
        </p:nvPicPr>
        <p:blipFill>
          <a:blip r:embed="rId2"/>
          <a:stretch>
            <a:fillRect/>
          </a:stretch>
        </p:blipFill>
        <p:spPr>
          <a:xfrm>
            <a:off x="4539797" y="2863902"/>
            <a:ext cx="2466565" cy="2466565"/>
          </a:xfrm>
          <a:prstGeom prst="rect">
            <a:avLst/>
          </a:prstGeom>
        </p:spPr>
      </p:pic>
    </p:spTree>
    <p:extLst>
      <p:ext uri="{BB962C8B-B14F-4D97-AF65-F5344CB8AC3E}">
        <p14:creationId xmlns:p14="http://schemas.microsoft.com/office/powerpoint/2010/main" val="31726315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Q: In which sport are the shoes made entirely of metal?</a:t>
            </a:r>
          </a:p>
          <a:p>
            <a:endParaRPr lang="en-US" dirty="0"/>
          </a:p>
          <a:p>
            <a:r>
              <a:rPr lang="en-US" b="1" dirty="0"/>
              <a:t>A: Horse racing</a:t>
            </a:r>
          </a:p>
        </p:txBody>
      </p:sp>
    </p:spTree>
    <p:extLst>
      <p:ext uri="{BB962C8B-B14F-4D97-AF65-F5344CB8AC3E}">
        <p14:creationId xmlns:p14="http://schemas.microsoft.com/office/powerpoint/2010/main" val="351535614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https://youtu.be/g7FuDeOpSUY</a:t>
            </a:r>
            <a:r>
              <a:rPr lang="en-US" dirty="0"/>
              <a:t>.</a:t>
            </a:r>
          </a:p>
          <a:p>
            <a:r>
              <a:rPr lang="en-US" dirty="0"/>
              <a:t>1.What role does Zoetis play in the animal industry?</a:t>
            </a:r>
          </a:p>
          <a:p>
            <a:r>
              <a:rPr lang="en-US" dirty="0"/>
              <a:t>2.Why does Zoetis care so much?</a:t>
            </a:r>
          </a:p>
        </p:txBody>
      </p:sp>
    </p:spTree>
    <p:extLst>
      <p:ext uri="{BB962C8B-B14F-4D97-AF65-F5344CB8AC3E}">
        <p14:creationId xmlns:p14="http://schemas.microsoft.com/office/powerpoint/2010/main" val="61705635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https://youtu.be/0PU6BkSMUoA</a:t>
            </a:r>
            <a:r>
              <a:rPr lang="en-US" dirty="0"/>
              <a:t>.  </a:t>
            </a:r>
          </a:p>
          <a:p>
            <a:r>
              <a:rPr lang="en-US" dirty="0"/>
              <a:t>1.What careers exist in agriculture that are not production based?</a:t>
            </a:r>
          </a:p>
          <a:p>
            <a:r>
              <a:rPr lang="en-US" dirty="0"/>
              <a:t>2.What role do America’s farmers play in our economy?</a:t>
            </a:r>
          </a:p>
          <a:p>
            <a:endParaRPr lang="en-US" dirty="0"/>
          </a:p>
        </p:txBody>
      </p:sp>
    </p:spTree>
    <p:extLst>
      <p:ext uri="{BB962C8B-B14F-4D97-AF65-F5344CB8AC3E}">
        <p14:creationId xmlns:p14="http://schemas.microsoft.com/office/powerpoint/2010/main" val="1122144045"/>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https://youtu.be/B_WSLbw3ApA</a:t>
            </a:r>
            <a:r>
              <a:rPr lang="en-US" dirty="0"/>
              <a:t>. </a:t>
            </a:r>
          </a:p>
          <a:p>
            <a:r>
              <a:rPr lang="en-US" dirty="0"/>
              <a:t>1.What benefits are there to being employed in agriculture? Identify three.</a:t>
            </a:r>
          </a:p>
          <a:p>
            <a:endParaRPr lang="en-US" dirty="0"/>
          </a:p>
        </p:txBody>
      </p:sp>
    </p:spTree>
    <p:extLst>
      <p:ext uri="{BB962C8B-B14F-4D97-AF65-F5344CB8AC3E}">
        <p14:creationId xmlns:p14="http://schemas.microsoft.com/office/powerpoint/2010/main" val="116136717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Watch this video: </a:t>
            </a:r>
            <a:r>
              <a:rPr lang="en-US" u="sng" dirty="0">
                <a:hlinkClick r:id="rId2"/>
              </a:rPr>
              <a:t>https://youtu.be/FxMHl5Gr2Yg</a:t>
            </a:r>
            <a:r>
              <a:rPr lang="en-US" dirty="0"/>
              <a:t>. </a:t>
            </a:r>
          </a:p>
          <a:p>
            <a:r>
              <a:rPr lang="en-US" dirty="0"/>
              <a:t>1. What are scientists doing to help feed a growing population?</a:t>
            </a:r>
          </a:p>
          <a:p>
            <a:endParaRPr lang="en-US" dirty="0"/>
          </a:p>
        </p:txBody>
      </p:sp>
    </p:spTree>
    <p:extLst>
      <p:ext uri="{BB962C8B-B14F-4D97-AF65-F5344CB8AC3E}">
        <p14:creationId xmlns:p14="http://schemas.microsoft.com/office/powerpoint/2010/main" val="1432664894"/>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Current Event: Compassion fatigue, coupled with mental and emotional issues, in veterinary medicine is starting to define the profession. While practicing veterinary medicine brings joy to many in the field, there is a heavy emotional load on veterinary professionals. Share your thoughts, in three to five sentences, about why compassion fatigue is prevalent in veterinary medicine and how veterinary professionals can combat the issue.</a:t>
            </a:r>
          </a:p>
        </p:txBody>
      </p:sp>
    </p:spTree>
    <p:extLst>
      <p:ext uri="{BB962C8B-B14F-4D97-AF65-F5344CB8AC3E}">
        <p14:creationId xmlns:p14="http://schemas.microsoft.com/office/powerpoint/2010/main" val="2873684880"/>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Current Event: Obesity has rapidly become an epidemic for our pets. New research shows that 25 to 40 percent of dogs and cats who visit a veterinary clinic are overweight or obese. In addition, the incidence of overweight or obese pets appears to be on the rise. Acting as a vet technician, write a brief (three to five sentences) client education sheet on how you would explain the risks of an obese pet to a pet owner. </a:t>
            </a:r>
          </a:p>
          <a:p>
            <a:endParaRPr lang="en-US" dirty="0"/>
          </a:p>
        </p:txBody>
      </p:sp>
    </p:spTree>
    <p:extLst>
      <p:ext uri="{BB962C8B-B14F-4D97-AF65-F5344CB8AC3E}">
        <p14:creationId xmlns:p14="http://schemas.microsoft.com/office/powerpoint/2010/main" val="3193916998"/>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main “greenhouse gases” (GHGs) associated with animal production are</a:t>
            </a:r>
          </a:p>
          <a:p>
            <a:r>
              <a:rPr lang="en-US" dirty="0"/>
              <a:t>	a.   Carbon monoxide, methane and nitrous oxide.</a:t>
            </a:r>
          </a:p>
          <a:p>
            <a:r>
              <a:rPr lang="en-US" dirty="0"/>
              <a:t>	b.   Carbon dioxide and ammonia.</a:t>
            </a:r>
          </a:p>
          <a:p>
            <a:r>
              <a:rPr lang="en-US" dirty="0"/>
              <a:t>	c.   Carbon dioxide, methane and nitrous oxide.</a:t>
            </a:r>
          </a:p>
          <a:p>
            <a:r>
              <a:rPr lang="en-US" dirty="0"/>
              <a:t>	d.   None of the gases listed above are major 			contributors to the “carbon footprint” of the 		food animal industry.</a:t>
            </a:r>
          </a:p>
        </p:txBody>
      </p:sp>
    </p:spTree>
    <p:extLst>
      <p:ext uri="{BB962C8B-B14F-4D97-AF65-F5344CB8AC3E}">
        <p14:creationId xmlns:p14="http://schemas.microsoft.com/office/powerpoint/2010/main" val="974550123"/>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The main “greenhouse gases” (GHGs) associated with animal production are</a:t>
            </a:r>
          </a:p>
          <a:p>
            <a:r>
              <a:rPr lang="en-US" dirty="0"/>
              <a:t>	a.   Carbon monoxide, methane and nitrous oxide.</a:t>
            </a:r>
          </a:p>
          <a:p>
            <a:r>
              <a:rPr lang="en-US" dirty="0"/>
              <a:t>	b.   Carbon dioxide and ammonia.</a:t>
            </a:r>
          </a:p>
          <a:p>
            <a:r>
              <a:rPr lang="en-US" b="1" dirty="0"/>
              <a:t>	c.   Carbon dioxide, methane and nitrous oxide.</a:t>
            </a:r>
            <a:endParaRPr lang="en-US" dirty="0"/>
          </a:p>
          <a:p>
            <a:r>
              <a:rPr lang="en-US" dirty="0"/>
              <a:t>	d.   None of the gases listed above are major 			contributors to the “carbon footprint” of the 		food animal industry.</a:t>
            </a:r>
          </a:p>
          <a:p>
            <a:endParaRPr lang="en-US" dirty="0"/>
          </a:p>
        </p:txBody>
      </p:sp>
    </p:spTree>
    <p:extLst>
      <p:ext uri="{BB962C8B-B14F-4D97-AF65-F5344CB8AC3E}">
        <p14:creationId xmlns:p14="http://schemas.microsoft.com/office/powerpoint/2010/main" val="4250257162"/>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Career Focus Area</a:t>
            </a:r>
          </a:p>
        </p:txBody>
      </p:sp>
      <p:sp>
        <p:nvSpPr>
          <p:cNvPr id="3" name="Content Placeholder 2"/>
          <p:cNvSpPr>
            <a:spLocks noGrp="1"/>
          </p:cNvSpPr>
          <p:nvPr>
            <p:ph idx="13"/>
          </p:nvPr>
        </p:nvSpPr>
        <p:spPr/>
        <p:txBody>
          <a:bodyPr/>
          <a:lstStyle/>
          <a:p>
            <a:r>
              <a:rPr lang="en-US" dirty="0"/>
              <a:t>Which breed of dairy cattle is known for its high fluid milk production?</a:t>
            </a:r>
          </a:p>
          <a:p>
            <a:r>
              <a:rPr lang="en-US" dirty="0"/>
              <a:t>	a. Brown Swiss</a:t>
            </a:r>
          </a:p>
          <a:p>
            <a:r>
              <a:rPr lang="en-US" dirty="0"/>
              <a:t>	b. Milking Shorthorn</a:t>
            </a:r>
          </a:p>
          <a:p>
            <a:r>
              <a:rPr lang="en-US" dirty="0"/>
              <a:t>	c. Jersey</a:t>
            </a:r>
          </a:p>
          <a:p>
            <a:r>
              <a:rPr lang="en-US" dirty="0"/>
              <a:t>	d. Holstein</a:t>
            </a:r>
          </a:p>
        </p:txBody>
      </p:sp>
      <p:pic>
        <p:nvPicPr>
          <p:cNvPr id="10242"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568" y="3429000"/>
            <a:ext cx="4088449" cy="2707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061055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Animal Systems </a:t>
            </a:r>
            <a:r>
              <a:rPr lang="en-US"/>
              <a:t>Career Focus Area</a:t>
            </a:r>
            <a:endParaRPr lang="en-US" dirty="0"/>
          </a:p>
        </p:txBody>
      </p:sp>
      <p:sp>
        <p:nvSpPr>
          <p:cNvPr id="3" name="Content Placeholder 2"/>
          <p:cNvSpPr>
            <a:spLocks noGrp="1"/>
          </p:cNvSpPr>
          <p:nvPr>
            <p:ph idx="13"/>
          </p:nvPr>
        </p:nvSpPr>
        <p:spPr/>
        <p:txBody>
          <a:bodyPr/>
          <a:lstStyle/>
          <a:p>
            <a:r>
              <a:rPr lang="en-US" dirty="0"/>
              <a:t>Which breed of dairy cattle is known for its high fluid milk production?</a:t>
            </a:r>
          </a:p>
          <a:p>
            <a:r>
              <a:rPr lang="en-US" dirty="0"/>
              <a:t>	a. Brown Swiss</a:t>
            </a:r>
          </a:p>
          <a:p>
            <a:r>
              <a:rPr lang="en-US" dirty="0"/>
              <a:t>	b. Milking Shorthorn</a:t>
            </a:r>
          </a:p>
          <a:p>
            <a:r>
              <a:rPr lang="en-US" dirty="0"/>
              <a:t>	c. Jersey</a:t>
            </a:r>
          </a:p>
          <a:p>
            <a:r>
              <a:rPr lang="en-US" dirty="0"/>
              <a:t>	</a:t>
            </a:r>
            <a:r>
              <a:rPr lang="en-US" b="1" dirty="0"/>
              <a:t>d. Holstein</a:t>
            </a:r>
          </a:p>
          <a:p>
            <a:endParaRPr lang="en-US" dirty="0"/>
          </a:p>
        </p:txBody>
      </p:sp>
      <p:pic>
        <p:nvPicPr>
          <p:cNvPr id="4" name="Picture 1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41568" y="3429000"/>
            <a:ext cx="4088449" cy="27076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6492279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FFA Inservice Master">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Basic Excel Workbook" ma:contentTypeID="0x010100E0F45C0E3884B14D86F69C16F715BA100034B665055D71C84EB19B23098300E880" ma:contentTypeVersion="6" ma:contentTypeDescription="Blank Excel template for document library content type" ma:contentTypeScope="" ma:versionID="e485e9f50a58ea9bfb81841392e00f43">
  <xsd:schema xmlns:xsd="http://www.w3.org/2001/XMLSchema" xmlns:xs="http://www.w3.org/2001/XMLSchema" xmlns:p="http://schemas.microsoft.com/office/2006/metadata/properties" targetNamespace="http://schemas.microsoft.com/office/2006/metadata/properties" ma:root="true" ma:fieldsID="0ecc3287acba05003821241183c737b2">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9A271D1E-6D96-4BA4-86F3-355FAEAD7CB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3F710EAF-F4C6-4A46-A6B8-F7C11BBEF06D}">
  <ds:schemaRefs>
    <ds:schemaRef ds:uri="http://schemas.microsoft.com/sharepoint/v3/contenttype/forms"/>
  </ds:schemaRefs>
</ds:datastoreItem>
</file>

<file path=customXml/itemProps3.xml><?xml version="1.0" encoding="utf-8"?>
<ds:datastoreItem xmlns:ds="http://schemas.openxmlformats.org/officeDocument/2006/customXml" ds:itemID="{D077A53E-A8F8-4613-A362-6AAE3EF4D9B9}">
  <ds:schemaRefs>
    <ds:schemaRef ds:uri="http://purl.org/dc/dcmitype/"/>
    <ds:schemaRef ds:uri="http://schemas.microsoft.com/office/2006/metadata/properties"/>
    <ds:schemaRef ds:uri="http://www.w3.org/XML/1998/namespace"/>
    <ds:schemaRef ds:uri="http://schemas.microsoft.com/office/2006/documentManagement/types"/>
    <ds:schemaRef ds:uri="http://purl.org/dc/elements/1.1/"/>
    <ds:schemaRef ds:uri="http://purl.org/dc/terms/"/>
    <ds:schemaRef ds:uri="http://schemas.microsoft.com/office/infopath/2007/PartnerControls"/>
    <ds:schemaRef ds:uri="http://schemas.openxmlformats.org/package/2006/metadata/core-properties"/>
  </ds:schemaRefs>
</ds:datastoreItem>
</file>

<file path=customXml/itemProps4.xml><?xml version="1.0" encoding="utf-8"?>
<ds:datastoreItem xmlns:ds="http://schemas.openxmlformats.org/officeDocument/2006/customXml" ds:itemID="{C4C674B6-D552-4B5A-A71B-A21B6E1CBA71}">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emplate>Angles.thmx</Template>
  <TotalTime>12090</TotalTime>
  <Words>6806</Words>
  <Application>Microsoft Office PowerPoint</Application>
  <PresentationFormat>On-screen Show (4:3)</PresentationFormat>
  <Paragraphs>842</Paragraphs>
  <Slides>164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164</vt:i4>
      </vt:variant>
    </vt:vector>
  </HeadingPairs>
  <TitlesOfParts>
    <vt:vector size="171" baseType="lpstr">
      <vt:lpstr>Verdana</vt:lpstr>
      <vt:lpstr>Arial</vt:lpstr>
      <vt:lpstr>Calibri</vt:lpstr>
      <vt:lpstr>Wingdings</vt:lpstr>
      <vt:lpstr>Georgia</vt:lpstr>
      <vt:lpstr>Franklin Gothic Book</vt:lpstr>
      <vt:lpstr>FFA Inservice Master</vt:lpstr>
      <vt:lpstr>PowerPoint Presentation</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lpstr>Animal Systems Career Focus Area</vt:lpstr>
    </vt:vector>
  </TitlesOfParts>
  <Company>National FFA Organization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Information Technology</dc:creator>
  <cp:lastModifiedBy>McGrady, Megan</cp:lastModifiedBy>
  <cp:revision>399</cp:revision>
  <dcterms:created xsi:type="dcterms:W3CDTF">2007-01-30T15:01:20Z</dcterms:created>
  <dcterms:modified xsi:type="dcterms:W3CDTF">2021-03-05T19:58:26Z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
    <vt:lpwstr>Basic Excel Workbook</vt:lpwstr>
  </property>
  <property fmtid="{D5CDD505-2E9C-101B-9397-08002B2CF9AE}" pid="3" name="ContentTypeId">
    <vt:lpwstr>0x010100E0F45C0E3884B14D86F69C16F715BA100034B665055D71C84EB19B23098300E880</vt:lpwstr>
  </property>
</Properties>
</file>