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50"/>
  </p:notesMasterIdLst>
  <p:handoutMasterIdLst>
    <p:handoutMasterId r:id="rId51"/>
  </p:handoutMasterIdLst>
  <p:sldIdLst>
    <p:sldId id="525" r:id="rId6"/>
    <p:sldId id="527" r:id="rId7"/>
    <p:sldId id="528" r:id="rId8"/>
    <p:sldId id="529" r:id="rId9"/>
    <p:sldId id="530" r:id="rId10"/>
    <p:sldId id="531"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546" r:id="rId26"/>
    <p:sldId id="547" r:id="rId27"/>
    <p:sldId id="548" r:id="rId28"/>
    <p:sldId id="549" r:id="rId29"/>
    <p:sldId id="550" r:id="rId30"/>
    <p:sldId id="551" r:id="rId31"/>
    <p:sldId id="552" r:id="rId32"/>
    <p:sldId id="553" r:id="rId33"/>
    <p:sldId id="554" r:id="rId34"/>
    <p:sldId id="555" r:id="rId35"/>
    <p:sldId id="556" r:id="rId36"/>
    <p:sldId id="557" r:id="rId37"/>
    <p:sldId id="558" r:id="rId38"/>
    <p:sldId id="559" r:id="rId39"/>
    <p:sldId id="560" r:id="rId40"/>
    <p:sldId id="561" r:id="rId41"/>
    <p:sldId id="562" r:id="rId42"/>
    <p:sldId id="563" r:id="rId43"/>
    <p:sldId id="564" r:id="rId44"/>
    <p:sldId id="565" r:id="rId45"/>
    <p:sldId id="566" r:id="rId46"/>
    <p:sldId id="567" r:id="rId47"/>
    <p:sldId id="568" r:id="rId48"/>
    <p:sldId id="569" r:id="rId49"/>
  </p:sldIdLst>
  <p:sldSz cx="9144000" cy="6858000" type="screen4x3"/>
  <p:notesSz cx="7010400" cy="9296400"/>
  <p:embeddedFontLst>
    <p:embeddedFont>
      <p:font typeface="Franklin Gothic Book" panose="020B0503020102020204" pitchFamily="34" charset="0"/>
      <p:regular r:id="rId52"/>
      <p:italic r:id="rId53"/>
    </p:embeddedFont>
    <p:embeddedFont>
      <p:font typeface="Georgia" panose="02040502050405020303" pitchFamily="18" charset="0"/>
      <p:regular r:id="rId54"/>
      <p:bold r:id="rId55"/>
      <p:italic r:id="rId56"/>
      <p:boldItalic r:id="rId57"/>
    </p:embeddedFont>
    <p:embeddedFont>
      <p:font typeface="Verdana" panose="020B0604030504040204" pitchFamily="34" charset="0"/>
      <p:regular r:id="rId58"/>
      <p:bold r:id="rId59"/>
      <p:italic r:id="rId60"/>
      <p:boldItalic r:id="rId61"/>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ey Hampton" initials="HH" lastIdx="2" clrIdx="0">
    <p:extLst>
      <p:ext uri="{19B8F6BF-5375-455C-9EA6-DF929625EA0E}">
        <p15:presenceInfo xmlns:p15="http://schemas.microsoft.com/office/powerpoint/2012/main" userId="Haley Hamp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46" autoAdjust="0"/>
    <p:restoredTop sz="94624" autoAdjust="0"/>
  </p:normalViewPr>
  <p:slideViewPr>
    <p:cSldViewPr snapToGrid="0">
      <p:cViewPr varScale="1">
        <p:scale>
          <a:sx n="48" d="100"/>
          <a:sy n="48" d="100"/>
        </p:scale>
        <p:origin x="1512" y="3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font" Target="fonts/font4.fntdata"/><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font" Target="fonts/font10.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5.fntdata"/><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3.fntdata"/><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6.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hyperlink" Target="https://www.agclassroom.org/teacher/ag_facts.cfm"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hyperlink" Target="https://youtu.be/XVbOOMCjktA"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hyperlink" Target="https://youtu.be/0PU6BkSMUoA"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hyperlink" Target="https://newsela.com/read/elem-san-francisco-hotel-rooftop-bees/id/41820" TargetMode="Externa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www.ffanewhorizons.org/category/ag-101/career-pathways/"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alliancetoendhunger.org/aeh-playbook/"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sc4HxPxNrZ0"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Agribusiness Systems Career Focus Area</a:t>
            </a:r>
          </a:p>
          <a:p>
            <a:endParaRPr lang="en-US" dirty="0"/>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True or False </a:t>
            </a:r>
          </a:p>
          <a:p>
            <a:endParaRPr lang="en-US" dirty="0"/>
          </a:p>
          <a:p>
            <a:r>
              <a:rPr lang="en-US" dirty="0"/>
              <a:t>The majority of farms in the U.S. are owned by corporations. Explain your answer in one to two sentences.</a:t>
            </a:r>
          </a:p>
          <a:p>
            <a:endParaRPr lang="en-US" dirty="0"/>
          </a:p>
        </p:txBody>
      </p:sp>
    </p:spTree>
    <p:extLst>
      <p:ext uri="{BB962C8B-B14F-4D97-AF65-F5344CB8AC3E}">
        <p14:creationId xmlns:p14="http://schemas.microsoft.com/office/powerpoint/2010/main" val="953772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True or </a:t>
            </a:r>
            <a:r>
              <a:rPr lang="en-US" b="1" u="sng" dirty="0"/>
              <a:t>False</a:t>
            </a:r>
            <a:endParaRPr lang="en-US" dirty="0"/>
          </a:p>
          <a:p>
            <a:endParaRPr lang="en-US" dirty="0"/>
          </a:p>
          <a:p>
            <a:r>
              <a:rPr lang="en-US" dirty="0"/>
              <a:t>The majority of farms in the U.S. are owned by corporations. Explain your answer in one to two sentences.</a:t>
            </a:r>
          </a:p>
          <a:p>
            <a:endParaRPr lang="en-US" dirty="0"/>
          </a:p>
        </p:txBody>
      </p:sp>
    </p:spTree>
    <p:extLst>
      <p:ext uri="{BB962C8B-B14F-4D97-AF65-F5344CB8AC3E}">
        <p14:creationId xmlns:p14="http://schemas.microsoft.com/office/powerpoint/2010/main" val="205378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Which U.S. president (pictured below) was responsible for establishing the United States Department of Agriculture (USDA)?</a:t>
            </a:r>
          </a:p>
          <a:p>
            <a:endParaRPr lang="en-US" dirty="0"/>
          </a:p>
          <a:p>
            <a:r>
              <a:rPr lang="en-US" dirty="0"/>
              <a:t>	a. Abraham Lincoln</a:t>
            </a:r>
          </a:p>
          <a:p>
            <a:r>
              <a:rPr lang="en-US" dirty="0"/>
              <a:t>	b. Thomas Jefferson</a:t>
            </a:r>
          </a:p>
          <a:p>
            <a:r>
              <a:rPr lang="en-US" dirty="0"/>
              <a:t>	c. Alexander Hamilton</a:t>
            </a:r>
          </a:p>
          <a:p>
            <a:r>
              <a:rPr lang="en-US" dirty="0"/>
              <a:t>	d. Woodrow Wilson</a:t>
            </a:r>
          </a:p>
        </p:txBody>
      </p:sp>
      <p:pic>
        <p:nvPicPr>
          <p:cNvPr id="20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7236" y="2790353"/>
            <a:ext cx="2618912" cy="343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851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Which U.S. president (pictured below) was responsible for establishing the United States Department of Agriculture (USDA)?</a:t>
            </a:r>
          </a:p>
          <a:p>
            <a:endParaRPr lang="en-US" dirty="0"/>
          </a:p>
          <a:p>
            <a:r>
              <a:rPr lang="en-US" dirty="0"/>
              <a:t>	</a:t>
            </a:r>
            <a:r>
              <a:rPr lang="en-US" b="1" dirty="0"/>
              <a:t>a. Abraham Lincoln</a:t>
            </a:r>
          </a:p>
          <a:p>
            <a:r>
              <a:rPr lang="en-US" dirty="0"/>
              <a:t>	b. Thomas Jefferson</a:t>
            </a:r>
          </a:p>
          <a:p>
            <a:r>
              <a:rPr lang="en-US" dirty="0"/>
              <a:t>	c. Alexander Hamilton</a:t>
            </a:r>
          </a:p>
          <a:p>
            <a:r>
              <a:rPr lang="en-US" dirty="0"/>
              <a:t>	d. Woodrow Wilson</a:t>
            </a:r>
          </a:p>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7236" y="2790353"/>
            <a:ext cx="2618912" cy="3432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6133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The farm value of 100 pounds of milk (~12 gallons) is $18.90. How much of that price goes back to the farmer?</a:t>
            </a:r>
          </a:p>
          <a:p>
            <a:pPr lvl="0"/>
            <a:r>
              <a:rPr lang="en-US" b="1" dirty="0"/>
              <a:t>	</a:t>
            </a:r>
          </a:p>
          <a:p>
            <a:pPr lvl="0"/>
            <a:r>
              <a:rPr lang="en-US" b="1" dirty="0"/>
              <a:t>	</a:t>
            </a:r>
            <a:r>
              <a:rPr lang="en-US" dirty="0"/>
              <a:t>a. $5.07</a:t>
            </a:r>
          </a:p>
          <a:p>
            <a:pPr lvl="0"/>
            <a:r>
              <a:rPr lang="en-US" dirty="0"/>
              <a:t>	b. $7.21</a:t>
            </a:r>
          </a:p>
          <a:p>
            <a:pPr lvl="0"/>
            <a:r>
              <a:rPr lang="en-US" dirty="0"/>
              <a:t>	c. $12.10</a:t>
            </a:r>
          </a:p>
          <a:p>
            <a:pPr lvl="0"/>
            <a:r>
              <a:rPr lang="en-US" dirty="0"/>
              <a:t>	d. $17.02</a:t>
            </a:r>
          </a:p>
          <a:p>
            <a:endParaRPr lang="en-US" dirty="0"/>
          </a:p>
        </p:txBody>
      </p:sp>
    </p:spTree>
    <p:extLst>
      <p:ext uri="{BB962C8B-B14F-4D97-AF65-F5344CB8AC3E}">
        <p14:creationId xmlns:p14="http://schemas.microsoft.com/office/powerpoint/2010/main" val="1077906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The farm value of 100 pounds of milk (~12 gallons) is $18.90. How much of that price goes back to the farmer?</a:t>
            </a:r>
          </a:p>
          <a:p>
            <a:pPr lvl="0"/>
            <a:r>
              <a:rPr lang="en-US" b="1" dirty="0"/>
              <a:t>	</a:t>
            </a:r>
          </a:p>
          <a:p>
            <a:pPr lvl="0"/>
            <a:r>
              <a:rPr lang="en-US" b="1" dirty="0"/>
              <a:t>	a. $5.07</a:t>
            </a:r>
            <a:endParaRPr lang="en-US" dirty="0"/>
          </a:p>
          <a:p>
            <a:pPr lvl="0"/>
            <a:r>
              <a:rPr lang="en-US" dirty="0"/>
              <a:t>	b. $7.21</a:t>
            </a:r>
          </a:p>
          <a:p>
            <a:pPr lvl="0"/>
            <a:r>
              <a:rPr lang="en-US" dirty="0"/>
              <a:t>	c. $12.10</a:t>
            </a:r>
          </a:p>
          <a:p>
            <a:pPr lvl="0"/>
            <a:r>
              <a:rPr lang="en-US" dirty="0"/>
              <a:t>	d. $17.02</a:t>
            </a:r>
          </a:p>
          <a:p>
            <a:endParaRPr lang="en-US" dirty="0"/>
          </a:p>
        </p:txBody>
      </p:sp>
    </p:spTree>
    <p:extLst>
      <p:ext uri="{BB962C8B-B14F-4D97-AF65-F5344CB8AC3E}">
        <p14:creationId xmlns:p14="http://schemas.microsoft.com/office/powerpoint/2010/main" val="962360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Identify five careers you could have in the Agribusiness Systems Career Focus Area. </a:t>
            </a:r>
          </a:p>
          <a:p>
            <a:endParaRPr lang="en-US" dirty="0"/>
          </a:p>
          <a:p>
            <a:r>
              <a:rPr lang="en-US" dirty="0"/>
              <a:t>(HINT: You can use </a:t>
            </a:r>
            <a:r>
              <a:rPr lang="en-US" dirty="0" err="1"/>
              <a:t>AgExplorer</a:t>
            </a:r>
            <a:r>
              <a:rPr lang="en-US" dirty="0"/>
              <a:t> to help find the answer.)</a:t>
            </a:r>
          </a:p>
        </p:txBody>
      </p:sp>
    </p:spTree>
    <p:extLst>
      <p:ext uri="{BB962C8B-B14F-4D97-AF65-F5344CB8AC3E}">
        <p14:creationId xmlns:p14="http://schemas.microsoft.com/office/powerpoint/2010/main" val="3269265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Identify five careers you could have in the Agribusiness Systems Career Focus Area. </a:t>
            </a:r>
          </a:p>
          <a:p>
            <a:endParaRPr lang="en-US" b="1" dirty="0"/>
          </a:p>
          <a:p>
            <a:r>
              <a:rPr lang="en-US" b="1" dirty="0"/>
              <a:t>Examples: Accountant, communications specialist, grain elevator manager, event manager, etc.</a:t>
            </a:r>
            <a:endParaRPr lang="en-US" dirty="0"/>
          </a:p>
          <a:p>
            <a:endParaRPr lang="en-US" dirty="0"/>
          </a:p>
        </p:txBody>
      </p:sp>
    </p:spTree>
    <p:extLst>
      <p:ext uri="{BB962C8B-B14F-4D97-AF65-F5344CB8AC3E}">
        <p14:creationId xmlns:p14="http://schemas.microsoft.com/office/powerpoint/2010/main" val="2933375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Identify five colleges/universities that offer agriculture-related degrees.</a:t>
            </a:r>
          </a:p>
          <a:p>
            <a:r>
              <a:rPr lang="en-US" dirty="0"/>
              <a:t> </a:t>
            </a:r>
          </a:p>
          <a:p>
            <a:endParaRPr lang="en-US" dirty="0"/>
          </a:p>
        </p:txBody>
      </p:sp>
    </p:spTree>
    <p:extLst>
      <p:ext uri="{BB962C8B-B14F-4D97-AF65-F5344CB8AC3E}">
        <p14:creationId xmlns:p14="http://schemas.microsoft.com/office/powerpoint/2010/main" val="673297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Identify five colleges/universities that offer agriculture-related degrees.</a:t>
            </a:r>
          </a:p>
          <a:p>
            <a:endParaRPr lang="en-US" dirty="0"/>
          </a:p>
        </p:txBody>
      </p:sp>
    </p:spTree>
    <p:extLst>
      <p:ext uri="{BB962C8B-B14F-4D97-AF65-F5344CB8AC3E}">
        <p14:creationId xmlns:p14="http://schemas.microsoft.com/office/powerpoint/2010/main" val="570038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A farmer and his hired help were carrying grain to the barn. The farmer carried one sack of grain and the hired help carried two sacks. Who carried the heavier load and why? </a:t>
            </a:r>
          </a:p>
        </p:txBody>
      </p:sp>
    </p:spTree>
    <p:extLst>
      <p:ext uri="{BB962C8B-B14F-4D97-AF65-F5344CB8AC3E}">
        <p14:creationId xmlns:p14="http://schemas.microsoft.com/office/powerpoint/2010/main" val="3760163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Identify five colleges/universities that offer agriculture-related degrees.</a:t>
            </a:r>
          </a:p>
          <a:p>
            <a:r>
              <a:rPr lang="en-US" dirty="0"/>
              <a:t> </a:t>
            </a:r>
          </a:p>
          <a:p>
            <a:r>
              <a:rPr lang="en-US" b="1" dirty="0"/>
              <a:t>Examples: Purdue University, University of Illinois, Kansas State, Texas Tech, University of Maryland, etc.</a:t>
            </a:r>
            <a:endParaRPr lang="en-US" dirty="0"/>
          </a:p>
          <a:p>
            <a:endParaRPr lang="en-US" dirty="0"/>
          </a:p>
        </p:txBody>
      </p:sp>
    </p:spTree>
    <p:extLst>
      <p:ext uri="{BB962C8B-B14F-4D97-AF65-F5344CB8AC3E}">
        <p14:creationId xmlns:p14="http://schemas.microsoft.com/office/powerpoint/2010/main" val="3121492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What career area is the largest employer in the world?</a:t>
            </a:r>
          </a:p>
          <a:p>
            <a:endParaRPr lang="en-US" dirty="0"/>
          </a:p>
          <a:p>
            <a:r>
              <a:rPr lang="en-US" dirty="0"/>
              <a:t>	a.   Medicine</a:t>
            </a:r>
          </a:p>
          <a:p>
            <a:r>
              <a:rPr lang="en-US" dirty="0"/>
              <a:t>	b.   Manufacturing</a:t>
            </a:r>
          </a:p>
          <a:p>
            <a:r>
              <a:rPr lang="en-US" dirty="0"/>
              <a:t>	c.   Education</a:t>
            </a:r>
          </a:p>
          <a:p>
            <a:r>
              <a:rPr lang="en-US" b="1" dirty="0"/>
              <a:t>	</a:t>
            </a:r>
            <a:r>
              <a:rPr lang="en-US" dirty="0"/>
              <a:t>d.   Agriculture</a:t>
            </a:r>
          </a:p>
          <a:p>
            <a:endParaRPr lang="en-US" dirty="0"/>
          </a:p>
        </p:txBody>
      </p:sp>
    </p:spTree>
    <p:extLst>
      <p:ext uri="{BB962C8B-B14F-4D97-AF65-F5344CB8AC3E}">
        <p14:creationId xmlns:p14="http://schemas.microsoft.com/office/powerpoint/2010/main" val="1627963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What career area is the largest employer in the world?</a:t>
            </a:r>
          </a:p>
          <a:p>
            <a:endParaRPr lang="en-US" dirty="0"/>
          </a:p>
          <a:p>
            <a:r>
              <a:rPr lang="en-US" dirty="0"/>
              <a:t>	a.   Medicine</a:t>
            </a:r>
          </a:p>
          <a:p>
            <a:r>
              <a:rPr lang="en-US" dirty="0"/>
              <a:t>	b.   Manufacturing</a:t>
            </a:r>
          </a:p>
          <a:p>
            <a:r>
              <a:rPr lang="en-US" dirty="0"/>
              <a:t>	c.   Education</a:t>
            </a:r>
          </a:p>
          <a:p>
            <a:r>
              <a:rPr lang="en-US" b="1" dirty="0"/>
              <a:t>	d.   Agriculture</a:t>
            </a:r>
            <a:endParaRPr lang="en-US" dirty="0"/>
          </a:p>
          <a:p>
            <a:endParaRPr lang="en-US" dirty="0"/>
          </a:p>
        </p:txBody>
      </p:sp>
    </p:spTree>
    <p:extLst>
      <p:ext uri="{BB962C8B-B14F-4D97-AF65-F5344CB8AC3E}">
        <p14:creationId xmlns:p14="http://schemas.microsoft.com/office/powerpoint/2010/main" val="5009372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p:txBody>
      </p:sp>
    </p:spTree>
    <p:extLst>
      <p:ext uri="{BB962C8B-B14F-4D97-AF65-F5344CB8AC3E}">
        <p14:creationId xmlns:p14="http://schemas.microsoft.com/office/powerpoint/2010/main" val="2652763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When Olaf purchased a farm in 2016, he decided to refinance the existing farm mortgage. The accrued interest from the existing mortgage was added to the new mortgage. The last payment on the existing mortgage was made on March 31, 2016. Interest on the mortgage accrues at the rate of $88.28 per day. What was the amount of accrued interest added to the new mortgage on November 1, 2016? Calculate to the nearest cent.</a:t>
            </a:r>
          </a:p>
          <a:p>
            <a:r>
              <a:rPr lang="en-US" dirty="0"/>
              <a:t> </a:t>
            </a:r>
          </a:p>
        </p:txBody>
      </p:sp>
    </p:spTree>
    <p:extLst>
      <p:ext uri="{BB962C8B-B14F-4D97-AF65-F5344CB8AC3E}">
        <p14:creationId xmlns:p14="http://schemas.microsoft.com/office/powerpoint/2010/main" val="419772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Q: When Olaf purchased a farm in 2016, he decided to refinance the existing farm mortgage. The accrued interest from the existing mortgage was added to the new mortgage. The last payment on the existing mortgage was made on March 31, 2016. Interest on the mortgage accrues at the rate of $88.28 per day. What was the amount of accrued interest added to the new mortgage on November 1, 2016? Calculate to the nearest cent.</a:t>
            </a:r>
          </a:p>
          <a:p>
            <a:r>
              <a:rPr lang="en-US" dirty="0"/>
              <a:t> </a:t>
            </a:r>
          </a:p>
          <a:p>
            <a:r>
              <a:rPr lang="en-US" b="1" dirty="0"/>
              <a:t>A: (30+31+30+31+31+30+31) x $88.28 = $18,891.92</a:t>
            </a:r>
            <a:endParaRPr lang="en-US" dirty="0"/>
          </a:p>
        </p:txBody>
      </p:sp>
    </p:spTree>
    <p:extLst>
      <p:ext uri="{BB962C8B-B14F-4D97-AF65-F5344CB8AC3E}">
        <p14:creationId xmlns:p14="http://schemas.microsoft.com/office/powerpoint/2010/main" val="4070521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When determining the effect of growing more acres of a crop in an enterprise budget, the value least likely to change would be</a:t>
            </a:r>
          </a:p>
          <a:p>
            <a:r>
              <a:rPr lang="en-US" dirty="0"/>
              <a:t>	a.   Total average costs.</a:t>
            </a:r>
          </a:p>
          <a:p>
            <a:r>
              <a:rPr lang="en-US" dirty="0"/>
              <a:t>	b.   Total operating costs.</a:t>
            </a:r>
          </a:p>
          <a:p>
            <a:r>
              <a:rPr lang="en-US" b="1" dirty="0"/>
              <a:t>	</a:t>
            </a:r>
            <a:r>
              <a:rPr lang="en-US" dirty="0"/>
              <a:t>c.   Operating costs per acre.</a:t>
            </a:r>
          </a:p>
          <a:p>
            <a:r>
              <a:rPr lang="en-US" dirty="0"/>
              <a:t>	d.   Total variable costs.</a:t>
            </a:r>
          </a:p>
        </p:txBody>
      </p:sp>
    </p:spTree>
    <p:extLst>
      <p:ext uri="{BB962C8B-B14F-4D97-AF65-F5344CB8AC3E}">
        <p14:creationId xmlns:p14="http://schemas.microsoft.com/office/powerpoint/2010/main" val="2820268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When determining the effect of growing more acres of a crop in an enterprise budget, the value least likely to change would be</a:t>
            </a:r>
          </a:p>
          <a:p>
            <a:r>
              <a:rPr lang="en-US" dirty="0"/>
              <a:t>	a.   Total average costs.</a:t>
            </a:r>
          </a:p>
          <a:p>
            <a:r>
              <a:rPr lang="en-US" dirty="0"/>
              <a:t>	b.   Total operating costs.</a:t>
            </a:r>
          </a:p>
          <a:p>
            <a:r>
              <a:rPr lang="en-US" b="1" dirty="0"/>
              <a:t>	c.   Operating costs per acre.</a:t>
            </a:r>
            <a:endParaRPr lang="en-US" dirty="0"/>
          </a:p>
          <a:p>
            <a:r>
              <a:rPr lang="en-US" dirty="0"/>
              <a:t>	d.   Total variable costs.</a:t>
            </a:r>
          </a:p>
        </p:txBody>
      </p:sp>
    </p:spTree>
    <p:extLst>
      <p:ext uri="{BB962C8B-B14F-4D97-AF65-F5344CB8AC3E}">
        <p14:creationId xmlns:p14="http://schemas.microsoft.com/office/powerpoint/2010/main" val="291186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A whole farm schedule of expected returns and expenses is a </a:t>
            </a:r>
          </a:p>
          <a:p>
            <a:r>
              <a:rPr lang="en-US" dirty="0"/>
              <a:t>	</a:t>
            </a:r>
          </a:p>
          <a:p>
            <a:r>
              <a:rPr lang="en-US" dirty="0"/>
              <a:t>	a.   Balance sheet.</a:t>
            </a:r>
          </a:p>
          <a:p>
            <a:r>
              <a:rPr lang="en-US" dirty="0"/>
              <a:t>	b.   Partial budget.</a:t>
            </a:r>
          </a:p>
          <a:p>
            <a:r>
              <a:rPr lang="en-US" dirty="0"/>
              <a:t>	c.   Depreciation schedule.</a:t>
            </a:r>
          </a:p>
          <a:p>
            <a:r>
              <a:rPr lang="en-US" dirty="0"/>
              <a:t>	d.   Budget.</a:t>
            </a:r>
          </a:p>
        </p:txBody>
      </p:sp>
    </p:spTree>
    <p:extLst>
      <p:ext uri="{BB962C8B-B14F-4D97-AF65-F5344CB8AC3E}">
        <p14:creationId xmlns:p14="http://schemas.microsoft.com/office/powerpoint/2010/main" val="4276830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A whole farm schedule of expected returns and expenses is a </a:t>
            </a:r>
          </a:p>
          <a:p>
            <a:r>
              <a:rPr lang="en-US" dirty="0"/>
              <a:t>	</a:t>
            </a:r>
          </a:p>
          <a:p>
            <a:r>
              <a:rPr lang="en-US" dirty="0"/>
              <a:t>	a.   Balance sheet.</a:t>
            </a:r>
          </a:p>
          <a:p>
            <a:r>
              <a:rPr lang="en-US" dirty="0"/>
              <a:t>	b.   Partial budget.</a:t>
            </a:r>
          </a:p>
          <a:p>
            <a:r>
              <a:rPr lang="en-US" dirty="0"/>
              <a:t>	c.   Depreciation schedule.</a:t>
            </a:r>
          </a:p>
          <a:p>
            <a:r>
              <a:rPr lang="en-US" dirty="0"/>
              <a:t>	</a:t>
            </a:r>
            <a:r>
              <a:rPr lang="en-US" b="1" dirty="0"/>
              <a:t>d.   Budget.</a:t>
            </a:r>
          </a:p>
          <a:p>
            <a:endParaRPr lang="en-US" dirty="0"/>
          </a:p>
        </p:txBody>
      </p:sp>
    </p:spTree>
    <p:extLst>
      <p:ext uri="{BB962C8B-B14F-4D97-AF65-F5344CB8AC3E}">
        <p14:creationId xmlns:p14="http://schemas.microsoft.com/office/powerpoint/2010/main" val="3662270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Q: A farmer and his hired help were carrying grain to the barn. The farmer carried one sack of grain and the hired help carried two sacks. Who carried the heavier load and why? </a:t>
            </a:r>
          </a:p>
          <a:p>
            <a:endParaRPr lang="en-US" dirty="0"/>
          </a:p>
          <a:p>
            <a:r>
              <a:rPr lang="en-US" b="1" dirty="0"/>
              <a:t>A: The farmer. His hired help only carried two sacks while the farmer carried one sack filled with grain.</a:t>
            </a:r>
            <a:endParaRPr lang="en-US" dirty="0"/>
          </a:p>
        </p:txBody>
      </p:sp>
    </p:spTree>
    <p:extLst>
      <p:ext uri="{BB962C8B-B14F-4D97-AF65-F5344CB8AC3E}">
        <p14:creationId xmlns:p14="http://schemas.microsoft.com/office/powerpoint/2010/main" val="3492647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Which of the following contributes the largest amount of expense to the total farm overhead expenses?</a:t>
            </a:r>
          </a:p>
          <a:p>
            <a:endParaRPr lang="en-US" dirty="0"/>
          </a:p>
          <a:p>
            <a:r>
              <a:rPr lang="en-US" dirty="0"/>
              <a:t>	a.   Interest on long-term debt</a:t>
            </a:r>
          </a:p>
          <a:p>
            <a:r>
              <a:rPr lang="en-US" dirty="0"/>
              <a:t>	b.   Building depreciation</a:t>
            </a:r>
          </a:p>
          <a:p>
            <a:r>
              <a:rPr lang="en-US" dirty="0"/>
              <a:t>	c.   Utilities</a:t>
            </a:r>
          </a:p>
          <a:p>
            <a:r>
              <a:rPr lang="en-US" b="1" dirty="0"/>
              <a:t>	</a:t>
            </a:r>
            <a:r>
              <a:rPr lang="en-US" dirty="0"/>
              <a:t>d.   Hired labor</a:t>
            </a:r>
          </a:p>
          <a:p>
            <a:endParaRPr lang="en-US" dirty="0"/>
          </a:p>
        </p:txBody>
      </p:sp>
    </p:spTree>
    <p:extLst>
      <p:ext uri="{BB962C8B-B14F-4D97-AF65-F5344CB8AC3E}">
        <p14:creationId xmlns:p14="http://schemas.microsoft.com/office/powerpoint/2010/main" val="742950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Which of the following contributes the largest amount of expense to the total farm overhead expenses?</a:t>
            </a:r>
          </a:p>
          <a:p>
            <a:endParaRPr lang="en-US" dirty="0"/>
          </a:p>
          <a:p>
            <a:r>
              <a:rPr lang="en-US" dirty="0"/>
              <a:t>	a.   Interest on long-term debt</a:t>
            </a:r>
          </a:p>
          <a:p>
            <a:r>
              <a:rPr lang="en-US" dirty="0"/>
              <a:t>	b.   Building depreciation</a:t>
            </a:r>
          </a:p>
          <a:p>
            <a:r>
              <a:rPr lang="en-US" dirty="0"/>
              <a:t>	c.   Utilities</a:t>
            </a:r>
          </a:p>
          <a:p>
            <a:r>
              <a:rPr lang="en-US" b="1" dirty="0"/>
              <a:t>	d.   Hired labor</a:t>
            </a:r>
            <a:endParaRPr lang="en-US" dirty="0"/>
          </a:p>
          <a:p>
            <a:endParaRPr lang="en-US" dirty="0"/>
          </a:p>
        </p:txBody>
      </p:sp>
    </p:spTree>
    <p:extLst>
      <p:ext uri="{BB962C8B-B14F-4D97-AF65-F5344CB8AC3E}">
        <p14:creationId xmlns:p14="http://schemas.microsoft.com/office/powerpoint/2010/main" val="998258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a:xfrm>
            <a:off x="457200" y="1427638"/>
            <a:ext cx="8229600" cy="4002723"/>
          </a:xfrm>
        </p:spPr>
        <p:txBody>
          <a:bodyPr/>
          <a:lstStyle/>
          <a:p>
            <a:r>
              <a:rPr lang="en-US" dirty="0"/>
              <a:t> What region do we live in, and what are some of our greatest commodities according to the map from the USDA?</a:t>
            </a:r>
          </a:p>
          <a:p>
            <a:endParaRPr lang="en-US" dirty="0"/>
          </a:p>
        </p:txBody>
      </p:sp>
      <p:pic>
        <p:nvPicPr>
          <p:cNvPr id="5124"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9048" y="2131966"/>
            <a:ext cx="6505039" cy="4188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5343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Utilizing the State Agricultural Facts map (</a:t>
            </a:r>
            <a:r>
              <a:rPr lang="en-US" u="sng" dirty="0">
                <a:hlinkClick r:id="rId2"/>
              </a:rPr>
              <a:t>https://www.agclassroom.org/teacher/ag_facts.cfm</a:t>
            </a:r>
            <a:r>
              <a:rPr lang="en-US" dirty="0"/>
              <a:t>) identify and write down five interesting facts that you did not know about your state.</a:t>
            </a:r>
          </a:p>
          <a:p>
            <a:endParaRPr lang="en-US" dirty="0"/>
          </a:p>
        </p:txBody>
      </p:sp>
    </p:spTree>
    <p:extLst>
      <p:ext uri="{BB962C8B-B14F-4D97-AF65-F5344CB8AC3E}">
        <p14:creationId xmlns:p14="http://schemas.microsoft.com/office/powerpoint/2010/main" val="923128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Write a tweet about how agriculture impacted you this weekend.</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404027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Watch the following video:</a:t>
            </a:r>
          </a:p>
          <a:p>
            <a:r>
              <a:rPr lang="en-US" u="sng" dirty="0">
                <a:hlinkClick r:id="rId2"/>
              </a:rPr>
              <a:t>https://youtu.be/XVbOOMCjktA</a:t>
            </a:r>
            <a:r>
              <a:rPr lang="en-US" dirty="0"/>
              <a:t>.</a:t>
            </a:r>
          </a:p>
          <a:p>
            <a:endParaRPr lang="en-US" dirty="0"/>
          </a:p>
          <a:p>
            <a:pPr marL="457200" indent="-457200">
              <a:buFont typeface="+mj-lt"/>
              <a:buAutoNum type="arabicPeriod"/>
            </a:pPr>
            <a:r>
              <a:rPr lang="en-US" dirty="0"/>
              <a:t>Why is growing plants in space important?</a:t>
            </a:r>
          </a:p>
          <a:p>
            <a:pPr marL="457200" indent="-457200">
              <a:buFont typeface="+mj-lt"/>
              <a:buAutoNum type="arabicPeriod"/>
            </a:pPr>
            <a:r>
              <a:rPr lang="en-US" dirty="0"/>
              <a:t>Why is figuring out how to grow plants in space challenging?</a:t>
            </a:r>
          </a:p>
        </p:txBody>
      </p:sp>
    </p:spTree>
    <p:extLst>
      <p:ext uri="{BB962C8B-B14F-4D97-AF65-F5344CB8AC3E}">
        <p14:creationId xmlns:p14="http://schemas.microsoft.com/office/powerpoint/2010/main" val="1682066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Watch the following video:</a:t>
            </a:r>
          </a:p>
          <a:p>
            <a:r>
              <a:rPr lang="en-US" u="sng" dirty="0">
                <a:hlinkClick r:id="rId2"/>
              </a:rPr>
              <a:t>https://youtu.be/0PU6BkSMUoA</a:t>
            </a:r>
            <a:r>
              <a:rPr lang="en-US" dirty="0"/>
              <a:t>. </a:t>
            </a:r>
          </a:p>
          <a:p>
            <a:endParaRPr lang="en-US" dirty="0"/>
          </a:p>
          <a:p>
            <a:pPr marL="457200" indent="-457200">
              <a:buFont typeface="+mj-lt"/>
              <a:buAutoNum type="arabicPeriod"/>
            </a:pPr>
            <a:r>
              <a:rPr lang="en-US" dirty="0"/>
              <a:t>What careers exist in agriculture that are not production based?</a:t>
            </a:r>
          </a:p>
          <a:p>
            <a:pPr marL="457200" indent="-457200">
              <a:buFont typeface="+mj-lt"/>
              <a:buAutoNum type="arabicPeriod"/>
            </a:pPr>
            <a:r>
              <a:rPr lang="en-US" dirty="0"/>
              <a:t>What role do America’s farmers play in our economy?</a:t>
            </a:r>
          </a:p>
        </p:txBody>
      </p:sp>
    </p:spTree>
    <p:extLst>
      <p:ext uri="{BB962C8B-B14F-4D97-AF65-F5344CB8AC3E}">
        <p14:creationId xmlns:p14="http://schemas.microsoft.com/office/powerpoint/2010/main" val="2784248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a:t>
            </a:r>
            <a:r>
              <a:rPr lang="en-US"/>
              <a:t>person had </a:t>
            </a:r>
            <a:r>
              <a:rPr lang="en-US" dirty="0"/>
              <a:t>on the agriculture industry.</a:t>
            </a:r>
          </a:p>
        </p:txBody>
      </p:sp>
      <p:pic>
        <p:nvPicPr>
          <p:cNvPr id="5" name="Picture 4"/>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773854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Read the following article and respond with six </a:t>
            </a:r>
            <a:r>
              <a:rPr lang="en-US" dirty="0" err="1"/>
              <a:t>emojis</a:t>
            </a:r>
            <a:r>
              <a:rPr lang="en-US" dirty="0"/>
              <a:t> that represent your thoughts/feelings about the material: </a:t>
            </a:r>
          </a:p>
          <a:p>
            <a:r>
              <a:rPr lang="en-US" u="sng" dirty="0">
                <a:hlinkClick r:id="rId2"/>
              </a:rPr>
              <a:t>https://newsela.com/read/elem-san-francisco-hotel-rooftop-bees/id/41820</a:t>
            </a:r>
            <a:r>
              <a:rPr lang="en-US" dirty="0"/>
              <a:t>.</a:t>
            </a:r>
          </a:p>
          <a:p>
            <a:endParaRPr lang="en-US" dirty="0"/>
          </a:p>
        </p:txBody>
      </p:sp>
    </p:spTree>
    <p:extLst>
      <p:ext uri="{BB962C8B-B14F-4D97-AF65-F5344CB8AC3E}">
        <p14:creationId xmlns:p14="http://schemas.microsoft.com/office/powerpoint/2010/main" val="10877812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a:p>
            <a:endParaRPr lang="en-US" dirty="0"/>
          </a:p>
        </p:txBody>
      </p:sp>
    </p:spTree>
    <p:extLst>
      <p:ext uri="{BB962C8B-B14F-4D97-AF65-F5344CB8AC3E}">
        <p14:creationId xmlns:p14="http://schemas.microsoft.com/office/powerpoint/2010/main" val="101154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a:xfrm>
            <a:off x="457200" y="1427638"/>
            <a:ext cx="8229600" cy="4002723"/>
          </a:xfrm>
        </p:spPr>
        <p:txBody>
          <a:bodyPr/>
          <a:lstStyle/>
          <a:p>
            <a:pPr algn="ctr"/>
            <a:r>
              <a:rPr lang="en-US" dirty="0"/>
              <a:t>Go to AgExplorer.ffa.org and complete the Career Finder. </a:t>
            </a:r>
          </a:p>
          <a:p>
            <a:endParaRPr lang="en-US" dirty="0"/>
          </a:p>
        </p:txBody>
      </p:sp>
      <p:pic>
        <p:nvPicPr>
          <p:cNvPr id="4" name="Picture 3"/>
          <p:cNvPicPr>
            <a:picLocks noChangeAspect="1"/>
          </p:cNvPicPr>
          <p:nvPr/>
        </p:nvPicPr>
        <p:blipFill>
          <a:blip r:embed="rId2"/>
          <a:stretch>
            <a:fillRect/>
          </a:stretch>
        </p:blipFill>
        <p:spPr>
          <a:xfrm>
            <a:off x="1720161" y="1942943"/>
            <a:ext cx="5703678" cy="4225182"/>
          </a:xfrm>
          <a:prstGeom prst="rect">
            <a:avLst/>
          </a:prstGeom>
        </p:spPr>
      </p:pic>
      <p:sp>
        <p:nvSpPr>
          <p:cNvPr id="6" name="5-Point Star 5"/>
          <p:cNvSpPr/>
          <p:nvPr/>
        </p:nvSpPr>
        <p:spPr>
          <a:xfrm>
            <a:off x="4725534" y="2258656"/>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48484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Where does all the money go when you purchase a food product at the store?</a:t>
            </a:r>
          </a:p>
          <a:p>
            <a:endParaRPr lang="en-US" dirty="0"/>
          </a:p>
        </p:txBody>
      </p:sp>
      <p:pic>
        <p:nvPicPr>
          <p:cNvPr id="6146"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96573"/>
            <a:ext cx="8412564" cy="3780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800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Using this website, </a:t>
            </a:r>
            <a:r>
              <a:rPr lang="en-US" u="sng" dirty="0">
                <a:hlinkClick r:id="rId2"/>
              </a:rPr>
              <a:t>https://www.ffanewhorizons.org/category/ag-101/career-pathways/</a:t>
            </a:r>
            <a:r>
              <a:rPr lang="en-US" dirty="0"/>
              <a:t>, select an agricultural career pathway and describe five skills necessary to be successful in that area of agriculture.</a:t>
            </a:r>
          </a:p>
        </p:txBody>
      </p:sp>
    </p:spTree>
    <p:extLst>
      <p:ext uri="{BB962C8B-B14F-4D97-AF65-F5344CB8AC3E}">
        <p14:creationId xmlns:p14="http://schemas.microsoft.com/office/powerpoint/2010/main" val="2456247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a:xfrm>
            <a:off x="457200" y="1427638"/>
            <a:ext cx="8229600" cy="4002723"/>
          </a:xfrm>
        </p:spPr>
        <p:txBody>
          <a:bodyPr/>
          <a:lstStyle/>
          <a:p>
            <a:r>
              <a:rPr lang="en-US" dirty="0"/>
              <a:t>Select a career focus area of interest to you (use AgExplorer.ffa.org), and create a tweet about that focus area.</a:t>
            </a:r>
          </a:p>
        </p:txBody>
      </p:sp>
      <p:pic>
        <p:nvPicPr>
          <p:cNvPr id="4" name="Picture 3"/>
          <p:cNvPicPr>
            <a:picLocks noChangeAspect="1"/>
          </p:cNvPicPr>
          <p:nvPr/>
        </p:nvPicPr>
        <p:blipFill>
          <a:blip r:embed="rId2"/>
          <a:stretch>
            <a:fillRect/>
          </a:stretch>
        </p:blipFill>
        <p:spPr>
          <a:xfrm>
            <a:off x="1239447" y="2210787"/>
            <a:ext cx="5703678" cy="4225182"/>
          </a:xfrm>
          <a:prstGeom prst="rect">
            <a:avLst/>
          </a:prstGeom>
        </p:spPr>
      </p:pic>
      <p:pic>
        <p:nvPicPr>
          <p:cNvPr id="5" name="Picture 4"/>
          <p:cNvPicPr>
            <a:picLocks noChangeAspect="1"/>
          </p:cNvPicPr>
          <p:nvPr/>
        </p:nvPicPr>
        <p:blipFill>
          <a:blip r:embed="rId3"/>
          <a:stretch>
            <a:fillRect/>
          </a:stretch>
        </p:blipFill>
        <p:spPr>
          <a:xfrm>
            <a:off x="7129178" y="2632818"/>
            <a:ext cx="1926101" cy="1926101"/>
          </a:xfrm>
          <a:prstGeom prst="rect">
            <a:avLst/>
          </a:prstGeom>
        </p:spPr>
      </p:pic>
    </p:spTree>
    <p:extLst>
      <p:ext uri="{BB962C8B-B14F-4D97-AF65-F5344CB8AC3E}">
        <p14:creationId xmlns:p14="http://schemas.microsoft.com/office/powerpoint/2010/main" val="2393640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Identify as many agriculture courses that are offered in your school as you can.</a:t>
            </a:r>
          </a:p>
          <a:p>
            <a:endParaRPr lang="en-US" dirty="0"/>
          </a:p>
        </p:txBody>
      </p:sp>
    </p:spTree>
    <p:extLst>
      <p:ext uri="{BB962C8B-B14F-4D97-AF65-F5344CB8AC3E}">
        <p14:creationId xmlns:p14="http://schemas.microsoft.com/office/powerpoint/2010/main" val="17828132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a:xfrm>
            <a:off x="45417" y="823051"/>
            <a:ext cx="8229600" cy="4002723"/>
          </a:xfrm>
        </p:spPr>
        <p:txBody>
          <a:bodyPr/>
          <a:lstStyle/>
          <a:p>
            <a:r>
              <a:rPr lang="en-US" dirty="0"/>
              <a:t>Why and how should you advocate for hunger? Your response should be two to three sentences. (Image can be found at </a:t>
            </a:r>
            <a:r>
              <a:rPr lang="en-US" u="sng" dirty="0">
                <a:hlinkClick r:id="rId2"/>
              </a:rPr>
              <a:t>http://alliancetoendhunger.org/aeh-playbook/</a:t>
            </a:r>
            <a:r>
              <a:rPr lang="en-US" dirty="0"/>
              <a:t>.)</a:t>
            </a:r>
          </a:p>
          <a:p>
            <a:endParaRPr lang="en-US" dirty="0"/>
          </a:p>
        </p:txBody>
      </p:sp>
      <p:pic>
        <p:nvPicPr>
          <p:cNvPr id="7170"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75" y="1883380"/>
            <a:ext cx="7672718" cy="4974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939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Video journaling: Watch this short video clip and reflect in writing. Be ready to share your responses with the class. </a:t>
            </a:r>
          </a:p>
          <a:p>
            <a:pPr algn="ctr"/>
            <a:endParaRPr lang="en-US" dirty="0"/>
          </a:p>
          <a:p>
            <a:pPr algn="ctr"/>
            <a:endParaRPr lang="en-US" dirty="0"/>
          </a:p>
          <a:p>
            <a:pPr algn="ctr"/>
            <a:r>
              <a:rPr lang="en-US" dirty="0"/>
              <a:t>7 Billion — National Geographic: </a:t>
            </a:r>
            <a:r>
              <a:rPr lang="en-US" u="sng" dirty="0">
                <a:hlinkClick r:id="rId2"/>
              </a:rPr>
              <a:t>https://www.youtube.com/watch?v=sc4HxPxNrZ0</a:t>
            </a:r>
            <a:r>
              <a:rPr lang="en-US" dirty="0"/>
              <a:t> </a:t>
            </a:r>
          </a:p>
        </p:txBody>
      </p:sp>
    </p:spTree>
    <p:extLst>
      <p:ext uri="{BB962C8B-B14F-4D97-AF65-F5344CB8AC3E}">
        <p14:creationId xmlns:p14="http://schemas.microsoft.com/office/powerpoint/2010/main" val="544451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How many people does one U.S. farm feed?</a:t>
            </a:r>
          </a:p>
          <a:p>
            <a:pPr lvl="0"/>
            <a:r>
              <a:rPr lang="en-US" dirty="0"/>
              <a:t>	a. 56 people</a:t>
            </a:r>
          </a:p>
          <a:p>
            <a:pPr lvl="0"/>
            <a:r>
              <a:rPr lang="en-US" b="1" dirty="0"/>
              <a:t>	</a:t>
            </a:r>
            <a:r>
              <a:rPr lang="en-US" dirty="0"/>
              <a:t>b. 165 people</a:t>
            </a:r>
          </a:p>
          <a:p>
            <a:pPr lvl="0"/>
            <a:r>
              <a:rPr lang="en-US" dirty="0"/>
              <a:t>	c. 202 people</a:t>
            </a:r>
          </a:p>
          <a:p>
            <a:r>
              <a:rPr lang="en-US" dirty="0"/>
              <a:t>	d. 233 people</a:t>
            </a:r>
          </a:p>
        </p:txBody>
      </p:sp>
    </p:spTree>
    <p:extLst>
      <p:ext uri="{BB962C8B-B14F-4D97-AF65-F5344CB8AC3E}">
        <p14:creationId xmlns:p14="http://schemas.microsoft.com/office/powerpoint/2010/main" val="46113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How many people does one U.S. farm feed?</a:t>
            </a:r>
          </a:p>
          <a:p>
            <a:pPr lvl="0"/>
            <a:r>
              <a:rPr lang="en-US" dirty="0"/>
              <a:t>	a. 56 people</a:t>
            </a:r>
          </a:p>
          <a:p>
            <a:pPr lvl="0"/>
            <a:r>
              <a:rPr lang="en-US" b="1" dirty="0"/>
              <a:t>	b. 165 people</a:t>
            </a:r>
            <a:endParaRPr lang="en-US" dirty="0"/>
          </a:p>
          <a:p>
            <a:pPr lvl="0"/>
            <a:r>
              <a:rPr lang="en-US" dirty="0"/>
              <a:t>	c. 202 people</a:t>
            </a:r>
          </a:p>
          <a:p>
            <a:r>
              <a:rPr lang="en-US" dirty="0"/>
              <a:t>	d. 233 people</a:t>
            </a:r>
          </a:p>
          <a:p>
            <a:endParaRPr lang="en-US" dirty="0"/>
          </a:p>
        </p:txBody>
      </p:sp>
    </p:spTree>
    <p:extLst>
      <p:ext uri="{BB962C8B-B14F-4D97-AF65-F5344CB8AC3E}">
        <p14:creationId xmlns:p14="http://schemas.microsoft.com/office/powerpoint/2010/main" val="2220642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Which state has the most farms?</a:t>
            </a:r>
          </a:p>
          <a:p>
            <a:pPr lvl="0"/>
            <a:r>
              <a:rPr lang="en-US" dirty="0"/>
              <a:t>	a. Missouri</a:t>
            </a:r>
          </a:p>
          <a:p>
            <a:pPr lvl="0"/>
            <a:r>
              <a:rPr lang="en-US" dirty="0"/>
              <a:t>	b. Iowa</a:t>
            </a:r>
          </a:p>
          <a:p>
            <a:pPr lvl="0"/>
            <a:r>
              <a:rPr lang="en-US" dirty="0"/>
              <a:t>	c. Oklahoma</a:t>
            </a:r>
          </a:p>
          <a:p>
            <a:pPr lvl="0"/>
            <a:r>
              <a:rPr lang="en-US" b="1" dirty="0"/>
              <a:t>	</a:t>
            </a:r>
            <a:r>
              <a:rPr lang="en-US" dirty="0"/>
              <a:t>d. Texas</a:t>
            </a:r>
          </a:p>
          <a:p>
            <a:endParaRPr lang="en-US" dirty="0"/>
          </a:p>
        </p:txBody>
      </p:sp>
    </p:spTree>
    <p:extLst>
      <p:ext uri="{BB962C8B-B14F-4D97-AF65-F5344CB8AC3E}">
        <p14:creationId xmlns:p14="http://schemas.microsoft.com/office/powerpoint/2010/main" val="3477632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Agribusiness Systems Career Focus Area</a:t>
            </a:r>
          </a:p>
        </p:txBody>
      </p:sp>
      <p:sp>
        <p:nvSpPr>
          <p:cNvPr id="3" name="Content Placeholder 2"/>
          <p:cNvSpPr>
            <a:spLocks noGrp="1"/>
          </p:cNvSpPr>
          <p:nvPr>
            <p:ph idx="13"/>
          </p:nvPr>
        </p:nvSpPr>
        <p:spPr/>
        <p:txBody>
          <a:bodyPr/>
          <a:lstStyle/>
          <a:p>
            <a:r>
              <a:rPr lang="en-US" dirty="0"/>
              <a:t>Which state has the most farms?</a:t>
            </a:r>
          </a:p>
          <a:p>
            <a:pPr lvl="0"/>
            <a:r>
              <a:rPr lang="en-US" dirty="0"/>
              <a:t>	a. Missouri</a:t>
            </a:r>
          </a:p>
          <a:p>
            <a:pPr lvl="0"/>
            <a:r>
              <a:rPr lang="en-US" dirty="0"/>
              <a:t>	b. Iowa</a:t>
            </a:r>
          </a:p>
          <a:p>
            <a:pPr lvl="0"/>
            <a:r>
              <a:rPr lang="en-US" dirty="0"/>
              <a:t>	c. Oklahoma</a:t>
            </a:r>
          </a:p>
          <a:p>
            <a:pPr lvl="0"/>
            <a:r>
              <a:rPr lang="en-US" b="1" dirty="0"/>
              <a:t>	d. Texas</a:t>
            </a:r>
            <a:endParaRPr lang="en-US" dirty="0"/>
          </a:p>
          <a:p>
            <a:endParaRPr lang="en-US" dirty="0"/>
          </a:p>
        </p:txBody>
      </p:sp>
    </p:spTree>
    <p:extLst>
      <p:ext uri="{BB962C8B-B14F-4D97-AF65-F5344CB8AC3E}">
        <p14:creationId xmlns:p14="http://schemas.microsoft.com/office/powerpoint/2010/main" val="32273275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2.xml><?xml version="1.0" encoding="utf-8"?>
<ds:datastoreItem xmlns:ds="http://schemas.openxmlformats.org/officeDocument/2006/customXml" ds:itemID="{D077A53E-A8F8-4613-A362-6AAE3EF4D9B9}">
  <ds:schemaRef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http://purl.org/dc/dcmitype/"/>
    <ds:schemaRef ds:uri="http://purl.org/dc/term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Angles.thmx</Template>
  <TotalTime>12014</TotalTime>
  <Words>1702</Words>
  <Application>Microsoft Office PowerPoint</Application>
  <PresentationFormat>On-screen Show (4:3)</PresentationFormat>
  <Paragraphs>190</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Verdana</vt:lpstr>
      <vt:lpstr>Arial</vt:lpstr>
      <vt:lpstr>Wingdings</vt:lpstr>
      <vt:lpstr>Georgia</vt:lpstr>
      <vt:lpstr>Franklin Gothic Book</vt:lpstr>
      <vt:lpstr>FFA Inservice Master</vt:lpstr>
      <vt:lpstr>PowerPoint Presentation</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lpstr>Agribusiness Systems Career Focus Area</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390</cp:revision>
  <dcterms:created xsi:type="dcterms:W3CDTF">2007-01-30T15:01:20Z</dcterms:created>
  <dcterms:modified xsi:type="dcterms:W3CDTF">2021-03-05T20:01:19Z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