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5"/>
  </p:sldMasterIdLst>
  <p:notesMasterIdLst>
    <p:notesMasterId r:id="rId90"/>
  </p:notesMasterIdLst>
  <p:handoutMasterIdLst>
    <p:handoutMasterId r:id="rId91"/>
  </p:handoutMasterIdLst>
  <p:sldIdLst>
    <p:sldId id="525" r:id="rId6"/>
    <p:sldId id="526" r:id="rId7"/>
    <p:sldId id="527" r:id="rId8"/>
    <p:sldId id="528" r:id="rId9"/>
    <p:sldId id="529" r:id="rId10"/>
    <p:sldId id="530" r:id="rId11"/>
    <p:sldId id="531" r:id="rId12"/>
    <p:sldId id="532" r:id="rId13"/>
    <p:sldId id="533" r:id="rId14"/>
    <p:sldId id="536" r:id="rId15"/>
    <p:sldId id="537" r:id="rId16"/>
    <p:sldId id="538" r:id="rId17"/>
    <p:sldId id="539" r:id="rId18"/>
    <p:sldId id="540" r:id="rId19"/>
    <p:sldId id="541" r:id="rId20"/>
    <p:sldId id="542" r:id="rId21"/>
    <p:sldId id="543" r:id="rId22"/>
    <p:sldId id="544" r:id="rId23"/>
    <p:sldId id="545" r:id="rId24"/>
    <p:sldId id="547" r:id="rId25"/>
    <p:sldId id="546" r:id="rId26"/>
    <p:sldId id="549" r:id="rId27"/>
    <p:sldId id="550" r:id="rId28"/>
    <p:sldId id="551" r:id="rId29"/>
    <p:sldId id="552" r:id="rId30"/>
    <p:sldId id="553" r:id="rId31"/>
    <p:sldId id="554" r:id="rId32"/>
    <p:sldId id="555" r:id="rId33"/>
    <p:sldId id="556" r:id="rId34"/>
    <p:sldId id="557" r:id="rId35"/>
    <p:sldId id="558" r:id="rId36"/>
    <p:sldId id="559" r:id="rId37"/>
    <p:sldId id="560" r:id="rId38"/>
    <p:sldId id="561" r:id="rId39"/>
    <p:sldId id="562" r:id="rId40"/>
    <p:sldId id="563" r:id="rId41"/>
    <p:sldId id="564" r:id="rId42"/>
    <p:sldId id="565" r:id="rId43"/>
    <p:sldId id="566" r:id="rId44"/>
    <p:sldId id="567" r:id="rId45"/>
    <p:sldId id="568" r:id="rId46"/>
    <p:sldId id="569" r:id="rId47"/>
    <p:sldId id="570" r:id="rId48"/>
    <p:sldId id="571" r:id="rId49"/>
    <p:sldId id="572" r:id="rId50"/>
    <p:sldId id="574" r:id="rId51"/>
    <p:sldId id="575" r:id="rId52"/>
    <p:sldId id="576" r:id="rId53"/>
    <p:sldId id="577" r:id="rId54"/>
    <p:sldId id="578" r:id="rId55"/>
    <p:sldId id="579" r:id="rId56"/>
    <p:sldId id="580" r:id="rId57"/>
    <p:sldId id="581" r:id="rId58"/>
    <p:sldId id="582" r:id="rId59"/>
    <p:sldId id="583" r:id="rId60"/>
    <p:sldId id="584" r:id="rId61"/>
    <p:sldId id="585" r:id="rId62"/>
    <p:sldId id="586" r:id="rId63"/>
    <p:sldId id="587" r:id="rId64"/>
    <p:sldId id="588" r:id="rId65"/>
    <p:sldId id="589" r:id="rId66"/>
    <p:sldId id="590" r:id="rId67"/>
    <p:sldId id="591" r:id="rId68"/>
    <p:sldId id="592" r:id="rId69"/>
    <p:sldId id="593" r:id="rId70"/>
    <p:sldId id="594" r:id="rId71"/>
    <p:sldId id="595" r:id="rId72"/>
    <p:sldId id="596" r:id="rId73"/>
    <p:sldId id="597" r:id="rId74"/>
    <p:sldId id="598" r:id="rId75"/>
    <p:sldId id="599" r:id="rId76"/>
    <p:sldId id="600" r:id="rId77"/>
    <p:sldId id="601" r:id="rId78"/>
    <p:sldId id="602" r:id="rId79"/>
    <p:sldId id="603" r:id="rId80"/>
    <p:sldId id="604" r:id="rId81"/>
    <p:sldId id="605" r:id="rId82"/>
    <p:sldId id="606" r:id="rId83"/>
    <p:sldId id="607" r:id="rId84"/>
    <p:sldId id="608" r:id="rId85"/>
    <p:sldId id="609" r:id="rId86"/>
    <p:sldId id="610" r:id="rId87"/>
    <p:sldId id="611" r:id="rId88"/>
    <p:sldId id="612" r:id="rId89"/>
  </p:sldIdLst>
  <p:sldSz cx="9144000" cy="6858000" type="screen4x3"/>
  <p:notesSz cx="7010400" cy="9296400"/>
  <p:embeddedFontLst>
    <p:embeddedFont>
      <p:font typeface="Calibri" panose="020F0502020204030204" pitchFamily="34" charset="0"/>
      <p:regular r:id="rId92"/>
      <p:bold r:id="rId93"/>
      <p:italic r:id="rId94"/>
      <p:boldItalic r:id="rId95"/>
    </p:embeddedFont>
    <p:embeddedFont>
      <p:font typeface="Franklin Gothic Book" panose="020B0503020102020204" pitchFamily="34" charset="0"/>
      <p:regular r:id="rId96"/>
      <p:italic r:id="rId97"/>
    </p:embeddedFont>
    <p:embeddedFont>
      <p:font typeface="Georgia" panose="02040502050405020303" pitchFamily="18" charset="0"/>
      <p:regular r:id="rId98"/>
      <p:bold r:id="rId99"/>
      <p:italic r:id="rId100"/>
      <p:boldItalic r:id="rId101"/>
    </p:embeddedFont>
    <p:embeddedFont>
      <p:font typeface="Verdana" panose="020B0604030504040204" pitchFamily="34" charset="0"/>
      <p:regular r:id="rId102"/>
      <p:bold r:id="rId103"/>
      <p:italic r:id="rId104"/>
      <p:boldItalic r:id="rId105"/>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ey Hampton" initials="HH" lastIdx="4" clrIdx="0">
    <p:extLst>
      <p:ext uri="{19B8F6BF-5375-455C-9EA6-DF929625EA0E}">
        <p15:presenceInfo xmlns:p15="http://schemas.microsoft.com/office/powerpoint/2012/main" userId="Haley Hamp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46" autoAdjust="0"/>
    <p:restoredTop sz="94624" autoAdjust="0"/>
  </p:normalViewPr>
  <p:slideViewPr>
    <p:cSldViewPr snapToGrid="0">
      <p:cViewPr varScale="1">
        <p:scale>
          <a:sx n="48" d="100"/>
          <a:sy n="48" d="100"/>
        </p:scale>
        <p:origin x="1512" y="40"/>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07" Type="http://schemas.openxmlformats.org/officeDocument/2006/relationships/presProps" Target="presProps.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font" Target="fonts/font11.fntdata"/><Relationship Id="rId5" Type="http://schemas.openxmlformats.org/officeDocument/2006/relationships/slideMaster" Target="slideMasters/slideMaster1.xml"/><Relationship Id="rId90" Type="http://schemas.openxmlformats.org/officeDocument/2006/relationships/notesMaster" Target="notesMasters/notesMaster1.xml"/><Relationship Id="rId95" Type="http://schemas.openxmlformats.org/officeDocument/2006/relationships/font" Target="fonts/font4.fntdata"/><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font" Target="fonts/font12.fntdata"/><Relationship Id="rId108" Type="http://schemas.openxmlformats.org/officeDocument/2006/relationships/viewProps" Target="viewProps.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handoutMaster" Target="handoutMasters/handoutMaster1.xml"/><Relationship Id="rId96"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commentAuthors" Target="commentAuthor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theme" Target="theme/theme1.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font" Target="fonts/font6.fntdata"/><Relationship Id="rId104" Type="http://schemas.openxmlformats.org/officeDocument/2006/relationships/font" Target="fonts/font13.fntdata"/><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font" Target="fonts/font1.fntdata"/><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font" Target="fonts/font9.fntdata"/><Relationship Id="rId105" Type="http://schemas.openxmlformats.org/officeDocument/2006/relationships/font" Target="fonts/font14.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613243" y="567724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3638550"/>
            <a:ext cx="7694613" cy="1955800"/>
          </a:xfrm>
          <a:prstGeom prst="rect">
            <a:avLst/>
          </a:prstGeom>
        </p:spPr>
        <p:txBody>
          <a:bodyPr vert="horz"/>
          <a:lstStyle>
            <a:lvl1pPr marL="0" indent="0" algn="ctr">
              <a:lnSpc>
                <a:spcPct val="70000"/>
              </a:lnSpc>
              <a:buNone/>
              <a:defRPr sz="5400" b="1" baseline="0">
                <a:solidFill>
                  <a:srgbClr val="004C97"/>
                </a:solidFill>
                <a:latin typeface="Georgia"/>
                <a:cs typeface="Georgia"/>
              </a:defRPr>
            </a:lvl1pPr>
          </a:lstStyle>
          <a:p>
            <a:pPr lvl="0"/>
            <a:r>
              <a:rPr lang="en-US" dirty="0"/>
              <a:t>HEADLINE HERE</a:t>
            </a:r>
          </a:p>
          <a:p>
            <a:pPr lvl="0"/>
            <a:r>
              <a:rPr lang="en-US" dirty="0"/>
              <a:t>TWO LINES OR</a:t>
            </a:r>
          </a:p>
          <a:p>
            <a:pPr lvl="0"/>
            <a:r>
              <a:rPr lang="en-US" dirty="0"/>
              <a:t>THREE</a:t>
            </a:r>
          </a:p>
        </p:txBody>
      </p:sp>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cxnSp>
        <p:nvCxnSpPr>
          <p:cNvPr id="8" name="Straight Connector 7"/>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9"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
        <p:nvSpPr>
          <p:cNvPr id="9" name="Rectangle 8"/>
          <p:cNvSpPr/>
          <p:nvPr userDrawn="1"/>
        </p:nvSpPr>
        <p:spPr>
          <a:xfrm>
            <a:off x="0" y="-1"/>
            <a:ext cx="9150865" cy="844379"/>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
        <p:nvSpPr>
          <p:cNvPr id="10" name="Rectangle 9"/>
          <p:cNvSpPr/>
          <p:nvPr userDrawn="1"/>
        </p:nvSpPr>
        <p:spPr>
          <a:xfrm>
            <a:off x="0" y="6425514"/>
            <a:ext cx="9150866" cy="267448"/>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1092" y="6576541"/>
            <a:ext cx="9149773" cy="287233"/>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solidFill>
                <a:srgbClr val="0033CC"/>
              </a:solidFill>
            </a:endParaRPr>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sc4HxPxNrZ0" TargetMode="Externa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2pXuAw1bSQo" TargetMode="Externa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hyperlink" Target="https://www.fs.usda.gov/naspf/resources-and-publications" TargetMode="Externa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hyperlink" Target="https://youtu.be/g7FuDeOpSUY" TargetMode="Externa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hyperlink" Target="https://youtu.be/wfILgW3Lglk" TargetMode="Externa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hyperlink" Target="https://youtu.be/gUtdRHUf6gw" TargetMode="Externa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hyperlink" Target="https://youtu.be/0PU6BkSMUoA" TargetMode="Externa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hyperlink" Target="https://youtu.be/B_WSLbw3ApA" TargetMode="Externa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hyperlink" Target="https://youtu.be/FxMHl5Gr2Yg"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_6xlNyWPpB8" TargetMode="Externa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hyperlink" Target="https://newsela.com/read/elem-san-francisco-hotel-rooftop-bees/id/41820" TargetMode="Externa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hyperlink" Target="https://www.sciencenewsforstudents.org/article/cool-jobs-linking-animal-health-human-health" TargetMode="Externa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hyperlink" Target="https://www.sciencenewsforstudents.org/article/fish-get-pooped-living-polluted-water" TargetMode="Externa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hyperlink" Target="https://www.sciencenewsforstudents.org/article/new-tattoo-could-lead-drought-tolerant-crops" TargetMode="Externa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hyperlink" Target="https://www.sciencenewsforstudents.org/article/robots-will-control-everything-you-eat" TargetMode="Externa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hyperlink" Target="https://www.ffa.org/ffa-video-center" TargetMode="Externa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hyperlink" Target="http://u7.ift.org/Knowledge-Center/Learn-About-Food-Science/Day-In-The-Life/Disney-and-IFT.aspx" TargetMode="Externa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hyperlink" Target="http://www.ift.org/knowledge-center/learn-about-food-science/day-in-the-life/michele-perchonok.aspx" TargetMode="Externa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hyperlink" Target="https://www.worldfoodprize.org/index.cfm?nodeID=90971&amp;audienceID=1" TargetMode="Externa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hyperlink" Target="https://youtu.be/WM16bY0W8o8" TargetMode="Externa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hyperlink" Target="https://www.ffanewhorizons.org/2017/08/30/on-the-record-chris-johns/" TargetMode="Externa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hyperlink" Target="https://www.ffanewhorizons.org/2017/02/24/what-i-know-easton-corbin/"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hyperlink" Target="https://www.ffanewhorizons.org/2017/03/14/qa-ray-starling-special-assistant-to-the-president/" TargetMode="Externa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hyperlink" Target="https://www.ffanewhorizons.org/2017/08/28/which-stem-career-is-right-for-you/" TargetMode="External"/><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ffanewhorizons.org/2017/11/22/ag-101-the-mother-ship/" TargetMode="Externa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hyperlink" Target="https://www.ffanewhorizons.org/category/ag-101/career-pathways/" TargetMode="Externa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hyperlink" Target="https://sorted.org.nz/tools/money-personality-quiz" TargetMode="Externa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hyperlink" Target="https://www.goconstruct.org/personality-quiz/index.htm" TargetMode="Externa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hyperlink" Target="https://youtu.be/8VVOowRAUAM" TargetMode="Externa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hyperlink" Target="https://youtu.be/JawE6CLKHhc" TargetMode="Externa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hyperlink" Target="https://youtu.be/xhtQf22GzJs"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hyperlink" Target="https://youtu.be/R3FvgnSItWc" TargetMode="Externa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hyperlink" Target="https://youtu.be/MmCCrV1RI9Y" TargetMode="Externa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hyperlink" Target="https://youtu.be/kVMEfoaLB5Y"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8559" y="3285521"/>
            <a:ext cx="8586881" cy="1955800"/>
          </a:xfrm>
        </p:spPr>
        <p:txBody>
          <a:bodyPr/>
          <a:lstStyle/>
          <a:p>
            <a:r>
              <a:rPr lang="en-US" dirty="0"/>
              <a:t>Careers and Supervised Agricultural Experience (SAE) Programs</a:t>
            </a:r>
          </a:p>
        </p:txBody>
      </p:sp>
      <p:sp>
        <p:nvSpPr>
          <p:cNvPr id="3" name="Title 9"/>
          <p:cNvSpPr txBox="1">
            <a:spLocks/>
          </p:cNvSpPr>
          <p:nvPr/>
        </p:nvSpPr>
        <p:spPr>
          <a:xfrm>
            <a:off x="0" y="192259"/>
            <a:ext cx="9144000" cy="981633"/>
          </a:xfrm>
          <a:prstGeom prst="rect">
            <a:avLst/>
          </a:prstGeom>
        </p:spPr>
        <p:txBody>
          <a:bodyPr vert="horz"/>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a:r>
              <a:rPr lang="en-US" dirty="0"/>
              <a:t>Bell Ringers for the Agricultural Science Classroom</a:t>
            </a:r>
          </a:p>
        </p:txBody>
      </p:sp>
      <p:pic>
        <p:nvPicPr>
          <p:cNvPr id="4" name="Picture 3" descr="NationalFFA_Emblem_R_3C_RGB.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1551" y="938842"/>
            <a:ext cx="2146300" cy="2577996"/>
          </a:xfrm>
          <a:prstGeom prst="rect">
            <a:avLst/>
          </a:prstGeom>
        </p:spPr>
      </p:pic>
    </p:spTree>
    <p:extLst>
      <p:ext uri="{BB962C8B-B14F-4D97-AF65-F5344CB8AC3E}">
        <p14:creationId xmlns:p14="http://schemas.microsoft.com/office/powerpoint/2010/main" val="515849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Identify five skills you could gain by having a supervised agricultural experience (SAE) program. </a:t>
            </a:r>
          </a:p>
        </p:txBody>
      </p:sp>
    </p:spTree>
    <p:extLst>
      <p:ext uri="{BB962C8B-B14F-4D97-AF65-F5344CB8AC3E}">
        <p14:creationId xmlns:p14="http://schemas.microsoft.com/office/powerpoint/2010/main" val="3674656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Q: Identify five skills you could gain by having a supervised agricultural experience (SAE) program. </a:t>
            </a:r>
          </a:p>
          <a:p>
            <a:endParaRPr lang="en-US" b="1" dirty="0"/>
          </a:p>
          <a:p>
            <a:r>
              <a:rPr lang="en-US" b="1" dirty="0"/>
              <a:t>A: Time management, responsibility, etc.</a:t>
            </a:r>
            <a:endParaRPr lang="en-US" dirty="0"/>
          </a:p>
        </p:txBody>
      </p:sp>
    </p:spTree>
    <p:extLst>
      <p:ext uri="{BB962C8B-B14F-4D97-AF65-F5344CB8AC3E}">
        <p14:creationId xmlns:p14="http://schemas.microsoft.com/office/powerpoint/2010/main" val="3365180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Marlene has two soybean plots to determine which hybrid will yield the most product. What type of supervised agricultural experience (SAE) program would this student have? </a:t>
            </a:r>
          </a:p>
        </p:txBody>
      </p:sp>
    </p:spTree>
    <p:extLst>
      <p:ext uri="{BB962C8B-B14F-4D97-AF65-F5344CB8AC3E}">
        <p14:creationId xmlns:p14="http://schemas.microsoft.com/office/powerpoint/2010/main" val="4148677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Q: Marlene has two soybean plots to determine which hybrid will yield the most product. What type of supervised agricultural experience (SAE) program would this student have? </a:t>
            </a:r>
          </a:p>
          <a:p>
            <a:endParaRPr lang="en-US" b="1" dirty="0"/>
          </a:p>
          <a:p>
            <a:r>
              <a:rPr lang="en-US" b="1" dirty="0"/>
              <a:t>A: Crop Production Research</a:t>
            </a:r>
            <a:endParaRPr lang="en-US" dirty="0"/>
          </a:p>
        </p:txBody>
      </p:sp>
    </p:spTree>
    <p:extLst>
      <p:ext uri="{BB962C8B-B14F-4D97-AF65-F5344CB8AC3E}">
        <p14:creationId xmlns:p14="http://schemas.microsoft.com/office/powerpoint/2010/main" val="3815075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What is a supervised agricultural experience (SAE) proficiency award?</a:t>
            </a:r>
          </a:p>
          <a:p>
            <a:pPr lvl="0"/>
            <a:r>
              <a:rPr lang="en-US" dirty="0"/>
              <a:t>	a. More paperwork I have to complete</a:t>
            </a:r>
          </a:p>
          <a:p>
            <a:pPr lvl="0"/>
            <a:r>
              <a:rPr lang="en-US" dirty="0"/>
              <a:t>	b. A way to get recognition for my SAE</a:t>
            </a:r>
          </a:p>
          <a:p>
            <a:pPr lvl="0"/>
            <a:r>
              <a:rPr lang="en-US" dirty="0"/>
              <a:t>	c. The best way to document my SAE</a:t>
            </a:r>
          </a:p>
          <a:p>
            <a:r>
              <a:rPr lang="en-US" dirty="0"/>
              <a:t>	d. The only way for my advisor to grade my SAE</a:t>
            </a:r>
          </a:p>
        </p:txBody>
      </p:sp>
    </p:spTree>
    <p:extLst>
      <p:ext uri="{BB962C8B-B14F-4D97-AF65-F5344CB8AC3E}">
        <p14:creationId xmlns:p14="http://schemas.microsoft.com/office/powerpoint/2010/main" val="124533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What is a supervised agricultural experience (SAE) proficiency award?</a:t>
            </a:r>
          </a:p>
          <a:p>
            <a:pPr lvl="0"/>
            <a:r>
              <a:rPr lang="en-US" dirty="0"/>
              <a:t>	a. More paperwork I have to complete</a:t>
            </a:r>
          </a:p>
          <a:p>
            <a:pPr lvl="0"/>
            <a:r>
              <a:rPr lang="en-US" b="1" dirty="0"/>
              <a:t>	b. A way to get recognition for my SAE</a:t>
            </a:r>
            <a:endParaRPr lang="en-US" dirty="0"/>
          </a:p>
          <a:p>
            <a:pPr lvl="0"/>
            <a:r>
              <a:rPr lang="en-US" dirty="0"/>
              <a:t>	c. The best way to document my SAE</a:t>
            </a:r>
          </a:p>
          <a:p>
            <a:r>
              <a:rPr lang="en-US" dirty="0"/>
              <a:t>	d. The only way for my advisor to grade my SAE</a:t>
            </a:r>
          </a:p>
        </p:txBody>
      </p:sp>
    </p:spTree>
    <p:extLst>
      <p:ext uri="{BB962C8B-B14F-4D97-AF65-F5344CB8AC3E}">
        <p14:creationId xmlns:p14="http://schemas.microsoft.com/office/powerpoint/2010/main" val="3085147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Which of the following SAEs would a student excel at if they enjoy science, agriculture and finding answers to questions that have not yet been discovered?</a:t>
            </a:r>
          </a:p>
          <a:p>
            <a:pPr lvl="0"/>
            <a:r>
              <a:rPr lang="en-US" dirty="0"/>
              <a:t>	a. Exploratory</a:t>
            </a:r>
          </a:p>
          <a:p>
            <a:pPr lvl="0"/>
            <a:r>
              <a:rPr lang="en-US" dirty="0"/>
              <a:t>	b. Placement</a:t>
            </a:r>
          </a:p>
          <a:p>
            <a:pPr lvl="0"/>
            <a:r>
              <a:rPr lang="en-US" dirty="0"/>
              <a:t>	c. Entrepreneurship</a:t>
            </a:r>
          </a:p>
          <a:p>
            <a:r>
              <a:rPr lang="en-US" dirty="0"/>
              <a:t>	d. Research</a:t>
            </a:r>
          </a:p>
        </p:txBody>
      </p:sp>
    </p:spTree>
    <p:extLst>
      <p:ext uri="{BB962C8B-B14F-4D97-AF65-F5344CB8AC3E}">
        <p14:creationId xmlns:p14="http://schemas.microsoft.com/office/powerpoint/2010/main" val="3954507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Which of the following SAEs would a student excel at if they enjoy science, agriculture and finding answers to questions that have not yet been discovered?</a:t>
            </a:r>
          </a:p>
          <a:p>
            <a:pPr lvl="0"/>
            <a:r>
              <a:rPr lang="en-US" dirty="0"/>
              <a:t>	a. Exploratory</a:t>
            </a:r>
          </a:p>
          <a:p>
            <a:pPr lvl="0"/>
            <a:r>
              <a:rPr lang="en-US" dirty="0"/>
              <a:t>	b. Placement</a:t>
            </a:r>
          </a:p>
          <a:p>
            <a:pPr lvl="0"/>
            <a:r>
              <a:rPr lang="en-US" dirty="0"/>
              <a:t>	c. Entrepreneurship</a:t>
            </a:r>
          </a:p>
          <a:p>
            <a:r>
              <a:rPr lang="en-US" b="1" dirty="0"/>
              <a:t>	d. Research</a:t>
            </a:r>
            <a:endParaRPr lang="en-US" dirty="0"/>
          </a:p>
        </p:txBody>
      </p:sp>
    </p:spTree>
    <p:extLst>
      <p:ext uri="{BB962C8B-B14F-4D97-AF65-F5344CB8AC3E}">
        <p14:creationId xmlns:p14="http://schemas.microsoft.com/office/powerpoint/2010/main" val="3439235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Identify five careers you could have in the Animal Systems Career Focus Area. </a:t>
            </a:r>
          </a:p>
        </p:txBody>
      </p:sp>
    </p:spTree>
    <p:extLst>
      <p:ext uri="{BB962C8B-B14F-4D97-AF65-F5344CB8AC3E}">
        <p14:creationId xmlns:p14="http://schemas.microsoft.com/office/powerpoint/2010/main" val="2476391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Q: Identify five careers you could have in the Animal Systems Career Focus Area. </a:t>
            </a:r>
          </a:p>
          <a:p>
            <a:endParaRPr lang="en-US" b="1" dirty="0"/>
          </a:p>
          <a:p>
            <a:r>
              <a:rPr lang="en-US" b="1" dirty="0"/>
              <a:t>Examples: Veterinary science, </a:t>
            </a:r>
            <a:r>
              <a:rPr lang="en-US" b="1" dirty="0" err="1"/>
              <a:t>parasitologist</a:t>
            </a:r>
            <a:r>
              <a:rPr lang="en-US" b="1" dirty="0"/>
              <a:t>, carcass merchandiser, apiary worker/beekeeper, etc.</a:t>
            </a:r>
            <a:endParaRPr lang="en-US" dirty="0"/>
          </a:p>
        </p:txBody>
      </p:sp>
    </p:spTree>
    <p:extLst>
      <p:ext uri="{BB962C8B-B14F-4D97-AF65-F5344CB8AC3E}">
        <p14:creationId xmlns:p14="http://schemas.microsoft.com/office/powerpoint/2010/main" val="1455132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a:xfrm>
            <a:off x="360310" y="1352356"/>
            <a:ext cx="8229600" cy="4002723"/>
          </a:xfrm>
        </p:spPr>
        <p:txBody>
          <a:bodyPr/>
          <a:lstStyle/>
          <a:p>
            <a:r>
              <a:rPr lang="en-US" dirty="0"/>
              <a:t>Go to AgExplorer.ffa.org and complete the Career Finder. </a:t>
            </a:r>
          </a:p>
        </p:txBody>
      </p:sp>
      <p:pic>
        <p:nvPicPr>
          <p:cNvPr id="4" name="Picture 3"/>
          <p:cNvPicPr>
            <a:picLocks noChangeAspect="1"/>
          </p:cNvPicPr>
          <p:nvPr/>
        </p:nvPicPr>
        <p:blipFill>
          <a:blip r:embed="rId2"/>
          <a:stretch>
            <a:fillRect/>
          </a:stretch>
        </p:blipFill>
        <p:spPr>
          <a:xfrm>
            <a:off x="1623271" y="1912758"/>
            <a:ext cx="5703678" cy="4225182"/>
          </a:xfrm>
          <a:prstGeom prst="rect">
            <a:avLst/>
          </a:prstGeom>
        </p:spPr>
      </p:pic>
      <p:sp>
        <p:nvSpPr>
          <p:cNvPr id="5" name="5-Point Star 4"/>
          <p:cNvSpPr/>
          <p:nvPr/>
        </p:nvSpPr>
        <p:spPr>
          <a:xfrm>
            <a:off x="4693112" y="2240582"/>
            <a:ext cx="914400" cy="914400"/>
          </a:xfrm>
          <a:prstGeom prst="star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8037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Identify five careers you could have in the Agribusiness Systems Career Focus Area. </a:t>
            </a:r>
          </a:p>
          <a:p>
            <a:endParaRPr lang="en-US" b="1" dirty="0"/>
          </a:p>
        </p:txBody>
      </p:sp>
    </p:spTree>
    <p:extLst>
      <p:ext uri="{BB962C8B-B14F-4D97-AF65-F5344CB8AC3E}">
        <p14:creationId xmlns:p14="http://schemas.microsoft.com/office/powerpoint/2010/main" val="1974865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Q. Identify five careers you could have in the Agribusiness Systems Career Focus Area.</a:t>
            </a:r>
          </a:p>
          <a:p>
            <a:r>
              <a:rPr lang="en-US" dirty="0"/>
              <a:t> </a:t>
            </a:r>
          </a:p>
          <a:p>
            <a:r>
              <a:rPr lang="en-US" b="1" dirty="0"/>
              <a:t>Examples: Accountant, communications specialist, grain elevator manager, event manager, etc.</a:t>
            </a:r>
            <a:endParaRPr lang="en-US" dirty="0"/>
          </a:p>
        </p:txBody>
      </p:sp>
    </p:spTree>
    <p:extLst>
      <p:ext uri="{BB962C8B-B14F-4D97-AF65-F5344CB8AC3E}">
        <p14:creationId xmlns:p14="http://schemas.microsoft.com/office/powerpoint/2010/main" val="9999799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Identify five careers you could have in the Biotechnology Systems Career Focus Area. </a:t>
            </a:r>
          </a:p>
          <a:p>
            <a:endParaRPr lang="en-US" b="1" dirty="0"/>
          </a:p>
        </p:txBody>
      </p:sp>
    </p:spTree>
    <p:extLst>
      <p:ext uri="{BB962C8B-B14F-4D97-AF65-F5344CB8AC3E}">
        <p14:creationId xmlns:p14="http://schemas.microsoft.com/office/powerpoint/2010/main" val="38526674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Q: Identify five careers you could have in the Biotechnology Systems Career Focus Area. </a:t>
            </a:r>
          </a:p>
          <a:p>
            <a:endParaRPr lang="en-US" b="1" dirty="0"/>
          </a:p>
          <a:p>
            <a:r>
              <a:rPr lang="en-US" b="1" dirty="0"/>
              <a:t>Examples: Animal geneticist, biostatistician, embryologist, dispatcher, etc.</a:t>
            </a:r>
            <a:endParaRPr lang="en-US" dirty="0"/>
          </a:p>
        </p:txBody>
      </p:sp>
    </p:spTree>
    <p:extLst>
      <p:ext uri="{BB962C8B-B14F-4D97-AF65-F5344CB8AC3E}">
        <p14:creationId xmlns:p14="http://schemas.microsoft.com/office/powerpoint/2010/main" val="7255400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Identify five careers you could have in the Environmental Service Systems Career Focus Area. </a:t>
            </a:r>
          </a:p>
          <a:p>
            <a:endParaRPr lang="en-US" b="1" dirty="0"/>
          </a:p>
          <a:p>
            <a:endParaRPr lang="en-US" dirty="0"/>
          </a:p>
        </p:txBody>
      </p:sp>
    </p:spTree>
    <p:extLst>
      <p:ext uri="{BB962C8B-B14F-4D97-AF65-F5344CB8AC3E}">
        <p14:creationId xmlns:p14="http://schemas.microsoft.com/office/powerpoint/2010/main" val="33199246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Q: Identify five careers you could have in the Environmental Service Systems Career Focus Area. </a:t>
            </a:r>
          </a:p>
          <a:p>
            <a:endParaRPr lang="en-US" b="1" dirty="0"/>
          </a:p>
          <a:p>
            <a:r>
              <a:rPr lang="en-US" b="1" dirty="0"/>
              <a:t>Examples: Climate change analyst, environmental engineer, formulation chemist, </a:t>
            </a:r>
            <a:r>
              <a:rPr lang="en-US" b="1" dirty="0" err="1"/>
              <a:t>nematologist</a:t>
            </a:r>
            <a:r>
              <a:rPr lang="en-US" b="1" dirty="0"/>
              <a:t>, etc.</a:t>
            </a:r>
            <a:endParaRPr lang="en-US" dirty="0"/>
          </a:p>
          <a:p>
            <a:endParaRPr lang="en-US" dirty="0"/>
          </a:p>
        </p:txBody>
      </p:sp>
    </p:spTree>
    <p:extLst>
      <p:ext uri="{BB962C8B-B14F-4D97-AF65-F5344CB8AC3E}">
        <p14:creationId xmlns:p14="http://schemas.microsoft.com/office/powerpoint/2010/main" val="27676342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Identify five careers you could have in the Food Products and Processing Systems Career Focus Area. </a:t>
            </a:r>
          </a:p>
        </p:txBody>
      </p:sp>
    </p:spTree>
    <p:extLst>
      <p:ext uri="{BB962C8B-B14F-4D97-AF65-F5344CB8AC3E}">
        <p14:creationId xmlns:p14="http://schemas.microsoft.com/office/powerpoint/2010/main" val="17454890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Q: Identify five careers you could have in the Food Products and Processing Systems Career Focus Area. </a:t>
            </a:r>
          </a:p>
          <a:p>
            <a:endParaRPr lang="en-US" b="1" dirty="0"/>
          </a:p>
          <a:p>
            <a:r>
              <a:rPr lang="en-US" b="1" dirty="0"/>
              <a:t>Examples: Brand manager, extension agent, flavor technologist, graphic designer, food safety specialist, etc.</a:t>
            </a:r>
            <a:endParaRPr lang="en-US" dirty="0"/>
          </a:p>
          <a:p>
            <a:endParaRPr lang="en-US" dirty="0"/>
          </a:p>
        </p:txBody>
      </p:sp>
    </p:spTree>
    <p:extLst>
      <p:ext uri="{BB962C8B-B14F-4D97-AF65-F5344CB8AC3E}">
        <p14:creationId xmlns:p14="http://schemas.microsoft.com/office/powerpoint/2010/main" val="3989214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Identify five careers you could have in the Natural Resources Systems Career Focus Area. </a:t>
            </a:r>
          </a:p>
          <a:p>
            <a:endParaRPr lang="en-US" b="1" dirty="0"/>
          </a:p>
        </p:txBody>
      </p:sp>
    </p:spTree>
    <p:extLst>
      <p:ext uri="{BB962C8B-B14F-4D97-AF65-F5344CB8AC3E}">
        <p14:creationId xmlns:p14="http://schemas.microsoft.com/office/powerpoint/2010/main" val="7547753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Q: Identify five careers you could have in the Natural Resources Systems Career Focus Area. </a:t>
            </a:r>
          </a:p>
          <a:p>
            <a:endParaRPr lang="en-US" b="1" dirty="0"/>
          </a:p>
          <a:p>
            <a:r>
              <a:rPr lang="en-US" b="1" dirty="0"/>
              <a:t>Examples: Arborist, conservationist, ecologist, forester, geologist, etc.</a:t>
            </a:r>
            <a:endParaRPr lang="en-US" dirty="0"/>
          </a:p>
        </p:txBody>
      </p:sp>
    </p:spTree>
    <p:extLst>
      <p:ext uri="{BB962C8B-B14F-4D97-AF65-F5344CB8AC3E}">
        <p14:creationId xmlns:p14="http://schemas.microsoft.com/office/powerpoint/2010/main" val="1997432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Video journaling: Watch this short video clip, reflect in writing and be prepared to share responses with the class. (</a:t>
            </a:r>
            <a:r>
              <a:rPr lang="en-US" u="sng" dirty="0">
                <a:hlinkClick r:id="rId2"/>
              </a:rPr>
              <a:t>https://www.youtube.com/watch?v=sc4HxPxNrZ0</a:t>
            </a:r>
            <a:r>
              <a:rPr lang="en-US" dirty="0"/>
              <a:t>)</a:t>
            </a:r>
          </a:p>
        </p:txBody>
      </p:sp>
    </p:spTree>
    <p:extLst>
      <p:ext uri="{BB962C8B-B14F-4D97-AF65-F5344CB8AC3E}">
        <p14:creationId xmlns:p14="http://schemas.microsoft.com/office/powerpoint/2010/main" val="2099001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Identify five careers you could have in the Plant Systems Career Focus Area. </a:t>
            </a:r>
          </a:p>
          <a:p>
            <a:endParaRPr lang="en-US" b="1" dirty="0"/>
          </a:p>
        </p:txBody>
      </p:sp>
    </p:spTree>
    <p:extLst>
      <p:ext uri="{BB962C8B-B14F-4D97-AF65-F5344CB8AC3E}">
        <p14:creationId xmlns:p14="http://schemas.microsoft.com/office/powerpoint/2010/main" val="778318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Q: Identify five careers you could have in the Plant Systems Career Focus Area. </a:t>
            </a:r>
          </a:p>
          <a:p>
            <a:endParaRPr lang="en-US" b="1" dirty="0"/>
          </a:p>
          <a:p>
            <a:r>
              <a:rPr lang="en-US" b="1" dirty="0"/>
              <a:t>Examples: Aerial applicator/Agricultural pilot, agronomist, crop advisor, formulation chemist, floral designer, etc.</a:t>
            </a:r>
            <a:endParaRPr lang="en-US" dirty="0"/>
          </a:p>
        </p:txBody>
      </p:sp>
    </p:spTree>
    <p:extLst>
      <p:ext uri="{BB962C8B-B14F-4D97-AF65-F5344CB8AC3E}">
        <p14:creationId xmlns:p14="http://schemas.microsoft.com/office/powerpoint/2010/main" val="38770380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Identify five careers you could have in the Power, Structural and Technical Systems Career Focus Area. </a:t>
            </a:r>
          </a:p>
          <a:p>
            <a:endParaRPr lang="en-US" b="1" dirty="0"/>
          </a:p>
        </p:txBody>
      </p:sp>
    </p:spTree>
    <p:extLst>
      <p:ext uri="{BB962C8B-B14F-4D97-AF65-F5344CB8AC3E}">
        <p14:creationId xmlns:p14="http://schemas.microsoft.com/office/powerpoint/2010/main" val="34712422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Q: Identify five careers you could have in the Power, Structural and Technical Systems Career Focus Area. </a:t>
            </a:r>
          </a:p>
          <a:p>
            <a:endParaRPr lang="en-US" b="1" dirty="0"/>
          </a:p>
          <a:p>
            <a:r>
              <a:rPr lang="en-US" b="1" dirty="0"/>
              <a:t>Examples: Construction foreman, brand manager, electrical engineer, design engineer, hydraulic technician, etc.</a:t>
            </a:r>
            <a:endParaRPr lang="en-US" dirty="0"/>
          </a:p>
          <a:p>
            <a:endParaRPr lang="en-US" dirty="0"/>
          </a:p>
        </p:txBody>
      </p:sp>
    </p:spTree>
    <p:extLst>
      <p:ext uri="{BB962C8B-B14F-4D97-AF65-F5344CB8AC3E}">
        <p14:creationId xmlns:p14="http://schemas.microsoft.com/office/powerpoint/2010/main" val="4695397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What is the difference between a bachelor's degree, a master’s degree and a doctorate?</a:t>
            </a:r>
          </a:p>
        </p:txBody>
      </p:sp>
    </p:spTree>
    <p:extLst>
      <p:ext uri="{BB962C8B-B14F-4D97-AF65-F5344CB8AC3E}">
        <p14:creationId xmlns:p14="http://schemas.microsoft.com/office/powerpoint/2010/main" val="24218119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What is your dream job and why?</a:t>
            </a:r>
          </a:p>
        </p:txBody>
      </p:sp>
    </p:spTree>
    <p:extLst>
      <p:ext uri="{BB962C8B-B14F-4D97-AF65-F5344CB8AC3E}">
        <p14:creationId xmlns:p14="http://schemas.microsoft.com/office/powerpoint/2010/main" val="908688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What is the purpose and role of the United States Department of Agriculture (USDA)?</a:t>
            </a:r>
          </a:p>
          <a:p>
            <a:r>
              <a:rPr lang="en-US" dirty="0"/>
              <a:t> </a:t>
            </a:r>
          </a:p>
        </p:txBody>
      </p:sp>
    </p:spTree>
    <p:extLst>
      <p:ext uri="{BB962C8B-B14F-4D97-AF65-F5344CB8AC3E}">
        <p14:creationId xmlns:p14="http://schemas.microsoft.com/office/powerpoint/2010/main" val="1688688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What is the purpose and role of the United States Department of Agriculture (USDA)?</a:t>
            </a:r>
          </a:p>
          <a:p>
            <a:r>
              <a:rPr lang="en-US" dirty="0"/>
              <a:t> </a:t>
            </a:r>
          </a:p>
          <a:p>
            <a:r>
              <a:rPr lang="en-US" b="1" dirty="0"/>
              <a:t>“To provide leadership on food, agriculture, natural resources, rural development, nutrition, and related issues based on public policy, the best available science, and effective management.”</a:t>
            </a:r>
            <a:endParaRPr lang="en-US" dirty="0"/>
          </a:p>
        </p:txBody>
      </p:sp>
    </p:spTree>
    <p:extLst>
      <p:ext uri="{BB962C8B-B14F-4D97-AF65-F5344CB8AC3E}">
        <p14:creationId xmlns:p14="http://schemas.microsoft.com/office/powerpoint/2010/main" val="12212450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What career area is the largest employer in the world?</a:t>
            </a:r>
          </a:p>
          <a:p>
            <a:r>
              <a:rPr lang="en-US" dirty="0"/>
              <a:t>	a.   Medicine</a:t>
            </a:r>
          </a:p>
          <a:p>
            <a:r>
              <a:rPr lang="en-US" dirty="0"/>
              <a:t>	b.   Manufacturing</a:t>
            </a:r>
          </a:p>
          <a:p>
            <a:r>
              <a:rPr lang="en-US" dirty="0"/>
              <a:t>	c.   Education</a:t>
            </a:r>
          </a:p>
          <a:p>
            <a:r>
              <a:rPr lang="en-US" dirty="0"/>
              <a:t>	d.   Agriculture</a:t>
            </a:r>
          </a:p>
        </p:txBody>
      </p:sp>
    </p:spTree>
    <p:extLst>
      <p:ext uri="{BB962C8B-B14F-4D97-AF65-F5344CB8AC3E}">
        <p14:creationId xmlns:p14="http://schemas.microsoft.com/office/powerpoint/2010/main" val="28303390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What career area is the largest employer in the world?</a:t>
            </a:r>
          </a:p>
          <a:p>
            <a:r>
              <a:rPr lang="en-US" dirty="0"/>
              <a:t>	a.   Medicine</a:t>
            </a:r>
          </a:p>
          <a:p>
            <a:r>
              <a:rPr lang="en-US" dirty="0"/>
              <a:t>	b.   Manufacturing</a:t>
            </a:r>
          </a:p>
          <a:p>
            <a:r>
              <a:rPr lang="en-US" dirty="0"/>
              <a:t>	c.   Education</a:t>
            </a:r>
          </a:p>
          <a:p>
            <a:r>
              <a:rPr lang="en-US" b="1" dirty="0"/>
              <a:t>	d.   Agriculture</a:t>
            </a:r>
            <a:endParaRPr lang="en-US" dirty="0"/>
          </a:p>
          <a:p>
            <a:endParaRPr lang="en-US" dirty="0"/>
          </a:p>
        </p:txBody>
      </p:sp>
    </p:spTree>
    <p:extLst>
      <p:ext uri="{BB962C8B-B14F-4D97-AF65-F5344CB8AC3E}">
        <p14:creationId xmlns:p14="http://schemas.microsoft.com/office/powerpoint/2010/main" val="1312037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Video journaling: Watch this short video clip, reflect in writing and be prepared to share responses with the class.</a:t>
            </a:r>
          </a:p>
          <a:p>
            <a:r>
              <a:rPr lang="en-US" dirty="0"/>
              <a:t>(</a:t>
            </a:r>
            <a:r>
              <a:rPr lang="en-US" u="sng" dirty="0">
                <a:hlinkClick r:id="rId2"/>
              </a:rPr>
              <a:t>https://www.youtube.com/watch?v=2pXuAw1bSQo</a:t>
            </a:r>
            <a:r>
              <a:rPr lang="en-US" dirty="0"/>
              <a:t>)</a:t>
            </a:r>
          </a:p>
        </p:txBody>
      </p:sp>
    </p:spTree>
    <p:extLst>
      <p:ext uri="{BB962C8B-B14F-4D97-AF65-F5344CB8AC3E}">
        <p14:creationId xmlns:p14="http://schemas.microsoft.com/office/powerpoint/2010/main" val="32404540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Draw a picture of what the word </a:t>
            </a:r>
            <a:r>
              <a:rPr lang="en-US" i="1" dirty="0"/>
              <a:t>agriculture</a:t>
            </a:r>
            <a:r>
              <a:rPr lang="en-US" dirty="0"/>
              <a:t> means to you. You have five minutes to complete the drawing.</a:t>
            </a:r>
          </a:p>
          <a:p>
            <a:endParaRPr lang="en-US" dirty="0"/>
          </a:p>
        </p:txBody>
      </p:sp>
    </p:spTree>
    <p:extLst>
      <p:ext uri="{BB962C8B-B14F-4D97-AF65-F5344CB8AC3E}">
        <p14:creationId xmlns:p14="http://schemas.microsoft.com/office/powerpoint/2010/main" val="15929180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Find a natural resources resource/publication (</a:t>
            </a:r>
            <a:r>
              <a:rPr lang="en-US" u="sng" dirty="0">
                <a:hlinkClick r:id="rId2"/>
              </a:rPr>
              <a:t>https://www.fs.usda.gov/naspf/resources-and-publications</a:t>
            </a:r>
            <a:r>
              <a:rPr lang="en-US" dirty="0"/>
              <a:t>) of interest to you and determine the following: </a:t>
            </a:r>
          </a:p>
          <a:p>
            <a:r>
              <a:rPr lang="en-US" dirty="0"/>
              <a:t>	</a:t>
            </a:r>
          </a:p>
          <a:p>
            <a:r>
              <a:rPr lang="en-US" dirty="0"/>
              <a:t>	1. What is the issue? </a:t>
            </a:r>
          </a:p>
          <a:p>
            <a:r>
              <a:rPr lang="en-US" dirty="0"/>
              <a:t>	2. Accomplishments/program status</a:t>
            </a:r>
          </a:p>
          <a:p>
            <a:r>
              <a:rPr lang="en-US" dirty="0"/>
              <a:t>	3. Future direction. Be ready to share!</a:t>
            </a:r>
          </a:p>
          <a:p>
            <a:endParaRPr lang="en-US" dirty="0"/>
          </a:p>
        </p:txBody>
      </p:sp>
    </p:spTree>
    <p:extLst>
      <p:ext uri="{BB962C8B-B14F-4D97-AF65-F5344CB8AC3E}">
        <p14:creationId xmlns:p14="http://schemas.microsoft.com/office/powerpoint/2010/main" val="17750673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What is the purpose and role of the U.S. Forest Service?</a:t>
            </a:r>
          </a:p>
          <a:p>
            <a:endParaRPr lang="en-US" dirty="0"/>
          </a:p>
        </p:txBody>
      </p:sp>
    </p:spTree>
    <p:extLst>
      <p:ext uri="{BB962C8B-B14F-4D97-AF65-F5344CB8AC3E}">
        <p14:creationId xmlns:p14="http://schemas.microsoft.com/office/powerpoint/2010/main" val="7678458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Watch this video: </a:t>
            </a:r>
            <a:r>
              <a:rPr lang="en-US" u="sng" dirty="0">
                <a:hlinkClick r:id="rId2"/>
              </a:rPr>
              <a:t>https://youtu.be/g7FuDeOpSUY</a:t>
            </a:r>
            <a:r>
              <a:rPr lang="en-US" dirty="0"/>
              <a:t>.</a:t>
            </a:r>
          </a:p>
          <a:p>
            <a:endParaRPr lang="en-US" dirty="0"/>
          </a:p>
          <a:p>
            <a:r>
              <a:rPr lang="en-US" dirty="0"/>
              <a:t>1.   What role does Zoetis play in the animal industry?</a:t>
            </a:r>
          </a:p>
          <a:p>
            <a:r>
              <a:rPr lang="en-US" dirty="0"/>
              <a:t>2.   Why does Zoetis care so much?</a:t>
            </a:r>
          </a:p>
        </p:txBody>
      </p:sp>
    </p:spTree>
    <p:extLst>
      <p:ext uri="{BB962C8B-B14F-4D97-AF65-F5344CB8AC3E}">
        <p14:creationId xmlns:p14="http://schemas.microsoft.com/office/powerpoint/2010/main" val="25831257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https://youtu.be/wfILgW3Lglk</a:t>
            </a:r>
            <a:r>
              <a:rPr lang="en-US" dirty="0"/>
              <a:t> and respond to the following questions:</a:t>
            </a:r>
          </a:p>
          <a:p>
            <a:r>
              <a:rPr lang="en-US" dirty="0"/>
              <a:t>	1.   What role does CSX Transportation play in the </a:t>
            </a:r>
          </a:p>
          <a:p>
            <a:r>
              <a:rPr lang="en-US" dirty="0"/>
              <a:t>	      agriculture industry?</a:t>
            </a:r>
          </a:p>
          <a:p>
            <a:r>
              <a:rPr lang="en-US" dirty="0"/>
              <a:t>	2.   Identify two careers you could have through CSX </a:t>
            </a:r>
          </a:p>
          <a:p>
            <a:r>
              <a:rPr lang="en-US" dirty="0"/>
              <a:t>	      Transportation.</a:t>
            </a:r>
          </a:p>
        </p:txBody>
      </p:sp>
    </p:spTree>
    <p:extLst>
      <p:ext uri="{BB962C8B-B14F-4D97-AF65-F5344CB8AC3E}">
        <p14:creationId xmlns:p14="http://schemas.microsoft.com/office/powerpoint/2010/main" val="15176914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https://youtu.be/gUtdRHUf6gw</a:t>
            </a:r>
            <a:r>
              <a:rPr lang="en-US" dirty="0"/>
              <a:t> and respond to the following questions</a:t>
            </a:r>
          </a:p>
          <a:p>
            <a:r>
              <a:rPr lang="en-US" dirty="0"/>
              <a:t>	1.   What role does Monsanto play in the agriculture </a:t>
            </a:r>
          </a:p>
          <a:p>
            <a:r>
              <a:rPr lang="en-US" dirty="0"/>
              <a:t>	      industry?</a:t>
            </a:r>
          </a:p>
          <a:p>
            <a:r>
              <a:rPr lang="en-US" dirty="0"/>
              <a:t>	2.   How does science help Monsanto find solutions to 	      feeding the growing population?</a:t>
            </a:r>
          </a:p>
        </p:txBody>
      </p:sp>
    </p:spTree>
    <p:extLst>
      <p:ext uri="{BB962C8B-B14F-4D97-AF65-F5344CB8AC3E}">
        <p14:creationId xmlns:p14="http://schemas.microsoft.com/office/powerpoint/2010/main" val="1295707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1. What role does RFDTV: Rural America’s Most Important Network play in communicating agriculture?</a:t>
            </a:r>
          </a:p>
          <a:p>
            <a:endParaRPr lang="en-US" dirty="0"/>
          </a:p>
          <a:p>
            <a:r>
              <a:rPr lang="en-US" dirty="0"/>
              <a:t>2. What career area would you be involved in if you worked for RFDTV?</a:t>
            </a:r>
          </a:p>
        </p:txBody>
      </p:sp>
      <p:pic>
        <p:nvPicPr>
          <p:cNvPr id="2050"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0567" y="4063622"/>
            <a:ext cx="4467335" cy="1454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29804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https://youtu.be/0PU6BkSMUoA</a:t>
            </a:r>
            <a:r>
              <a:rPr lang="en-US" u="sng" dirty="0"/>
              <a:t> </a:t>
            </a:r>
            <a:r>
              <a:rPr lang="en-US" dirty="0"/>
              <a:t>and respond to the following questions:</a:t>
            </a:r>
          </a:p>
          <a:p>
            <a:endParaRPr lang="en-US" dirty="0"/>
          </a:p>
          <a:p>
            <a:pPr marL="457200" indent="-457200">
              <a:buAutoNum type="arabicPeriod"/>
            </a:pPr>
            <a:r>
              <a:rPr lang="en-US" dirty="0"/>
              <a:t>What careers exist in agriculture that are not production </a:t>
            </a:r>
          </a:p>
          <a:p>
            <a:r>
              <a:rPr lang="en-US" dirty="0"/>
              <a:t>     based?</a:t>
            </a:r>
          </a:p>
          <a:p>
            <a:r>
              <a:rPr lang="en-US" dirty="0"/>
              <a:t>2.  What role do America’s farmers play in our economy?</a:t>
            </a:r>
          </a:p>
          <a:p>
            <a:endParaRPr lang="en-US" dirty="0"/>
          </a:p>
        </p:txBody>
      </p:sp>
    </p:spTree>
    <p:extLst>
      <p:ext uri="{BB962C8B-B14F-4D97-AF65-F5344CB8AC3E}">
        <p14:creationId xmlns:p14="http://schemas.microsoft.com/office/powerpoint/2010/main" val="22107277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https://youtu.be/B_WSLbw3ApA</a:t>
            </a:r>
            <a:r>
              <a:rPr lang="en-US" u="sng" dirty="0"/>
              <a:t> </a:t>
            </a:r>
            <a:r>
              <a:rPr lang="en-US" dirty="0"/>
              <a:t>and respond to the following question:</a:t>
            </a:r>
          </a:p>
          <a:p>
            <a:endParaRPr lang="en-US" dirty="0"/>
          </a:p>
          <a:p>
            <a:pPr marL="457200" indent="-457200">
              <a:buAutoNum type="arabicPeriod"/>
            </a:pPr>
            <a:r>
              <a:rPr lang="en-US" dirty="0"/>
              <a:t>What benefits are there to being employed in agriculture?     </a:t>
            </a:r>
          </a:p>
          <a:p>
            <a:r>
              <a:rPr lang="en-US" dirty="0"/>
              <a:t>     Identify three.</a:t>
            </a:r>
          </a:p>
        </p:txBody>
      </p:sp>
    </p:spTree>
    <p:extLst>
      <p:ext uri="{BB962C8B-B14F-4D97-AF65-F5344CB8AC3E}">
        <p14:creationId xmlns:p14="http://schemas.microsoft.com/office/powerpoint/2010/main" val="26811843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https://youtu.be/FxMHl5Gr2Yg</a:t>
            </a:r>
            <a:r>
              <a:rPr lang="en-US" dirty="0"/>
              <a:t> and respond to the following question:</a:t>
            </a:r>
          </a:p>
          <a:p>
            <a:endParaRPr lang="en-US" dirty="0"/>
          </a:p>
          <a:p>
            <a:pPr marL="457200" indent="-457200">
              <a:buFont typeface="+mj-lt"/>
              <a:buAutoNum type="arabicPeriod"/>
            </a:pPr>
            <a:r>
              <a:rPr lang="en-US" dirty="0"/>
              <a:t>What are scientists doing to help to feed a growing population?</a:t>
            </a:r>
          </a:p>
        </p:txBody>
      </p:sp>
    </p:spTree>
    <p:extLst>
      <p:ext uri="{BB962C8B-B14F-4D97-AF65-F5344CB8AC3E}">
        <p14:creationId xmlns:p14="http://schemas.microsoft.com/office/powerpoint/2010/main" val="1286241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Video journaling: Watch this short video clip, reflect in writing and be prepared to share responses with the class.</a:t>
            </a:r>
          </a:p>
          <a:p>
            <a:r>
              <a:rPr lang="en-US" dirty="0"/>
              <a:t> (</a:t>
            </a:r>
            <a:r>
              <a:rPr lang="en-US" u="sng" dirty="0">
                <a:hlinkClick r:id="rId2"/>
              </a:rPr>
              <a:t>https://www.youtube.com/watch?v=_6xlNyWPpB8</a:t>
            </a:r>
            <a:r>
              <a:rPr lang="en-US" dirty="0"/>
              <a:t>)</a:t>
            </a:r>
          </a:p>
        </p:txBody>
      </p:sp>
    </p:spTree>
    <p:extLst>
      <p:ext uri="{BB962C8B-B14F-4D97-AF65-F5344CB8AC3E}">
        <p14:creationId xmlns:p14="http://schemas.microsoft.com/office/powerpoint/2010/main" val="20202900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What relationship exists between science and agriculture? Give two examples to illustrate your response.</a:t>
            </a:r>
          </a:p>
        </p:txBody>
      </p:sp>
    </p:spTree>
    <p:extLst>
      <p:ext uri="{BB962C8B-B14F-4D97-AF65-F5344CB8AC3E}">
        <p14:creationId xmlns:p14="http://schemas.microsoft.com/office/powerpoint/2010/main" val="38391575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What is the role of the Centers for Disease Control in our food supply?</a:t>
            </a:r>
          </a:p>
          <a:p>
            <a:r>
              <a:rPr lang="en-US" b="1" dirty="0"/>
              <a:t> </a:t>
            </a:r>
            <a:endParaRPr lang="en-US" dirty="0"/>
          </a:p>
        </p:txBody>
      </p:sp>
    </p:spTree>
    <p:extLst>
      <p:ext uri="{BB962C8B-B14F-4D97-AF65-F5344CB8AC3E}">
        <p14:creationId xmlns:p14="http://schemas.microsoft.com/office/powerpoint/2010/main" val="449126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What is the role of the Centers for Disease Control in our food supply?</a:t>
            </a:r>
          </a:p>
          <a:p>
            <a:r>
              <a:rPr lang="en-US" b="1" dirty="0"/>
              <a:t> </a:t>
            </a:r>
            <a:endParaRPr lang="en-US" dirty="0"/>
          </a:p>
          <a:p>
            <a:r>
              <a:rPr lang="en-US" b="1" dirty="0"/>
              <a:t>“They work with state and local health departments and other federal agencies to investigate foodborne outbreaks.”</a:t>
            </a:r>
            <a:endParaRPr lang="en-US" dirty="0"/>
          </a:p>
        </p:txBody>
      </p:sp>
    </p:spTree>
    <p:extLst>
      <p:ext uri="{BB962C8B-B14F-4D97-AF65-F5344CB8AC3E}">
        <p14:creationId xmlns:p14="http://schemas.microsoft.com/office/powerpoint/2010/main" val="27038186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Find an impactful member of the agricultural community from history. Create a tweet about the impact that </a:t>
            </a:r>
            <a:r>
              <a:rPr lang="en-US"/>
              <a:t>person had </a:t>
            </a:r>
            <a:r>
              <a:rPr lang="en-US" dirty="0"/>
              <a:t>on the agriculture industry.</a:t>
            </a:r>
          </a:p>
        </p:txBody>
      </p:sp>
      <p:pic>
        <p:nvPicPr>
          <p:cNvPr id="4" name="Picture 3"/>
          <p:cNvPicPr>
            <a:picLocks noChangeAspect="1"/>
          </p:cNvPicPr>
          <p:nvPr/>
        </p:nvPicPr>
        <p:blipFill>
          <a:blip r:embed="rId2"/>
          <a:stretch>
            <a:fillRect/>
          </a:stretch>
        </p:blipFill>
        <p:spPr>
          <a:xfrm>
            <a:off x="4539797" y="2863902"/>
            <a:ext cx="2466565" cy="2466565"/>
          </a:xfrm>
          <a:prstGeom prst="rect">
            <a:avLst/>
          </a:prstGeom>
        </p:spPr>
      </p:pic>
    </p:spTree>
    <p:extLst>
      <p:ext uri="{BB962C8B-B14F-4D97-AF65-F5344CB8AC3E}">
        <p14:creationId xmlns:p14="http://schemas.microsoft.com/office/powerpoint/2010/main" val="34751137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Read the following article and respond with six emojis that represent your thoughts/feelings about the material: </a:t>
            </a:r>
            <a:r>
              <a:rPr lang="en-US" u="sng" dirty="0">
                <a:hlinkClick r:id="rId2"/>
              </a:rPr>
              <a:t>https://newsela.com/read/elem-san-francisco-hotel-rooftop-bees/id/41820</a:t>
            </a:r>
            <a:r>
              <a:rPr lang="en-US" dirty="0"/>
              <a:t>.</a:t>
            </a:r>
          </a:p>
        </p:txBody>
      </p:sp>
    </p:spTree>
    <p:extLst>
      <p:ext uri="{BB962C8B-B14F-4D97-AF65-F5344CB8AC3E}">
        <p14:creationId xmlns:p14="http://schemas.microsoft.com/office/powerpoint/2010/main" val="9021383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Read the article “Cool Jobs: Linking  animal health to human health,” </a:t>
            </a:r>
            <a:r>
              <a:rPr lang="en-US" u="sng" dirty="0">
                <a:hlinkClick r:id="rId2"/>
              </a:rPr>
              <a:t>https://www.sciencenewsforstudents.org/article/cool-jobs-linking-animal-health-human-health</a:t>
            </a:r>
            <a:r>
              <a:rPr lang="en-US" dirty="0"/>
              <a:t>.</a:t>
            </a:r>
          </a:p>
          <a:p>
            <a:r>
              <a:rPr lang="en-US" dirty="0"/>
              <a:t> </a:t>
            </a:r>
          </a:p>
          <a:p>
            <a:r>
              <a:rPr lang="en-US" dirty="0"/>
              <a:t>Identify five careers you could potentially have related to what is discussed in the article.</a:t>
            </a:r>
          </a:p>
        </p:txBody>
      </p:sp>
    </p:spTree>
    <p:extLst>
      <p:ext uri="{BB962C8B-B14F-4D97-AF65-F5344CB8AC3E}">
        <p14:creationId xmlns:p14="http://schemas.microsoft.com/office/powerpoint/2010/main" val="3975415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Read the article “Fish get pooped living in polluted water,” </a:t>
            </a:r>
            <a:r>
              <a:rPr lang="en-US" u="sng" dirty="0">
                <a:hlinkClick r:id="rId2"/>
              </a:rPr>
              <a:t>https://www.sciencenewsforstudents.org/article/fish-get-pooped-living-polluted-water</a:t>
            </a:r>
            <a:r>
              <a:rPr lang="en-US" dirty="0"/>
              <a:t>.</a:t>
            </a:r>
          </a:p>
          <a:p>
            <a:endParaRPr lang="en-US" dirty="0"/>
          </a:p>
          <a:p>
            <a:r>
              <a:rPr lang="en-US" dirty="0"/>
              <a:t>1.   Create a numbered lab procedure to outline the research study that was performed in this article. </a:t>
            </a:r>
          </a:p>
          <a:p>
            <a:r>
              <a:rPr lang="en-US" dirty="0"/>
              <a:t>2.   What implications will this research have for the future of our natural resources systems?</a:t>
            </a:r>
          </a:p>
        </p:txBody>
      </p:sp>
    </p:spTree>
    <p:extLst>
      <p:ext uri="{BB962C8B-B14F-4D97-AF65-F5344CB8AC3E}">
        <p14:creationId xmlns:p14="http://schemas.microsoft.com/office/powerpoint/2010/main" val="9198012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Read the article “New ‘tattoo’ could lead to drought-tolerant crops,” </a:t>
            </a:r>
            <a:r>
              <a:rPr lang="en-US" u="sng" dirty="0">
                <a:hlinkClick r:id="rId2"/>
              </a:rPr>
              <a:t>https://www.sciencenewsforstudents.org/article/new-tattoo-could-lead-drought-tolerant-crops</a:t>
            </a:r>
            <a:r>
              <a:rPr lang="en-US" dirty="0"/>
              <a:t>.</a:t>
            </a:r>
          </a:p>
          <a:p>
            <a:r>
              <a:rPr lang="en-US" dirty="0"/>
              <a:t> </a:t>
            </a:r>
          </a:p>
          <a:p>
            <a:r>
              <a:rPr lang="en-US" dirty="0"/>
              <a:t>1.  Using three to five sentences, describe the impact this technology could have on addressing the growing food crisis in the world.</a:t>
            </a:r>
          </a:p>
        </p:txBody>
      </p:sp>
    </p:spTree>
    <p:extLst>
      <p:ext uri="{BB962C8B-B14F-4D97-AF65-F5344CB8AC3E}">
        <p14:creationId xmlns:p14="http://schemas.microsoft.com/office/powerpoint/2010/main" val="19460321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Read the article “Robots will control everything you eat,” </a:t>
            </a:r>
            <a:r>
              <a:rPr lang="en-US" u="sng" dirty="0">
                <a:hlinkClick r:id="rId2"/>
              </a:rPr>
              <a:t>https://www.sciencenewsforstudents.org/article/robots-will-control-everything-you-eat</a:t>
            </a:r>
            <a:r>
              <a:rPr lang="en-US" dirty="0"/>
              <a:t>.</a:t>
            </a:r>
          </a:p>
          <a:p>
            <a:endParaRPr lang="en-US" dirty="0"/>
          </a:p>
          <a:p>
            <a:r>
              <a:rPr lang="en-US" dirty="0"/>
              <a:t>1.   List three facts and three opinions you have regarding the utilization of robots in agriculture.</a:t>
            </a:r>
          </a:p>
        </p:txBody>
      </p:sp>
    </p:spTree>
    <p:extLst>
      <p:ext uri="{BB962C8B-B14F-4D97-AF65-F5344CB8AC3E}">
        <p14:creationId xmlns:p14="http://schemas.microsoft.com/office/powerpoint/2010/main" val="34261720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Write a two-minute elevator speech about what agriculture is/means. This elevator speech should be written for a student at the elementary level that has never taken an agriculture class.</a:t>
            </a:r>
          </a:p>
        </p:txBody>
      </p:sp>
    </p:spTree>
    <p:extLst>
      <p:ext uri="{BB962C8B-B14F-4D97-AF65-F5344CB8AC3E}">
        <p14:creationId xmlns:p14="http://schemas.microsoft.com/office/powerpoint/2010/main" val="2994698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Which of the following is a term used in the forestry industry to describe the segment that works with maintenance and cultivation of trees?</a:t>
            </a:r>
          </a:p>
          <a:p>
            <a:pPr lvl="0"/>
            <a:r>
              <a:rPr lang="en-US" dirty="0"/>
              <a:t>	a. </a:t>
            </a:r>
            <a:r>
              <a:rPr lang="en-US" dirty="0" err="1"/>
              <a:t>Vermiculture</a:t>
            </a:r>
            <a:endParaRPr lang="en-US" dirty="0"/>
          </a:p>
          <a:p>
            <a:pPr lvl="0"/>
            <a:r>
              <a:rPr lang="en-US" dirty="0"/>
              <a:t>	b. </a:t>
            </a:r>
            <a:r>
              <a:rPr lang="en-US" dirty="0" err="1"/>
              <a:t>Silviculture</a:t>
            </a:r>
            <a:endParaRPr lang="en-US" dirty="0"/>
          </a:p>
          <a:p>
            <a:pPr lvl="0"/>
            <a:r>
              <a:rPr lang="en-US" dirty="0"/>
              <a:t>	c. Parasitology</a:t>
            </a:r>
          </a:p>
          <a:p>
            <a:r>
              <a:rPr lang="en-US" dirty="0"/>
              <a:t>	d. Viticulture</a:t>
            </a:r>
          </a:p>
        </p:txBody>
      </p:sp>
    </p:spTree>
    <p:extLst>
      <p:ext uri="{BB962C8B-B14F-4D97-AF65-F5344CB8AC3E}">
        <p14:creationId xmlns:p14="http://schemas.microsoft.com/office/powerpoint/2010/main" val="33253075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Create an SAE idea card for your SAE or an SAE you are interested in pursuing. For a blank SAE idea card go to FFA.org.</a:t>
            </a:r>
          </a:p>
        </p:txBody>
      </p:sp>
    </p:spTree>
    <p:extLst>
      <p:ext uri="{BB962C8B-B14F-4D97-AF65-F5344CB8AC3E}">
        <p14:creationId xmlns:p14="http://schemas.microsoft.com/office/powerpoint/2010/main" val="2358750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Watch an SAE video found on the National FFA website (</a:t>
            </a:r>
            <a:r>
              <a:rPr lang="en-US" u="sng" dirty="0">
                <a:hlinkClick r:id="rId2"/>
              </a:rPr>
              <a:t>FFA.org/</a:t>
            </a:r>
            <a:r>
              <a:rPr lang="en-US" u="sng" dirty="0" err="1">
                <a:hlinkClick r:id="rId2"/>
              </a:rPr>
              <a:t>ffa</a:t>
            </a:r>
            <a:r>
              <a:rPr lang="en-US" u="sng" dirty="0">
                <a:hlinkClick r:id="rId2"/>
              </a:rPr>
              <a:t>-video-center</a:t>
            </a:r>
            <a:r>
              <a:rPr lang="en-US" dirty="0"/>
              <a:t>). </a:t>
            </a:r>
          </a:p>
          <a:p>
            <a:r>
              <a:rPr lang="en-US" dirty="0"/>
              <a:t> </a:t>
            </a:r>
          </a:p>
          <a:p>
            <a:r>
              <a:rPr lang="en-US" dirty="0"/>
              <a:t>Identify five skills that you could learn from having an SAE.</a:t>
            </a:r>
          </a:p>
        </p:txBody>
      </p:sp>
    </p:spTree>
    <p:extLst>
      <p:ext uri="{BB962C8B-B14F-4D97-AF65-F5344CB8AC3E}">
        <p14:creationId xmlns:p14="http://schemas.microsoft.com/office/powerpoint/2010/main" val="21887705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Watch the video “Day in the Life of a Disney Food Scientist” (</a:t>
            </a:r>
            <a:r>
              <a:rPr lang="en-US" u="sng" dirty="0">
                <a:hlinkClick r:id="rId2"/>
              </a:rPr>
              <a:t>http://u7.ift.org/Knowledge-Center/Learn-About-Food-Science/Day-In-The-Life/Disney-and-IFT.aspx</a:t>
            </a:r>
            <a:r>
              <a:rPr lang="en-US" dirty="0"/>
              <a:t>). </a:t>
            </a:r>
          </a:p>
          <a:p>
            <a:r>
              <a:rPr lang="en-US" dirty="0"/>
              <a:t> </a:t>
            </a:r>
          </a:p>
          <a:p>
            <a:r>
              <a:rPr lang="en-US" dirty="0"/>
              <a:t>As you watch the video, create a flow chart that maps out the day of a Disney food scientist.</a:t>
            </a:r>
          </a:p>
        </p:txBody>
      </p:sp>
    </p:spTree>
    <p:extLst>
      <p:ext uri="{BB962C8B-B14F-4D97-AF65-F5344CB8AC3E}">
        <p14:creationId xmlns:p14="http://schemas.microsoft.com/office/powerpoint/2010/main" val="631444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Watch the video “Michele </a:t>
            </a:r>
            <a:r>
              <a:rPr lang="en-US" dirty="0" err="1"/>
              <a:t>Perchonok</a:t>
            </a:r>
            <a:r>
              <a:rPr lang="en-US" dirty="0"/>
              <a:t>: Food Scientist at NASA” (</a:t>
            </a:r>
            <a:r>
              <a:rPr lang="en-US" u="sng" dirty="0">
                <a:hlinkClick r:id="rId2"/>
              </a:rPr>
              <a:t>http://www.ift.org/knowledge-center/learn-about-food-science/day-in-the-life/michele-perchonok.aspx</a:t>
            </a:r>
            <a:r>
              <a:rPr lang="en-US" dirty="0"/>
              <a:t>).</a:t>
            </a:r>
          </a:p>
          <a:p>
            <a:r>
              <a:rPr lang="en-US" dirty="0"/>
              <a:t> </a:t>
            </a:r>
          </a:p>
          <a:p>
            <a:r>
              <a:rPr lang="en-US" dirty="0"/>
              <a:t>What role does a food scientist play in developing foods and food packaging for astronauts?</a:t>
            </a:r>
          </a:p>
        </p:txBody>
      </p:sp>
    </p:spTree>
    <p:extLst>
      <p:ext uri="{BB962C8B-B14F-4D97-AF65-F5344CB8AC3E}">
        <p14:creationId xmlns:p14="http://schemas.microsoft.com/office/powerpoint/2010/main" val="37749717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This scientist was not only awarded the Nobel Peace Prize for his work in addressing hunger globally, but he also developed the World Food Prize to recognize those individuals making an impact in the world of agriculture.</a:t>
            </a:r>
          </a:p>
          <a:p>
            <a:endParaRPr lang="en-US" dirty="0"/>
          </a:p>
          <a:p>
            <a:r>
              <a:rPr lang="en-US" dirty="0"/>
              <a:t>	a.   George Washington Carver</a:t>
            </a:r>
          </a:p>
          <a:p>
            <a:r>
              <a:rPr lang="en-US" dirty="0"/>
              <a:t>	b.   John Deere</a:t>
            </a:r>
          </a:p>
          <a:p>
            <a:r>
              <a:rPr lang="en-US" dirty="0"/>
              <a:t>	c.   Phillip Nelson</a:t>
            </a:r>
          </a:p>
          <a:p>
            <a:r>
              <a:rPr lang="en-US" dirty="0"/>
              <a:t>	d.   Dr. Norman Borlaug</a:t>
            </a:r>
          </a:p>
          <a:p>
            <a:endParaRPr lang="en-US" dirty="0"/>
          </a:p>
        </p:txBody>
      </p:sp>
      <p:pic>
        <p:nvPicPr>
          <p:cNvPr id="307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4385" y="3226358"/>
            <a:ext cx="2817761" cy="242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03289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This scientist was not only awarded the Nobel Peace Prize for his work in addressing hunger globally, but he also developed the World Food Prize to recognize those individuals making an impact in the world of agriculture.</a:t>
            </a:r>
          </a:p>
          <a:p>
            <a:endParaRPr lang="en-US" dirty="0"/>
          </a:p>
          <a:p>
            <a:r>
              <a:rPr lang="en-US" dirty="0"/>
              <a:t>	a.   George Washington Carver</a:t>
            </a:r>
          </a:p>
          <a:p>
            <a:r>
              <a:rPr lang="en-US" dirty="0"/>
              <a:t>	b.   John Deere</a:t>
            </a:r>
          </a:p>
          <a:p>
            <a:r>
              <a:rPr lang="en-US" dirty="0"/>
              <a:t>	c.   Phillip Nelson</a:t>
            </a:r>
          </a:p>
          <a:p>
            <a:r>
              <a:rPr lang="en-US" b="1" dirty="0"/>
              <a:t>	d.   Dr. Norman Borlaug</a:t>
            </a:r>
            <a:endParaRPr lang="en-US" dirty="0"/>
          </a:p>
          <a:p>
            <a:endParaRPr lang="en-US" dirty="0"/>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4385" y="3226358"/>
            <a:ext cx="2817761" cy="242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79707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Using the World Food Prize Laureates page, find a laureate of interest to you and write a two- to three-sentence blog post about their accomplishments and agricultural impact. </a:t>
            </a:r>
          </a:p>
          <a:p>
            <a:r>
              <a:rPr lang="en-US" u="sng" dirty="0">
                <a:hlinkClick r:id="rId2"/>
              </a:rPr>
              <a:t>https://www.worldfoodprize.org/index.cfm?nodeID=90971&amp;audienceID=1</a:t>
            </a:r>
            <a:endParaRPr lang="en-US" dirty="0"/>
          </a:p>
        </p:txBody>
      </p:sp>
    </p:spTree>
    <p:extLst>
      <p:ext uri="{BB962C8B-B14F-4D97-AF65-F5344CB8AC3E}">
        <p14:creationId xmlns:p14="http://schemas.microsoft.com/office/powerpoint/2010/main" val="30077823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Watch the video “Ag &amp; Bio Engineering: Meeting the Needs of Humankind” (</a:t>
            </a:r>
            <a:r>
              <a:rPr lang="en-US" u="sng" dirty="0">
                <a:hlinkClick r:id="rId2"/>
              </a:rPr>
              <a:t>https://youtu.be/WM16bY0W8o8</a:t>
            </a:r>
            <a:r>
              <a:rPr lang="en-US" u="sng" dirty="0"/>
              <a:t>)</a:t>
            </a:r>
            <a:r>
              <a:rPr lang="en-US" dirty="0"/>
              <a:t>.</a:t>
            </a:r>
            <a:r>
              <a:rPr lang="en-US" u="sng" dirty="0"/>
              <a:t> </a:t>
            </a:r>
            <a:endParaRPr lang="en-US" dirty="0"/>
          </a:p>
          <a:p>
            <a:endParaRPr lang="en-US" dirty="0"/>
          </a:p>
          <a:p>
            <a:pPr marL="457200" indent="-457200">
              <a:buAutoNum type="arabicPeriod"/>
            </a:pPr>
            <a:r>
              <a:rPr lang="en-US" dirty="0"/>
              <a:t>What does an agricultural and biological engineer do?</a:t>
            </a:r>
          </a:p>
          <a:p>
            <a:pPr marL="457200" indent="-457200">
              <a:buAutoNum type="arabicPeriod"/>
            </a:pPr>
            <a:r>
              <a:rPr lang="en-US" dirty="0"/>
              <a:t>What impact do they have on the world and economy?</a:t>
            </a:r>
          </a:p>
          <a:p>
            <a:endParaRPr lang="en-US" dirty="0"/>
          </a:p>
        </p:txBody>
      </p:sp>
    </p:spTree>
    <p:extLst>
      <p:ext uri="{BB962C8B-B14F-4D97-AF65-F5344CB8AC3E}">
        <p14:creationId xmlns:p14="http://schemas.microsoft.com/office/powerpoint/2010/main" val="33386405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Read “On the Record: Chris Johns” in </a:t>
            </a:r>
            <a:r>
              <a:rPr lang="en-US" i="1" dirty="0"/>
              <a:t>FFA New Horizons</a:t>
            </a:r>
            <a:r>
              <a:rPr lang="en-US" dirty="0"/>
              <a:t>: </a:t>
            </a:r>
            <a:r>
              <a:rPr lang="en-US" u="sng" dirty="0">
                <a:hlinkClick r:id="rId2"/>
              </a:rPr>
              <a:t>https://www.ffanewhorizons.org/2017/08/30/on-the-record-chris-johns/</a:t>
            </a:r>
            <a:r>
              <a:rPr lang="en-US" dirty="0"/>
              <a:t>. </a:t>
            </a:r>
          </a:p>
          <a:p>
            <a:r>
              <a:rPr lang="en-US" dirty="0"/>
              <a:t> </a:t>
            </a:r>
          </a:p>
          <a:p>
            <a:r>
              <a:rPr lang="en-US" dirty="0"/>
              <a:t>Write a Facebook post about Chris John’s experiences and how FFA helped him to find his passion.</a:t>
            </a:r>
          </a:p>
        </p:txBody>
      </p:sp>
    </p:spTree>
    <p:extLst>
      <p:ext uri="{BB962C8B-B14F-4D97-AF65-F5344CB8AC3E}">
        <p14:creationId xmlns:p14="http://schemas.microsoft.com/office/powerpoint/2010/main" val="35985985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Read “On the Record: Easton Corbin” in </a:t>
            </a:r>
            <a:r>
              <a:rPr lang="en-US" i="1" dirty="0"/>
              <a:t>FFA New Horizons</a:t>
            </a:r>
            <a:r>
              <a:rPr lang="en-US" dirty="0"/>
              <a:t>: </a:t>
            </a:r>
            <a:r>
              <a:rPr lang="en-US" u="sng" dirty="0">
                <a:hlinkClick r:id="rId2"/>
              </a:rPr>
              <a:t>https://www.ffanewhorizons.org/2017/02/24/what-i-know-easton-corbin/</a:t>
            </a:r>
            <a:r>
              <a:rPr lang="en-US" dirty="0"/>
              <a:t>. </a:t>
            </a:r>
          </a:p>
          <a:p>
            <a:r>
              <a:rPr lang="en-US" dirty="0"/>
              <a:t> </a:t>
            </a:r>
          </a:p>
          <a:p>
            <a:r>
              <a:rPr lang="en-US" dirty="0"/>
              <a:t>Write a Facebook post about Easton Corbin’s experiences and how FFA helped him to find his passion.</a:t>
            </a:r>
          </a:p>
        </p:txBody>
      </p:sp>
    </p:spTree>
    <p:extLst>
      <p:ext uri="{BB962C8B-B14F-4D97-AF65-F5344CB8AC3E}">
        <p14:creationId xmlns:p14="http://schemas.microsoft.com/office/powerpoint/2010/main" val="263669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Which of the following is a term used in the forestry industry to describe the segment that works with maintenance and cultivation of trees?</a:t>
            </a:r>
          </a:p>
          <a:p>
            <a:pPr lvl="0"/>
            <a:r>
              <a:rPr lang="en-US" dirty="0"/>
              <a:t>	a. </a:t>
            </a:r>
            <a:r>
              <a:rPr lang="en-US" dirty="0" err="1"/>
              <a:t>Vermiculture</a:t>
            </a:r>
            <a:endParaRPr lang="en-US" dirty="0"/>
          </a:p>
          <a:p>
            <a:pPr lvl="0"/>
            <a:r>
              <a:rPr lang="en-US" b="1" dirty="0"/>
              <a:t>	b. </a:t>
            </a:r>
            <a:r>
              <a:rPr lang="en-US" b="1" dirty="0" err="1"/>
              <a:t>Silviculture</a:t>
            </a:r>
            <a:endParaRPr lang="en-US" dirty="0"/>
          </a:p>
          <a:p>
            <a:pPr lvl="0"/>
            <a:r>
              <a:rPr lang="en-US" dirty="0"/>
              <a:t>	c. Parasitology</a:t>
            </a:r>
          </a:p>
          <a:p>
            <a:r>
              <a:rPr lang="en-US" dirty="0"/>
              <a:t>	d. Viticulture</a:t>
            </a:r>
          </a:p>
        </p:txBody>
      </p:sp>
    </p:spTree>
    <p:extLst>
      <p:ext uri="{BB962C8B-B14F-4D97-AF65-F5344CB8AC3E}">
        <p14:creationId xmlns:p14="http://schemas.microsoft.com/office/powerpoint/2010/main" val="5309716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Read “On the Record: Ray Starling” in </a:t>
            </a:r>
            <a:r>
              <a:rPr lang="en-US" i="1" dirty="0"/>
              <a:t>FFA New Horizons</a:t>
            </a:r>
            <a:r>
              <a:rPr lang="en-US" dirty="0"/>
              <a:t>: </a:t>
            </a:r>
            <a:r>
              <a:rPr lang="en-US" u="sng" dirty="0">
                <a:hlinkClick r:id="rId2"/>
              </a:rPr>
              <a:t>https://www.ffanewhorizons.org/2017/03/14/qa-ray-starling-special-assistant-to-the-president/</a:t>
            </a:r>
            <a:r>
              <a:rPr lang="en-US" dirty="0"/>
              <a:t>. </a:t>
            </a:r>
          </a:p>
          <a:p>
            <a:r>
              <a:rPr lang="en-US" dirty="0"/>
              <a:t> </a:t>
            </a:r>
          </a:p>
          <a:p>
            <a:r>
              <a:rPr lang="en-US" dirty="0"/>
              <a:t>Write a Facebook post about Ray Starling’s experiences and how FFA helped him to find his passion.</a:t>
            </a:r>
          </a:p>
        </p:txBody>
      </p:sp>
    </p:spTree>
    <p:extLst>
      <p:ext uri="{BB962C8B-B14F-4D97-AF65-F5344CB8AC3E}">
        <p14:creationId xmlns:p14="http://schemas.microsoft.com/office/powerpoint/2010/main" val="26481727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a:xfrm>
            <a:off x="432977" y="4410450"/>
            <a:ext cx="8229600" cy="1736014"/>
          </a:xfrm>
        </p:spPr>
        <p:txBody>
          <a:bodyPr/>
          <a:lstStyle/>
          <a:p>
            <a:pPr marL="457200" indent="-457200">
              <a:buFont typeface="+mj-lt"/>
              <a:buAutoNum type="arabicPeriod"/>
            </a:pPr>
            <a:r>
              <a:rPr lang="en-US" dirty="0"/>
              <a:t>Use the infographic to determine what STEM career is right for you.</a:t>
            </a:r>
          </a:p>
          <a:p>
            <a:pPr marL="457200" indent="-457200">
              <a:buFont typeface="+mj-lt"/>
              <a:buAutoNum type="arabicPeriod"/>
            </a:pPr>
            <a:r>
              <a:rPr lang="en-US" dirty="0"/>
              <a:t>Why do you think you ended up at this career? (Think about your personality and skills as you answer this question.)</a:t>
            </a:r>
          </a:p>
        </p:txBody>
      </p:sp>
      <p:pic>
        <p:nvPicPr>
          <p:cNvPr id="4098" name="Picture 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7443" y="1009650"/>
            <a:ext cx="5923698" cy="337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17884" y="6146464"/>
            <a:ext cx="8659785" cy="276999"/>
          </a:xfrm>
          <a:prstGeom prst="rect">
            <a:avLst/>
          </a:prstGeom>
        </p:spPr>
        <p:txBody>
          <a:bodyPr wrap="square">
            <a:spAutoFit/>
          </a:bodyPr>
          <a:lstStyle/>
          <a:p>
            <a:pPr marL="0" marR="0">
              <a:spcBef>
                <a:spcPts val="0"/>
              </a:spcBef>
              <a:spcAft>
                <a:spcPts val="0"/>
              </a:spcAft>
              <a:tabLst>
                <a:tab pos="1183640" algn="l"/>
              </a:tabLst>
            </a:pPr>
            <a:r>
              <a:rPr lang="en-US" sz="1200" dirty="0">
                <a:latin typeface="Verdana" panose="020B0604030504040204" pitchFamily="34" charset="0"/>
                <a:ea typeface="MS Mincho"/>
                <a:cs typeface="Times New Roman" panose="02020603050405020304" pitchFamily="18" charset="0"/>
              </a:rPr>
              <a:t>(Image can be found at </a:t>
            </a:r>
            <a:r>
              <a:rPr lang="en-US" sz="1200" u="sng" dirty="0">
                <a:solidFill>
                  <a:srgbClr val="0563C1"/>
                </a:solidFill>
                <a:latin typeface="Verdana" panose="020B0604030504040204" pitchFamily="34" charset="0"/>
                <a:ea typeface="MS Mincho"/>
                <a:cs typeface="Times New Roman" panose="02020603050405020304" pitchFamily="18" charset="0"/>
                <a:hlinkClick r:id="rId3"/>
              </a:rPr>
              <a:t>https://www.ffanewhorizons.org/2017/08/28/which-stem-career-is-right-for-you/</a:t>
            </a:r>
            <a:r>
              <a:rPr lang="en-US" sz="1200" dirty="0">
                <a:latin typeface="Verdana" panose="020B0604030504040204" pitchFamily="34" charset="0"/>
                <a:ea typeface="MS Mincho"/>
                <a:cs typeface="Times New Roman" panose="02020603050405020304" pitchFamily="18" charset="0"/>
              </a:rPr>
              <a:t>.) </a:t>
            </a:r>
            <a:endParaRPr lang="en-US" sz="2000" dirty="0">
              <a:effectLst/>
              <a:latin typeface="Calibri" panose="020F0502020204030204" pitchFamily="34" charset="0"/>
              <a:ea typeface="MS Mincho"/>
              <a:cs typeface="Times New Roman" panose="02020603050405020304" pitchFamily="18" charset="0"/>
            </a:endParaRPr>
          </a:p>
        </p:txBody>
      </p:sp>
    </p:spTree>
    <p:extLst>
      <p:ext uri="{BB962C8B-B14F-4D97-AF65-F5344CB8AC3E}">
        <p14:creationId xmlns:p14="http://schemas.microsoft.com/office/powerpoint/2010/main" val="26013706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a:xfrm>
            <a:off x="432978" y="4997846"/>
            <a:ext cx="8229600" cy="1178896"/>
          </a:xfrm>
        </p:spPr>
        <p:txBody>
          <a:bodyPr/>
          <a:lstStyle/>
          <a:p>
            <a:pPr marL="457200" indent="-457200">
              <a:buFont typeface="+mj-lt"/>
              <a:buAutoNum type="arabicPeriod"/>
            </a:pPr>
            <a:r>
              <a:rPr lang="en-US" dirty="0"/>
              <a:t>How has agricultural technology evolved over the years?</a:t>
            </a:r>
          </a:p>
          <a:p>
            <a:pPr marL="457200" indent="-457200">
              <a:buFont typeface="+mj-lt"/>
              <a:buAutoNum type="arabicPeriod"/>
            </a:pPr>
            <a:r>
              <a:rPr lang="en-US" dirty="0"/>
              <a:t>What impact does this change have on the agriculture industry’s ability to feed a growing population?</a:t>
            </a:r>
          </a:p>
        </p:txBody>
      </p:sp>
      <p:sp>
        <p:nvSpPr>
          <p:cNvPr id="4" name="Rectangle 3"/>
          <p:cNvSpPr/>
          <p:nvPr/>
        </p:nvSpPr>
        <p:spPr>
          <a:xfrm>
            <a:off x="488993" y="6093320"/>
            <a:ext cx="8117570" cy="276999"/>
          </a:xfrm>
          <a:prstGeom prst="rect">
            <a:avLst/>
          </a:prstGeom>
        </p:spPr>
        <p:txBody>
          <a:bodyPr wrap="square">
            <a:spAutoFit/>
          </a:bodyPr>
          <a:lstStyle/>
          <a:p>
            <a:pPr marL="0" marR="0">
              <a:spcBef>
                <a:spcPts val="0"/>
              </a:spcBef>
              <a:spcAft>
                <a:spcPts val="0"/>
              </a:spcAft>
              <a:tabLst>
                <a:tab pos="1183640" algn="l"/>
              </a:tabLst>
            </a:pPr>
            <a:r>
              <a:rPr lang="en-US" sz="1200" dirty="0">
                <a:latin typeface="Verdana" panose="020B0604030504040204" pitchFamily="34" charset="0"/>
                <a:ea typeface="MS Mincho"/>
                <a:cs typeface="Times New Roman" panose="02020603050405020304" pitchFamily="18" charset="0"/>
              </a:rPr>
              <a:t>(Image can be found at </a:t>
            </a:r>
            <a:r>
              <a:rPr lang="en-US" sz="1200" u="sng" dirty="0">
                <a:solidFill>
                  <a:srgbClr val="0563C1"/>
                </a:solidFill>
                <a:latin typeface="Verdana" panose="020B0604030504040204" pitchFamily="34" charset="0"/>
                <a:ea typeface="MS Mincho"/>
                <a:cs typeface="Calibri" panose="020F0502020204030204" pitchFamily="34" charset="0"/>
                <a:hlinkClick r:id="rId2"/>
              </a:rPr>
              <a:t>https://www.ffanewhorizons.org/2017/11/22/ag-101-the-mother-ship/</a:t>
            </a:r>
            <a:r>
              <a:rPr lang="en-US" sz="1200" dirty="0">
                <a:latin typeface="Verdana" panose="020B0604030504040204" pitchFamily="34" charset="0"/>
                <a:ea typeface="MS Mincho"/>
                <a:cs typeface="Calibri" panose="020F0502020204030204" pitchFamily="34" charset="0"/>
              </a:rPr>
              <a:t>.)</a:t>
            </a:r>
            <a:endParaRPr lang="en-US" sz="2000" dirty="0">
              <a:effectLst/>
              <a:latin typeface="Calibri" panose="020F0502020204030204" pitchFamily="34" charset="0"/>
              <a:ea typeface="MS Mincho"/>
              <a:cs typeface="Times New Roman" panose="02020603050405020304" pitchFamily="18" charset="0"/>
            </a:endParaRPr>
          </a:p>
        </p:txBody>
      </p:sp>
      <p:pic>
        <p:nvPicPr>
          <p:cNvPr id="5122"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763" y="940357"/>
            <a:ext cx="6415939" cy="4104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83895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Using the website available at </a:t>
            </a:r>
            <a:r>
              <a:rPr lang="en-US" u="sng" dirty="0">
                <a:hlinkClick r:id="rId2"/>
              </a:rPr>
              <a:t>https://www.ffanewhorizons.org/category/ag-101/career-pathways/</a:t>
            </a:r>
            <a:r>
              <a:rPr lang="en-US" dirty="0"/>
              <a:t>, select an agricultural career pathway and describe five skills necessary to be successful in that area of agriculture.</a:t>
            </a:r>
          </a:p>
        </p:txBody>
      </p:sp>
    </p:spTree>
    <p:extLst>
      <p:ext uri="{BB962C8B-B14F-4D97-AF65-F5344CB8AC3E}">
        <p14:creationId xmlns:p14="http://schemas.microsoft.com/office/powerpoint/2010/main" val="32487776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Take the Money Management Quiz: </a:t>
            </a:r>
            <a:r>
              <a:rPr lang="en-US" u="sng" dirty="0">
                <a:hlinkClick r:id="rId2"/>
              </a:rPr>
              <a:t>https://sorted.org.nz/tools/money-personality-quiz</a:t>
            </a:r>
            <a:r>
              <a:rPr lang="en-US" dirty="0"/>
              <a:t>. </a:t>
            </a:r>
          </a:p>
          <a:p>
            <a:r>
              <a:rPr lang="en-US" dirty="0"/>
              <a:t> </a:t>
            </a:r>
          </a:p>
          <a:p>
            <a:pPr marL="457200" lvl="0" indent="-457200">
              <a:buFont typeface="+mj-lt"/>
              <a:buAutoNum type="arabicPeriod"/>
            </a:pPr>
            <a:r>
              <a:rPr lang="en-US" dirty="0"/>
              <a:t>Do you think the results are accurate?</a:t>
            </a:r>
          </a:p>
          <a:p>
            <a:pPr marL="457200" indent="-457200">
              <a:buFont typeface="+mj-lt"/>
              <a:buAutoNum type="arabicPeriod"/>
            </a:pPr>
            <a:r>
              <a:rPr lang="en-US" dirty="0"/>
              <a:t>How can this insight into your money management help you in your SAE?</a:t>
            </a:r>
          </a:p>
        </p:txBody>
      </p:sp>
    </p:spTree>
    <p:extLst>
      <p:ext uri="{BB962C8B-B14F-4D97-AF65-F5344CB8AC3E}">
        <p14:creationId xmlns:p14="http://schemas.microsoft.com/office/powerpoint/2010/main" val="42732022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Take this career quiz: </a:t>
            </a:r>
            <a:r>
              <a:rPr lang="en-US" u="sng" dirty="0">
                <a:hlinkClick r:id="rId2"/>
              </a:rPr>
              <a:t>https://www.goconstruct.org/personality-quiz/index.htm</a:t>
            </a:r>
            <a:r>
              <a:rPr lang="en-US" dirty="0"/>
              <a:t>. </a:t>
            </a:r>
          </a:p>
          <a:p>
            <a:r>
              <a:rPr lang="en-US" dirty="0"/>
              <a:t> </a:t>
            </a:r>
          </a:p>
          <a:p>
            <a:pPr lvl="0"/>
            <a:r>
              <a:rPr lang="en-US" dirty="0"/>
              <a:t>	1. Which careers are you most suited for in </a:t>
            </a:r>
          </a:p>
          <a:p>
            <a:pPr lvl="0"/>
            <a:r>
              <a:rPr lang="en-US" dirty="0"/>
              <a:t>	    construction?</a:t>
            </a:r>
          </a:p>
          <a:p>
            <a:pPr lvl="0"/>
            <a:r>
              <a:rPr lang="en-US" dirty="0"/>
              <a:t>	2. Is this result accurate?</a:t>
            </a:r>
          </a:p>
          <a:p>
            <a:r>
              <a:rPr lang="en-US" dirty="0"/>
              <a:t>	3. Why or why not?</a:t>
            </a:r>
          </a:p>
        </p:txBody>
      </p:sp>
    </p:spTree>
    <p:extLst>
      <p:ext uri="{BB962C8B-B14F-4D97-AF65-F5344CB8AC3E}">
        <p14:creationId xmlns:p14="http://schemas.microsoft.com/office/powerpoint/2010/main" val="27359739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Select a career focus area of interest to you (use AgExplorer.ffa.org) and create a tweet about that focus area.</a:t>
            </a:r>
          </a:p>
          <a:p>
            <a:endParaRPr lang="en-US" dirty="0"/>
          </a:p>
        </p:txBody>
      </p:sp>
      <p:pic>
        <p:nvPicPr>
          <p:cNvPr id="4" name="Picture 3"/>
          <p:cNvPicPr>
            <a:picLocks noChangeAspect="1"/>
          </p:cNvPicPr>
          <p:nvPr/>
        </p:nvPicPr>
        <p:blipFill>
          <a:blip r:embed="rId2"/>
          <a:stretch>
            <a:fillRect/>
          </a:stretch>
        </p:blipFill>
        <p:spPr>
          <a:xfrm>
            <a:off x="4539797" y="2863902"/>
            <a:ext cx="2466565" cy="2466565"/>
          </a:xfrm>
          <a:prstGeom prst="rect">
            <a:avLst/>
          </a:prstGeom>
        </p:spPr>
      </p:pic>
    </p:spTree>
    <p:extLst>
      <p:ext uri="{BB962C8B-B14F-4D97-AF65-F5344CB8AC3E}">
        <p14:creationId xmlns:p14="http://schemas.microsoft.com/office/powerpoint/2010/main" val="7871831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What are the pros and cons of being a small animal veterinarian?</a:t>
            </a:r>
          </a:p>
          <a:p>
            <a:r>
              <a:rPr lang="en-US" dirty="0"/>
              <a:t> </a:t>
            </a:r>
          </a:p>
          <a:p>
            <a:r>
              <a:rPr lang="en-US" u="sng" dirty="0">
                <a:hlinkClick r:id="rId2"/>
              </a:rPr>
              <a:t>https://youtu.be/8VVOowRAUAM</a:t>
            </a:r>
            <a:endParaRPr lang="en-US" dirty="0"/>
          </a:p>
        </p:txBody>
      </p:sp>
    </p:spTree>
    <p:extLst>
      <p:ext uri="{BB962C8B-B14F-4D97-AF65-F5344CB8AC3E}">
        <p14:creationId xmlns:p14="http://schemas.microsoft.com/office/powerpoint/2010/main" val="18132662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What can humans do to handle cattle humanely, safely and calmly? Give three examples.</a:t>
            </a:r>
          </a:p>
          <a:p>
            <a:r>
              <a:rPr lang="en-US" dirty="0"/>
              <a:t> </a:t>
            </a:r>
          </a:p>
          <a:p>
            <a:r>
              <a:rPr lang="en-US" u="sng" dirty="0">
                <a:hlinkClick r:id="rId2"/>
              </a:rPr>
              <a:t>https://youtu.be/JawE6CLKHhc</a:t>
            </a:r>
            <a:endParaRPr lang="en-US" dirty="0"/>
          </a:p>
        </p:txBody>
      </p:sp>
    </p:spTree>
    <p:extLst>
      <p:ext uri="{BB962C8B-B14F-4D97-AF65-F5344CB8AC3E}">
        <p14:creationId xmlns:p14="http://schemas.microsoft.com/office/powerpoint/2010/main" val="164444756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https://youtu.be/xhtQf22GzJs</a:t>
            </a:r>
            <a:r>
              <a:rPr lang="en-US" dirty="0"/>
              <a:t> and respond to the questions:</a:t>
            </a:r>
          </a:p>
          <a:p>
            <a:endParaRPr lang="en-US" dirty="0"/>
          </a:p>
          <a:p>
            <a:pPr lvl="0"/>
            <a:r>
              <a:rPr lang="en-US" dirty="0"/>
              <a:t>	1. What is artificial insemination?</a:t>
            </a:r>
          </a:p>
          <a:p>
            <a:r>
              <a:rPr lang="en-US" dirty="0"/>
              <a:t>	2. Why do farmers utilize artificial insemination?</a:t>
            </a:r>
          </a:p>
        </p:txBody>
      </p:sp>
    </p:spTree>
    <p:extLst>
      <p:ext uri="{BB962C8B-B14F-4D97-AF65-F5344CB8AC3E}">
        <p14:creationId xmlns:p14="http://schemas.microsoft.com/office/powerpoint/2010/main" val="2616246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What are the parts of the 3-Component Model for School-Based Agricultural Education?</a:t>
            </a:r>
          </a:p>
          <a:p>
            <a:pPr lvl="0"/>
            <a:r>
              <a:rPr lang="en-US" dirty="0"/>
              <a:t>	a. Animals, plants, foods</a:t>
            </a:r>
          </a:p>
          <a:p>
            <a:pPr lvl="0"/>
            <a:r>
              <a:rPr lang="en-US" dirty="0"/>
              <a:t>	b. Family, friends, agriculture</a:t>
            </a:r>
          </a:p>
          <a:p>
            <a:pPr lvl="0"/>
            <a:r>
              <a:rPr lang="en-US" dirty="0"/>
              <a:t>	c. Careers, classroom, SAE</a:t>
            </a:r>
          </a:p>
          <a:p>
            <a:r>
              <a:rPr lang="en-US" dirty="0"/>
              <a:t>	d. Classroom, SAE, FFA</a:t>
            </a:r>
          </a:p>
        </p:txBody>
      </p:sp>
    </p:spTree>
    <p:extLst>
      <p:ext uri="{BB962C8B-B14F-4D97-AF65-F5344CB8AC3E}">
        <p14:creationId xmlns:p14="http://schemas.microsoft.com/office/powerpoint/2010/main" val="38272423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https://youtu.be/R3FvgnSItWc</a:t>
            </a:r>
            <a:r>
              <a:rPr lang="en-US" u="sng" dirty="0"/>
              <a:t> </a:t>
            </a:r>
            <a:r>
              <a:rPr lang="en-US" dirty="0"/>
              <a:t>and identify five careers that can be found within the animal science industry.</a:t>
            </a:r>
          </a:p>
          <a:p>
            <a:endParaRPr lang="en-US" dirty="0"/>
          </a:p>
        </p:txBody>
      </p:sp>
    </p:spTree>
    <p:extLst>
      <p:ext uri="{BB962C8B-B14F-4D97-AF65-F5344CB8AC3E}">
        <p14:creationId xmlns:p14="http://schemas.microsoft.com/office/powerpoint/2010/main" val="9551012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https://youtu.be/MmCCrV1RI9Y</a:t>
            </a:r>
            <a:r>
              <a:rPr lang="en-US" u="sng" dirty="0"/>
              <a:t> </a:t>
            </a:r>
            <a:r>
              <a:rPr lang="en-US" dirty="0"/>
              <a:t>and respond to the questions: </a:t>
            </a:r>
          </a:p>
          <a:p>
            <a:endParaRPr lang="en-US" dirty="0"/>
          </a:p>
          <a:p>
            <a:pPr lvl="0"/>
            <a:r>
              <a:rPr lang="en-US" dirty="0"/>
              <a:t>	1. What is a wildlife biologist?</a:t>
            </a:r>
          </a:p>
          <a:p>
            <a:r>
              <a:rPr lang="en-US" dirty="0"/>
              <a:t>	2. What personality characteristics do you need to be </a:t>
            </a:r>
          </a:p>
          <a:p>
            <a:r>
              <a:rPr lang="en-US" dirty="0"/>
              <a:t>	    successful in an animal biology career? Identify 	    three characteristics.</a:t>
            </a:r>
          </a:p>
        </p:txBody>
      </p:sp>
    </p:spTree>
    <p:extLst>
      <p:ext uri="{BB962C8B-B14F-4D97-AF65-F5344CB8AC3E}">
        <p14:creationId xmlns:p14="http://schemas.microsoft.com/office/powerpoint/2010/main" val="346759913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How many National </a:t>
            </a:r>
            <a:r>
              <a:rPr lang="en-US" dirty="0" err="1"/>
              <a:t>FFA</a:t>
            </a:r>
            <a:r>
              <a:rPr lang="en-US" dirty="0"/>
              <a:t> proficiency award areas exist?</a:t>
            </a:r>
          </a:p>
          <a:p>
            <a:r>
              <a:rPr lang="en-US" dirty="0"/>
              <a:t>	a.   23</a:t>
            </a:r>
          </a:p>
          <a:p>
            <a:r>
              <a:rPr lang="en-US" dirty="0"/>
              <a:t>	b.   39</a:t>
            </a:r>
          </a:p>
          <a:p>
            <a:r>
              <a:rPr lang="en-US" dirty="0"/>
              <a:t>	c.   47</a:t>
            </a:r>
          </a:p>
          <a:p>
            <a:r>
              <a:rPr lang="en-US" dirty="0"/>
              <a:t>	d.   52</a:t>
            </a:r>
          </a:p>
        </p:txBody>
      </p:sp>
    </p:spTree>
    <p:extLst>
      <p:ext uri="{BB962C8B-B14F-4D97-AF65-F5344CB8AC3E}">
        <p14:creationId xmlns:p14="http://schemas.microsoft.com/office/powerpoint/2010/main" val="106232300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How many National </a:t>
            </a:r>
            <a:r>
              <a:rPr lang="en-US" dirty="0" err="1"/>
              <a:t>FFA</a:t>
            </a:r>
            <a:r>
              <a:rPr lang="en-US" dirty="0"/>
              <a:t> proficiency award areas exist?</a:t>
            </a:r>
          </a:p>
          <a:p>
            <a:r>
              <a:rPr lang="en-US" dirty="0"/>
              <a:t>	a.   23</a:t>
            </a:r>
          </a:p>
          <a:p>
            <a:r>
              <a:rPr lang="en-US" dirty="0"/>
              <a:t>	b.   39</a:t>
            </a:r>
          </a:p>
          <a:p>
            <a:r>
              <a:rPr lang="en-US" b="1" dirty="0"/>
              <a:t>	c.   47</a:t>
            </a:r>
            <a:endParaRPr lang="en-US" dirty="0"/>
          </a:p>
          <a:p>
            <a:r>
              <a:rPr lang="en-US" dirty="0"/>
              <a:t>	d.   52</a:t>
            </a:r>
          </a:p>
          <a:p>
            <a:endParaRPr lang="en-US" dirty="0"/>
          </a:p>
        </p:txBody>
      </p:sp>
    </p:spTree>
    <p:extLst>
      <p:ext uri="{BB962C8B-B14F-4D97-AF65-F5344CB8AC3E}">
        <p14:creationId xmlns:p14="http://schemas.microsoft.com/office/powerpoint/2010/main" val="276351218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https://youtu.be/kVMEfoaLB5Y</a:t>
            </a:r>
            <a:r>
              <a:rPr lang="en-US" u="sng" dirty="0"/>
              <a:t> </a:t>
            </a:r>
            <a:r>
              <a:rPr lang="en-US" dirty="0"/>
              <a:t>and respond to the following questions:</a:t>
            </a:r>
          </a:p>
          <a:p>
            <a:r>
              <a:rPr lang="en-US" dirty="0"/>
              <a:t> </a:t>
            </a:r>
          </a:p>
          <a:p>
            <a:pPr lvl="0"/>
            <a:r>
              <a:rPr lang="en-US" dirty="0"/>
              <a:t>	1. What skills do you need to be successful in an ag </a:t>
            </a:r>
          </a:p>
          <a:p>
            <a:pPr lvl="0"/>
            <a:r>
              <a:rPr lang="en-US" dirty="0"/>
              <a:t>	    and turf technician career?</a:t>
            </a:r>
          </a:p>
          <a:p>
            <a:pPr lvl="0"/>
            <a:r>
              <a:rPr lang="en-US" dirty="0"/>
              <a:t>	2. What education requirements exist for this type of </a:t>
            </a:r>
          </a:p>
          <a:p>
            <a:pPr lvl="0"/>
            <a:r>
              <a:rPr lang="en-US" dirty="0"/>
              <a:t>	    career?</a:t>
            </a:r>
          </a:p>
          <a:p>
            <a:endParaRPr lang="en-US" dirty="0"/>
          </a:p>
        </p:txBody>
      </p:sp>
    </p:spTree>
    <p:extLst>
      <p:ext uri="{BB962C8B-B14F-4D97-AF65-F5344CB8AC3E}">
        <p14:creationId xmlns:p14="http://schemas.microsoft.com/office/powerpoint/2010/main" val="2453927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67" y="6056"/>
            <a:ext cx="8229600" cy="981633"/>
          </a:xfrm>
        </p:spPr>
        <p:txBody>
          <a:bodyPr/>
          <a:lstStyle/>
          <a:p>
            <a:r>
              <a:rPr lang="en-US" dirty="0"/>
              <a:t>Careers and Supervised Agricultural Experience (SAE) Programs</a:t>
            </a:r>
            <a:br>
              <a:rPr lang="en-US" dirty="0"/>
            </a:br>
            <a:endParaRPr lang="en-US" dirty="0"/>
          </a:p>
        </p:txBody>
      </p:sp>
      <p:sp>
        <p:nvSpPr>
          <p:cNvPr id="3" name="Content Placeholder 2"/>
          <p:cNvSpPr>
            <a:spLocks noGrp="1"/>
          </p:cNvSpPr>
          <p:nvPr>
            <p:ph idx="13"/>
          </p:nvPr>
        </p:nvSpPr>
        <p:spPr/>
        <p:txBody>
          <a:bodyPr/>
          <a:lstStyle/>
          <a:p>
            <a:r>
              <a:rPr lang="en-US" dirty="0"/>
              <a:t>What are the parts of the 3-Component Model for School-Based Agricultural Education?</a:t>
            </a:r>
          </a:p>
          <a:p>
            <a:pPr lvl="0"/>
            <a:r>
              <a:rPr lang="en-US" dirty="0"/>
              <a:t>	a. Animals, plants, foods</a:t>
            </a:r>
          </a:p>
          <a:p>
            <a:pPr lvl="0"/>
            <a:r>
              <a:rPr lang="en-US" dirty="0"/>
              <a:t>	b. Family, friends, agriculture</a:t>
            </a:r>
          </a:p>
          <a:p>
            <a:pPr lvl="0"/>
            <a:r>
              <a:rPr lang="en-US" dirty="0"/>
              <a:t>	c. Careers, classroom, SAE</a:t>
            </a:r>
          </a:p>
          <a:p>
            <a:r>
              <a:rPr lang="en-US" b="1" dirty="0"/>
              <a:t>	d. Classroom, SAE, FFA</a:t>
            </a:r>
            <a:endParaRPr lang="en-US" dirty="0"/>
          </a:p>
        </p:txBody>
      </p:sp>
    </p:spTree>
    <p:extLst>
      <p:ext uri="{BB962C8B-B14F-4D97-AF65-F5344CB8AC3E}">
        <p14:creationId xmlns:p14="http://schemas.microsoft.com/office/powerpoint/2010/main" val="7781559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2.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D077A53E-A8F8-4613-A362-6AAE3EF4D9B9}">
  <ds:schemaRefs>
    <ds:schemaRef ds:uri="http://purl.org/dc/dcmitype/"/>
    <ds:schemaRef ds:uri="http://schemas.microsoft.com/office/2006/documentManagement/types"/>
    <ds:schemaRef ds:uri="http://purl.org/dc/term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http://www.w3.org/XML/1998/namespace"/>
  </ds:schemaRefs>
</ds:datastoreItem>
</file>

<file path=customXml/itemProps4.xml><?xml version="1.0" encoding="utf-8"?>
<ds:datastoreItem xmlns:ds="http://schemas.openxmlformats.org/officeDocument/2006/customXml" ds:itemID="{C4C674B6-D552-4B5A-A71B-A21B6E1CBA71}">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Angles.thmx</Template>
  <TotalTime>12028</TotalTime>
  <Words>3753</Words>
  <Application>Microsoft Office PowerPoint</Application>
  <PresentationFormat>On-screen Show (4:3)</PresentationFormat>
  <Paragraphs>332</Paragraphs>
  <Slides>84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84</vt:i4>
      </vt:variant>
    </vt:vector>
  </HeadingPairs>
  <TitlesOfParts>
    <vt:vector size="91" baseType="lpstr">
      <vt:lpstr>Verdana</vt:lpstr>
      <vt:lpstr>Arial</vt:lpstr>
      <vt:lpstr>Calibri</vt:lpstr>
      <vt:lpstr>Wingdings</vt:lpstr>
      <vt:lpstr>Georgia</vt:lpstr>
      <vt:lpstr>Franklin Gothic Book</vt:lpstr>
      <vt:lpstr>FFA Inservice Master</vt:lpstr>
      <vt:lpstr>PowerPoint Presentation</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lpstr>Careers and Supervised Agricultural Experience (SAE) Programs </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McGrady, Megan</cp:lastModifiedBy>
  <cp:revision>398</cp:revision>
  <dcterms:created xsi:type="dcterms:W3CDTF">2007-01-30T15:01:20Z</dcterms:created>
  <dcterms:modified xsi:type="dcterms:W3CDTF">2021-03-05T20:04:17Z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ies>
</file>