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5"/>
  </p:sldMasterIdLst>
  <p:notesMasterIdLst>
    <p:notesMasterId r:id="rId224"/>
  </p:notesMasterIdLst>
  <p:handoutMasterIdLst>
    <p:handoutMasterId r:id="rId225"/>
  </p:handoutMasterIdLst>
  <p:sldIdLst>
    <p:sldId id="525" r:id="rId6"/>
    <p:sldId id="527" r:id="rId7"/>
    <p:sldId id="528" r:id="rId8"/>
    <p:sldId id="529" r:id="rId9"/>
    <p:sldId id="530" r:id="rId10"/>
    <p:sldId id="531" r:id="rId11"/>
    <p:sldId id="532" r:id="rId12"/>
    <p:sldId id="533" r:id="rId13"/>
    <p:sldId id="534" r:id="rId14"/>
    <p:sldId id="535" r:id="rId15"/>
    <p:sldId id="536" r:id="rId16"/>
    <p:sldId id="537" r:id="rId17"/>
    <p:sldId id="538" r:id="rId18"/>
    <p:sldId id="539" r:id="rId19"/>
    <p:sldId id="540" r:id="rId20"/>
    <p:sldId id="541" r:id="rId21"/>
    <p:sldId id="542" r:id="rId22"/>
    <p:sldId id="543" r:id="rId23"/>
    <p:sldId id="544" r:id="rId24"/>
    <p:sldId id="545" r:id="rId25"/>
    <p:sldId id="546" r:id="rId26"/>
    <p:sldId id="547" r:id="rId27"/>
    <p:sldId id="548" r:id="rId28"/>
    <p:sldId id="549" r:id="rId29"/>
    <p:sldId id="550" r:id="rId30"/>
    <p:sldId id="551" r:id="rId31"/>
    <p:sldId id="552" r:id="rId32"/>
    <p:sldId id="553" r:id="rId33"/>
    <p:sldId id="554" r:id="rId34"/>
    <p:sldId id="555" r:id="rId35"/>
    <p:sldId id="556" r:id="rId36"/>
    <p:sldId id="557" r:id="rId37"/>
    <p:sldId id="558" r:id="rId38"/>
    <p:sldId id="559" r:id="rId39"/>
    <p:sldId id="560" r:id="rId40"/>
    <p:sldId id="561" r:id="rId41"/>
    <p:sldId id="562" r:id="rId42"/>
    <p:sldId id="563" r:id="rId43"/>
    <p:sldId id="564" r:id="rId44"/>
    <p:sldId id="565" r:id="rId45"/>
    <p:sldId id="566" r:id="rId46"/>
    <p:sldId id="567" r:id="rId47"/>
    <p:sldId id="568" r:id="rId48"/>
    <p:sldId id="569" r:id="rId49"/>
    <p:sldId id="570" r:id="rId50"/>
    <p:sldId id="571" r:id="rId51"/>
    <p:sldId id="572" r:id="rId52"/>
    <p:sldId id="573" r:id="rId53"/>
    <p:sldId id="574" r:id="rId54"/>
    <p:sldId id="575" r:id="rId55"/>
    <p:sldId id="576" r:id="rId56"/>
    <p:sldId id="577" r:id="rId57"/>
    <p:sldId id="578" r:id="rId58"/>
    <p:sldId id="579" r:id="rId59"/>
    <p:sldId id="580" r:id="rId60"/>
    <p:sldId id="581" r:id="rId61"/>
    <p:sldId id="582" r:id="rId62"/>
    <p:sldId id="583" r:id="rId63"/>
    <p:sldId id="584" r:id="rId64"/>
    <p:sldId id="585" r:id="rId65"/>
    <p:sldId id="586" r:id="rId66"/>
    <p:sldId id="587" r:id="rId67"/>
    <p:sldId id="588" r:id="rId68"/>
    <p:sldId id="589" r:id="rId69"/>
    <p:sldId id="590" r:id="rId70"/>
    <p:sldId id="591" r:id="rId71"/>
    <p:sldId id="592" r:id="rId72"/>
    <p:sldId id="593" r:id="rId73"/>
    <p:sldId id="594" r:id="rId74"/>
    <p:sldId id="595" r:id="rId75"/>
    <p:sldId id="596" r:id="rId76"/>
    <p:sldId id="597" r:id="rId77"/>
    <p:sldId id="598" r:id="rId78"/>
    <p:sldId id="599" r:id="rId79"/>
    <p:sldId id="600" r:id="rId80"/>
    <p:sldId id="601" r:id="rId81"/>
    <p:sldId id="602" r:id="rId82"/>
    <p:sldId id="603" r:id="rId83"/>
    <p:sldId id="604" r:id="rId84"/>
    <p:sldId id="605" r:id="rId85"/>
    <p:sldId id="606" r:id="rId86"/>
    <p:sldId id="607" r:id="rId87"/>
    <p:sldId id="608" r:id="rId88"/>
    <p:sldId id="609" r:id="rId89"/>
    <p:sldId id="610" r:id="rId90"/>
    <p:sldId id="611" r:id="rId91"/>
    <p:sldId id="612" r:id="rId92"/>
    <p:sldId id="613" r:id="rId93"/>
    <p:sldId id="614" r:id="rId94"/>
    <p:sldId id="615" r:id="rId95"/>
    <p:sldId id="616" r:id="rId96"/>
    <p:sldId id="617" r:id="rId97"/>
    <p:sldId id="618" r:id="rId98"/>
    <p:sldId id="619" r:id="rId99"/>
    <p:sldId id="620" r:id="rId100"/>
    <p:sldId id="621" r:id="rId101"/>
    <p:sldId id="622" r:id="rId102"/>
    <p:sldId id="623" r:id="rId103"/>
    <p:sldId id="624" r:id="rId104"/>
    <p:sldId id="625" r:id="rId105"/>
    <p:sldId id="626" r:id="rId106"/>
    <p:sldId id="627" r:id="rId107"/>
    <p:sldId id="628" r:id="rId108"/>
    <p:sldId id="629" r:id="rId109"/>
    <p:sldId id="630" r:id="rId110"/>
    <p:sldId id="631" r:id="rId111"/>
    <p:sldId id="632" r:id="rId112"/>
    <p:sldId id="633" r:id="rId113"/>
    <p:sldId id="634" r:id="rId114"/>
    <p:sldId id="635" r:id="rId115"/>
    <p:sldId id="636" r:id="rId116"/>
    <p:sldId id="637" r:id="rId117"/>
    <p:sldId id="638" r:id="rId118"/>
    <p:sldId id="639" r:id="rId119"/>
    <p:sldId id="640" r:id="rId120"/>
    <p:sldId id="641" r:id="rId121"/>
    <p:sldId id="642" r:id="rId122"/>
    <p:sldId id="643" r:id="rId123"/>
    <p:sldId id="644" r:id="rId124"/>
    <p:sldId id="645" r:id="rId125"/>
    <p:sldId id="646" r:id="rId126"/>
    <p:sldId id="647" r:id="rId127"/>
    <p:sldId id="648" r:id="rId128"/>
    <p:sldId id="649" r:id="rId129"/>
    <p:sldId id="650" r:id="rId130"/>
    <p:sldId id="651" r:id="rId131"/>
    <p:sldId id="652" r:id="rId132"/>
    <p:sldId id="653" r:id="rId133"/>
    <p:sldId id="654" r:id="rId134"/>
    <p:sldId id="655" r:id="rId135"/>
    <p:sldId id="656" r:id="rId136"/>
    <p:sldId id="657" r:id="rId137"/>
    <p:sldId id="658" r:id="rId138"/>
    <p:sldId id="659" r:id="rId139"/>
    <p:sldId id="660" r:id="rId140"/>
    <p:sldId id="661" r:id="rId141"/>
    <p:sldId id="662" r:id="rId142"/>
    <p:sldId id="663" r:id="rId143"/>
    <p:sldId id="664" r:id="rId144"/>
    <p:sldId id="665" r:id="rId145"/>
    <p:sldId id="666" r:id="rId146"/>
    <p:sldId id="667" r:id="rId147"/>
    <p:sldId id="668" r:id="rId148"/>
    <p:sldId id="669" r:id="rId149"/>
    <p:sldId id="670" r:id="rId150"/>
    <p:sldId id="671" r:id="rId151"/>
    <p:sldId id="672" r:id="rId152"/>
    <p:sldId id="673" r:id="rId153"/>
    <p:sldId id="674" r:id="rId154"/>
    <p:sldId id="675" r:id="rId155"/>
    <p:sldId id="676" r:id="rId156"/>
    <p:sldId id="677" r:id="rId157"/>
    <p:sldId id="678" r:id="rId158"/>
    <p:sldId id="679" r:id="rId159"/>
    <p:sldId id="680" r:id="rId160"/>
    <p:sldId id="681" r:id="rId161"/>
    <p:sldId id="682" r:id="rId162"/>
    <p:sldId id="683" r:id="rId163"/>
    <p:sldId id="684" r:id="rId164"/>
    <p:sldId id="685" r:id="rId165"/>
    <p:sldId id="686" r:id="rId166"/>
    <p:sldId id="687" r:id="rId167"/>
    <p:sldId id="688" r:id="rId168"/>
    <p:sldId id="689" r:id="rId169"/>
    <p:sldId id="690" r:id="rId170"/>
    <p:sldId id="691" r:id="rId171"/>
    <p:sldId id="692" r:id="rId172"/>
    <p:sldId id="693" r:id="rId173"/>
    <p:sldId id="694" r:id="rId174"/>
    <p:sldId id="695" r:id="rId175"/>
    <p:sldId id="696" r:id="rId176"/>
    <p:sldId id="697" r:id="rId177"/>
    <p:sldId id="698" r:id="rId178"/>
    <p:sldId id="699" r:id="rId179"/>
    <p:sldId id="700" r:id="rId180"/>
    <p:sldId id="701" r:id="rId181"/>
    <p:sldId id="702" r:id="rId182"/>
    <p:sldId id="703" r:id="rId183"/>
    <p:sldId id="704" r:id="rId184"/>
    <p:sldId id="705" r:id="rId185"/>
    <p:sldId id="706" r:id="rId186"/>
    <p:sldId id="707" r:id="rId187"/>
    <p:sldId id="708" r:id="rId188"/>
    <p:sldId id="709" r:id="rId189"/>
    <p:sldId id="710" r:id="rId190"/>
    <p:sldId id="711" r:id="rId191"/>
    <p:sldId id="712" r:id="rId192"/>
    <p:sldId id="713" r:id="rId193"/>
    <p:sldId id="714" r:id="rId194"/>
    <p:sldId id="715" r:id="rId195"/>
    <p:sldId id="716" r:id="rId196"/>
    <p:sldId id="717" r:id="rId197"/>
    <p:sldId id="718" r:id="rId198"/>
    <p:sldId id="719" r:id="rId199"/>
    <p:sldId id="720" r:id="rId200"/>
    <p:sldId id="721" r:id="rId201"/>
    <p:sldId id="722" r:id="rId202"/>
    <p:sldId id="723" r:id="rId203"/>
    <p:sldId id="724" r:id="rId204"/>
    <p:sldId id="725" r:id="rId205"/>
    <p:sldId id="726" r:id="rId206"/>
    <p:sldId id="727" r:id="rId207"/>
    <p:sldId id="728" r:id="rId208"/>
    <p:sldId id="729" r:id="rId209"/>
    <p:sldId id="730" r:id="rId210"/>
    <p:sldId id="731" r:id="rId211"/>
    <p:sldId id="732" r:id="rId212"/>
    <p:sldId id="733" r:id="rId213"/>
    <p:sldId id="734" r:id="rId214"/>
    <p:sldId id="735" r:id="rId215"/>
    <p:sldId id="736" r:id="rId216"/>
    <p:sldId id="737" r:id="rId217"/>
    <p:sldId id="738" r:id="rId218"/>
    <p:sldId id="739" r:id="rId219"/>
    <p:sldId id="740" r:id="rId220"/>
    <p:sldId id="741" r:id="rId221"/>
    <p:sldId id="742" r:id="rId222"/>
    <p:sldId id="743" r:id="rId223"/>
  </p:sldIdLst>
  <p:sldSz cx="9144000" cy="6858000" type="screen4x3"/>
  <p:notesSz cx="7010400" cy="9296400"/>
  <p:embeddedFontLst>
    <p:embeddedFont>
      <p:font typeface="Franklin Gothic Book" panose="020B0503020102020204" pitchFamily="34" charset="0"/>
      <p:regular r:id="rId226"/>
      <p:italic r:id="rId227"/>
    </p:embeddedFont>
    <p:embeddedFont>
      <p:font typeface="Georgia" panose="02040502050405020303" pitchFamily="18" charset="0"/>
      <p:regular r:id="rId228"/>
      <p:bold r:id="rId229"/>
      <p:italic r:id="rId230"/>
      <p:boldItalic r:id="rId231"/>
    </p:embeddedFont>
    <p:embeddedFont>
      <p:font typeface="Verdana" panose="020B0604030504040204" pitchFamily="34" charset="0"/>
      <p:regular r:id="rId232"/>
      <p:bold r:id="rId233"/>
      <p:italic r:id="rId234"/>
      <p:boldItalic r:id="rId235"/>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ey Hampton" initials="HH" lastIdx="4" clrIdx="0">
    <p:extLst>
      <p:ext uri="{19B8F6BF-5375-455C-9EA6-DF929625EA0E}">
        <p15:presenceInfo xmlns:p15="http://schemas.microsoft.com/office/powerpoint/2012/main" userId="Haley Hamp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46" autoAdjust="0"/>
    <p:restoredTop sz="94624" autoAdjust="0"/>
  </p:normalViewPr>
  <p:slideViewPr>
    <p:cSldViewPr snapToGrid="0">
      <p:cViewPr varScale="1">
        <p:scale>
          <a:sx n="52" d="100"/>
          <a:sy n="52" d="100"/>
        </p:scale>
        <p:origin x="1412" y="48"/>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slide" Target="slides/slide200.xml"/><Relationship Id="rId226" Type="http://schemas.openxmlformats.org/officeDocument/2006/relationships/font" Target="fonts/font1.fntdata"/><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1.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16" Type="http://schemas.openxmlformats.org/officeDocument/2006/relationships/slide" Target="slides/slide211.xml"/><Relationship Id="rId237" Type="http://schemas.openxmlformats.org/officeDocument/2006/relationships/presProps" Target="presProps.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206" Type="http://schemas.openxmlformats.org/officeDocument/2006/relationships/slide" Target="slides/slide201.xml"/><Relationship Id="rId227" Type="http://schemas.openxmlformats.org/officeDocument/2006/relationships/font" Target="fonts/font2.fntdata"/><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217" Type="http://schemas.openxmlformats.org/officeDocument/2006/relationships/slide" Target="slides/slide212.xml"/><Relationship Id="rId6" Type="http://schemas.openxmlformats.org/officeDocument/2006/relationships/slide" Target="slides/slide1.xml"/><Relationship Id="rId238" Type="http://schemas.openxmlformats.org/officeDocument/2006/relationships/viewProps" Target="viewProps.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207" Type="http://schemas.openxmlformats.org/officeDocument/2006/relationships/slide" Target="slides/slide202.xml"/><Relationship Id="rId228" Type="http://schemas.openxmlformats.org/officeDocument/2006/relationships/font" Target="fonts/font3.fntdata"/><Relationship Id="rId13" Type="http://schemas.openxmlformats.org/officeDocument/2006/relationships/slide" Target="slides/slide8.xml"/><Relationship Id="rId109" Type="http://schemas.openxmlformats.org/officeDocument/2006/relationships/slide" Target="slides/slide104.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162" Type="http://schemas.openxmlformats.org/officeDocument/2006/relationships/slide" Target="slides/slide157.xml"/><Relationship Id="rId183" Type="http://schemas.openxmlformats.org/officeDocument/2006/relationships/slide" Target="slides/slide178.xml"/><Relationship Id="rId218" Type="http://schemas.openxmlformats.org/officeDocument/2006/relationships/slide" Target="slides/slide213.xml"/><Relationship Id="rId239" Type="http://schemas.openxmlformats.org/officeDocument/2006/relationships/theme" Target="theme/theme1.xml"/><Relationship Id="rId24" Type="http://schemas.openxmlformats.org/officeDocument/2006/relationships/slide" Target="slides/slide19.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31" Type="http://schemas.openxmlformats.org/officeDocument/2006/relationships/slide" Target="slides/slide126.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208" Type="http://schemas.openxmlformats.org/officeDocument/2006/relationships/slide" Target="slides/slide203.xml"/><Relationship Id="rId229" Type="http://schemas.openxmlformats.org/officeDocument/2006/relationships/font" Target="fonts/font4.fntdata"/><Relationship Id="rId240" Type="http://schemas.openxmlformats.org/officeDocument/2006/relationships/tableStyles" Target="tableStyles.xml"/><Relationship Id="rId14" Type="http://schemas.openxmlformats.org/officeDocument/2006/relationships/slide" Target="slides/slide9.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8" Type="http://schemas.openxmlformats.org/officeDocument/2006/relationships/slide" Target="slides/slide3.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219" Type="http://schemas.openxmlformats.org/officeDocument/2006/relationships/slide" Target="slides/slide214.xml"/><Relationship Id="rId230" Type="http://schemas.openxmlformats.org/officeDocument/2006/relationships/font" Target="fonts/font5.fntdata"/><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95" Type="http://schemas.openxmlformats.org/officeDocument/2006/relationships/slide" Target="slides/slide190.xml"/><Relationship Id="rId209" Type="http://schemas.openxmlformats.org/officeDocument/2006/relationships/slide" Target="slides/slide204.xml"/><Relationship Id="rId190" Type="http://schemas.openxmlformats.org/officeDocument/2006/relationships/slide" Target="slides/slide185.xml"/><Relationship Id="rId204" Type="http://schemas.openxmlformats.org/officeDocument/2006/relationships/slide" Target="slides/slide199.xml"/><Relationship Id="rId220" Type="http://schemas.openxmlformats.org/officeDocument/2006/relationships/slide" Target="slides/slide215.xml"/><Relationship Id="rId225" Type="http://schemas.openxmlformats.org/officeDocument/2006/relationships/handoutMaster" Target="handoutMasters/handoutMaster1.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customXml" Target="../customXml/item4.xml"/><Relationship Id="rId9" Type="http://schemas.openxmlformats.org/officeDocument/2006/relationships/slide" Target="slides/slide4.xml"/><Relationship Id="rId180" Type="http://schemas.openxmlformats.org/officeDocument/2006/relationships/slide" Target="slides/slide175.xml"/><Relationship Id="rId210" Type="http://schemas.openxmlformats.org/officeDocument/2006/relationships/slide" Target="slides/slide205.xml"/><Relationship Id="rId215" Type="http://schemas.openxmlformats.org/officeDocument/2006/relationships/slide" Target="slides/slide210.xml"/><Relationship Id="rId236" Type="http://schemas.openxmlformats.org/officeDocument/2006/relationships/commentAuthors" Target="commentAuthors.xml"/><Relationship Id="rId26" Type="http://schemas.openxmlformats.org/officeDocument/2006/relationships/slide" Target="slides/slide21.xml"/><Relationship Id="rId231" Type="http://schemas.openxmlformats.org/officeDocument/2006/relationships/font" Target="fonts/font6.fntdata"/><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221" Type="http://schemas.openxmlformats.org/officeDocument/2006/relationships/slide" Target="slides/slide216.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11" Type="http://schemas.openxmlformats.org/officeDocument/2006/relationships/slide" Target="slides/slide206.xml"/><Relationship Id="rId232" Type="http://schemas.openxmlformats.org/officeDocument/2006/relationships/font" Target="fonts/font7.fntdata"/><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slide" Target="slides/slide196.xml"/><Relationship Id="rId222" Type="http://schemas.openxmlformats.org/officeDocument/2006/relationships/slide" Target="slides/slide217.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customXml" Target="../customXml/item1.xml"/><Relationship Id="rId212" Type="http://schemas.openxmlformats.org/officeDocument/2006/relationships/slide" Target="slides/slide207.xml"/><Relationship Id="rId233" Type="http://schemas.openxmlformats.org/officeDocument/2006/relationships/font" Target="fonts/font8.fntdata"/><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202" Type="http://schemas.openxmlformats.org/officeDocument/2006/relationships/slide" Target="slides/slide197.xml"/><Relationship Id="rId223" Type="http://schemas.openxmlformats.org/officeDocument/2006/relationships/slide" Target="slides/slide218.xml"/><Relationship Id="rId18" Type="http://schemas.openxmlformats.org/officeDocument/2006/relationships/slide" Target="slides/slide13.xml"/><Relationship Id="rId39" Type="http://schemas.openxmlformats.org/officeDocument/2006/relationships/slide" Target="slides/slide34.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1" Type="http://schemas.openxmlformats.org/officeDocument/2006/relationships/slide" Target="slides/slide66.xml"/><Relationship Id="rId92" Type="http://schemas.openxmlformats.org/officeDocument/2006/relationships/slide" Target="slides/slide87.xml"/><Relationship Id="rId213" Type="http://schemas.openxmlformats.org/officeDocument/2006/relationships/slide" Target="slides/slide208.xml"/><Relationship Id="rId234" Type="http://schemas.openxmlformats.org/officeDocument/2006/relationships/font" Target="fonts/font9.fntdata"/><Relationship Id="rId2" Type="http://schemas.openxmlformats.org/officeDocument/2006/relationships/customXml" Target="../customXml/item2.xml"/><Relationship Id="rId29" Type="http://schemas.openxmlformats.org/officeDocument/2006/relationships/slide" Target="slides/slide24.xml"/><Relationship Id="rId40" Type="http://schemas.openxmlformats.org/officeDocument/2006/relationships/slide" Target="slides/slide35.xml"/><Relationship Id="rId115" Type="http://schemas.openxmlformats.org/officeDocument/2006/relationships/slide" Target="slides/slide110.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99" Type="http://schemas.openxmlformats.org/officeDocument/2006/relationships/slide" Target="slides/slide194.xml"/><Relationship Id="rId203" Type="http://schemas.openxmlformats.org/officeDocument/2006/relationships/slide" Target="slides/slide198.xml"/><Relationship Id="rId19" Type="http://schemas.openxmlformats.org/officeDocument/2006/relationships/slide" Target="slides/slide14.xml"/><Relationship Id="rId224" Type="http://schemas.openxmlformats.org/officeDocument/2006/relationships/notesMaster" Target="notesMasters/notesMaster1.xml"/><Relationship Id="rId30" Type="http://schemas.openxmlformats.org/officeDocument/2006/relationships/slide" Target="slides/slide2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189" Type="http://schemas.openxmlformats.org/officeDocument/2006/relationships/slide" Target="slides/slide184.xml"/><Relationship Id="rId3" Type="http://schemas.openxmlformats.org/officeDocument/2006/relationships/customXml" Target="../customXml/item3.xml"/><Relationship Id="rId214" Type="http://schemas.openxmlformats.org/officeDocument/2006/relationships/slide" Target="slides/slide209.xml"/><Relationship Id="rId235" Type="http://schemas.openxmlformats.org/officeDocument/2006/relationships/font" Target="fonts/font10.fntdata"/><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179" Type="http://schemas.openxmlformats.org/officeDocument/2006/relationships/slide" Target="slides/slide17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613243" y="567724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3638550"/>
            <a:ext cx="7694613" cy="1955800"/>
          </a:xfrm>
          <a:prstGeom prst="rect">
            <a:avLst/>
          </a:prstGeom>
        </p:spPr>
        <p:txBody>
          <a:bodyPr vert="horz"/>
          <a:lstStyle>
            <a:lvl1pPr marL="0" indent="0" algn="ctr">
              <a:lnSpc>
                <a:spcPct val="70000"/>
              </a:lnSpc>
              <a:buNone/>
              <a:defRPr sz="5400" b="1" baseline="0">
                <a:solidFill>
                  <a:srgbClr val="004C97"/>
                </a:solidFill>
                <a:latin typeface="Georgia"/>
                <a:cs typeface="Georgia"/>
              </a:defRPr>
            </a:lvl1pPr>
          </a:lstStyle>
          <a:p>
            <a:pPr lvl="0"/>
            <a:r>
              <a:rPr lang="en-US" dirty="0"/>
              <a:t>HEADLINE HERE</a:t>
            </a:r>
          </a:p>
          <a:p>
            <a:pPr lvl="0"/>
            <a:r>
              <a:rPr lang="en-US" dirty="0"/>
              <a:t>TWO LINES OR</a:t>
            </a:r>
          </a:p>
          <a:p>
            <a:pPr lvl="0"/>
            <a:r>
              <a:rPr lang="en-US" dirty="0"/>
              <a:t>THREE</a:t>
            </a:r>
          </a:p>
        </p:txBody>
      </p:sp>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cxnSp>
        <p:nvCxnSpPr>
          <p:cNvPr id="8" name="Straight Connector 7"/>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9"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
        <p:nvSpPr>
          <p:cNvPr id="9" name="Rectangle 8"/>
          <p:cNvSpPr/>
          <p:nvPr userDrawn="1"/>
        </p:nvSpPr>
        <p:spPr>
          <a:xfrm>
            <a:off x="0" y="-1"/>
            <a:ext cx="9150865" cy="844379"/>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
        <p:nvSpPr>
          <p:cNvPr id="10" name="Rectangle 9"/>
          <p:cNvSpPr/>
          <p:nvPr userDrawn="1"/>
        </p:nvSpPr>
        <p:spPr>
          <a:xfrm>
            <a:off x="0" y="6425514"/>
            <a:ext cx="9150866" cy="267448"/>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1092" y="6576541"/>
            <a:ext cx="9149773" cy="287233"/>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solidFill>
                <a:srgbClr val="0033CC"/>
              </a:solidFill>
            </a:endParaRPr>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2" Type="http://schemas.openxmlformats.org/officeDocument/2006/relationships/hyperlink" Target="https://www.ffanewhorizons.org/2017/08/30/on-the-record-chris-johns/" TargetMode="External"/><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0.xml.rels><?xml version="1.0" encoding="UTF-8" standalone="yes"?>
<Relationships xmlns="http://schemas.openxmlformats.org/package/2006/relationships"><Relationship Id="rId2" Type="http://schemas.openxmlformats.org/officeDocument/2006/relationships/hyperlink" Target="https://www.ffanewhorizons.org/2017/02/24/what-i-know-easton-corbin/" TargetMode="External"/><Relationship Id="rId1" Type="http://schemas.openxmlformats.org/officeDocument/2006/relationships/slideLayout" Target="../slideLayouts/slideLayout3.xml"/></Relationships>
</file>

<file path=ppt/slides/_rels/slide171.xml.rels><?xml version="1.0" encoding="UTF-8" standalone="yes"?>
<Relationships xmlns="http://schemas.openxmlformats.org/package/2006/relationships"><Relationship Id="rId2" Type="http://schemas.openxmlformats.org/officeDocument/2006/relationships/hyperlink" Target="https://www.ffanewhorizons.org/2017/03/14/qa-ray-starling-special-assistant-to-the-president/" TargetMode="External"/><Relationship Id="rId1" Type="http://schemas.openxmlformats.org/officeDocument/2006/relationships/slideLayout" Target="../slideLayouts/slideLayout3.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7.xml.rels><?xml version="1.0" encoding="UTF-8" standalone="yes"?>
<Relationships xmlns="http://schemas.openxmlformats.org/package/2006/relationships"><Relationship Id="rId2" Type="http://schemas.openxmlformats.org/officeDocument/2006/relationships/hyperlink" Target="https://kids.nationalgeographic.com/games/quizzes/which-pet/" TargetMode="External"/><Relationship Id="rId1" Type="http://schemas.openxmlformats.org/officeDocument/2006/relationships/slideLayout" Target="../slideLayouts/slideLayout3.xml"/></Relationships>
</file>

<file path=ppt/slides/_rels/slide198.xml.rels><?xml version="1.0" encoding="UTF-8" standalone="yes"?>
<Relationships xmlns="http://schemas.openxmlformats.org/package/2006/relationships"><Relationship Id="rId2" Type="http://schemas.openxmlformats.org/officeDocument/2006/relationships/hyperlink" Target="https://well.blogs.nytimes.com/2015/03/26/take-the-habit-personality-quiz/" TargetMode="External"/><Relationship Id="rId1" Type="http://schemas.openxmlformats.org/officeDocument/2006/relationships/slideLayout" Target="../slideLayouts/slideLayout3.xml"/></Relationships>
</file>

<file path=ppt/slides/_rels/slide199.xml.rels><?xml version="1.0" encoding="UTF-8" standalone="yes"?>
<Relationships xmlns="http://schemas.openxmlformats.org/package/2006/relationships"><Relationship Id="rId2" Type="http://schemas.openxmlformats.org/officeDocument/2006/relationships/hyperlink" Target="https://sorted.org.nz/tools/money-personality-quiz"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0.xml.rels><?xml version="1.0" encoding="UTF-8" standalone="yes"?>
<Relationships xmlns="http://schemas.openxmlformats.org/package/2006/relationships"><Relationship Id="rId2" Type="http://schemas.openxmlformats.org/officeDocument/2006/relationships/hyperlink" Target="https://www.goconstruct.org/personality-quiz/index.htm" TargetMode="External"/><Relationship Id="rId1" Type="http://schemas.openxmlformats.org/officeDocument/2006/relationships/slideLayout" Target="../slideLayouts/slideLayout3.xml"/></Relationships>
</file>

<file path=ppt/slides/_rels/slide201.xml.rels><?xml version="1.0" encoding="UTF-8" standalone="yes"?>
<Relationships xmlns="http://schemas.openxmlformats.org/package/2006/relationships"><Relationship Id="rId2" Type="http://schemas.openxmlformats.org/officeDocument/2006/relationships/hyperlink" Target="https://365tests.com/personality-tests/free-color-personality-test/" TargetMode="External"/><Relationship Id="rId1" Type="http://schemas.openxmlformats.org/officeDocument/2006/relationships/slideLayout" Target="../slideLayouts/slideLayout3.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8.xml.rels><?xml version="1.0" encoding="UTF-8" standalone="yes"?>
<Relationships xmlns="http://schemas.openxmlformats.org/package/2006/relationships"><Relationship Id="rId2" Type="http://schemas.openxmlformats.org/officeDocument/2006/relationships/hyperlink" Target="https://youtu.be/hKEnU35R4uo"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hyperlink" Target="https://azumazu.com/blog/leadership-and-managing/what-kind-of-leader-are-you/" TargetMode="Externa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Leadership and FFA</a:t>
            </a:r>
          </a:p>
        </p:txBody>
      </p:sp>
      <p:sp>
        <p:nvSpPr>
          <p:cNvPr id="3" name="Title 9"/>
          <p:cNvSpPr txBox="1">
            <a:spLocks/>
          </p:cNvSpPr>
          <p:nvPr/>
        </p:nvSpPr>
        <p:spPr>
          <a:xfrm>
            <a:off x="0" y="192259"/>
            <a:ext cx="9144000" cy="981633"/>
          </a:xfrm>
          <a:prstGeom prst="rect">
            <a:avLst/>
          </a:prstGeom>
        </p:spPr>
        <p:txBody>
          <a:bodyPr vert="horz"/>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a:r>
              <a:rPr lang="en-US" dirty="0"/>
              <a:t>Bell Ringers for the Agricultural Science Classroom</a:t>
            </a:r>
          </a:p>
        </p:txBody>
      </p:sp>
      <p:pic>
        <p:nvPicPr>
          <p:cNvPr id="4" name="Picture 3" descr="NationalFFA_Emblem_R_3C_RGB.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1551" y="938842"/>
            <a:ext cx="2146300" cy="2577996"/>
          </a:xfrm>
          <a:prstGeom prst="rect">
            <a:avLst/>
          </a:prstGeom>
        </p:spPr>
      </p:pic>
    </p:spTree>
    <p:extLst>
      <p:ext uri="{BB962C8B-B14F-4D97-AF65-F5344CB8AC3E}">
        <p14:creationId xmlns:p14="http://schemas.microsoft.com/office/powerpoint/2010/main" val="515849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what year were females allowed membership in FFA?</a:t>
            </a:r>
          </a:p>
          <a:p>
            <a:pPr lvl="0"/>
            <a:r>
              <a:rPr lang="en-US" dirty="0"/>
              <a:t>	a. 1942</a:t>
            </a:r>
          </a:p>
          <a:p>
            <a:pPr lvl="0"/>
            <a:r>
              <a:rPr lang="en-US" dirty="0"/>
              <a:t>	b. 1957</a:t>
            </a:r>
          </a:p>
          <a:p>
            <a:pPr lvl="0"/>
            <a:r>
              <a:rPr lang="en-US" dirty="0"/>
              <a:t>	c. 1969</a:t>
            </a:r>
          </a:p>
          <a:p>
            <a:pPr lvl="0"/>
            <a:r>
              <a:rPr lang="en-US" dirty="0"/>
              <a:t>	d. 1971</a:t>
            </a:r>
          </a:p>
          <a:p>
            <a:endParaRPr lang="en-US" dirty="0"/>
          </a:p>
        </p:txBody>
      </p:sp>
    </p:spTree>
    <p:extLst>
      <p:ext uri="{BB962C8B-B14F-4D97-AF65-F5344CB8AC3E}">
        <p14:creationId xmlns:p14="http://schemas.microsoft.com/office/powerpoint/2010/main" val="332393988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which of the following leadership development events (LDE) do you research, prepare and practice a speech in a short period of time?</a:t>
            </a:r>
          </a:p>
          <a:p>
            <a:r>
              <a:rPr lang="en-US" dirty="0"/>
              <a:t>	a.   Creed speaking</a:t>
            </a:r>
          </a:p>
          <a:p>
            <a:r>
              <a:rPr lang="en-US" dirty="0"/>
              <a:t>	b.   Extemporaneous public speaking</a:t>
            </a:r>
          </a:p>
          <a:p>
            <a:r>
              <a:rPr lang="en-US" dirty="0"/>
              <a:t>	c.   Prepared public speaking </a:t>
            </a:r>
          </a:p>
          <a:p>
            <a:r>
              <a:rPr lang="en-US" dirty="0"/>
              <a:t>	d.   Talent</a:t>
            </a:r>
          </a:p>
          <a:p>
            <a:endParaRPr lang="en-US" dirty="0"/>
          </a:p>
        </p:txBody>
      </p:sp>
    </p:spTree>
    <p:extLst>
      <p:ext uri="{BB962C8B-B14F-4D97-AF65-F5344CB8AC3E}">
        <p14:creationId xmlns:p14="http://schemas.microsoft.com/office/powerpoint/2010/main" val="326226184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which of the following leadership development events (LDE) do you research, prepare and practice a speech in a short period of time?</a:t>
            </a:r>
          </a:p>
          <a:p>
            <a:r>
              <a:rPr lang="en-US" dirty="0"/>
              <a:t>	a.   Creed speaking</a:t>
            </a:r>
          </a:p>
          <a:p>
            <a:r>
              <a:rPr lang="en-US" b="1" dirty="0"/>
              <a:t>	b.   Extemporaneous public speaking</a:t>
            </a:r>
            <a:endParaRPr lang="en-US" dirty="0"/>
          </a:p>
          <a:p>
            <a:r>
              <a:rPr lang="en-US" dirty="0"/>
              <a:t>	c.   Prepared public speaking </a:t>
            </a:r>
          </a:p>
          <a:p>
            <a:r>
              <a:rPr lang="en-US" dirty="0"/>
              <a:t>	d.   Talent</a:t>
            </a:r>
          </a:p>
          <a:p>
            <a:endParaRPr lang="en-US" dirty="0"/>
          </a:p>
        </p:txBody>
      </p:sp>
    </p:spTree>
    <p:extLst>
      <p:ext uri="{BB962C8B-B14F-4D97-AF65-F5344CB8AC3E}">
        <p14:creationId xmlns:p14="http://schemas.microsoft.com/office/powerpoint/2010/main" val="196249585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skills could/would you obtain from competing in the agricultural sales career development event (CDE)?</a:t>
            </a:r>
          </a:p>
          <a:p>
            <a:endParaRPr lang="en-US" dirty="0"/>
          </a:p>
        </p:txBody>
      </p:sp>
    </p:spTree>
    <p:extLst>
      <p:ext uri="{BB962C8B-B14F-4D97-AF65-F5344CB8AC3E}">
        <p14:creationId xmlns:p14="http://schemas.microsoft.com/office/powerpoint/2010/main" val="219108705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which career development event (CDE) do participants often create a floral arrangement?</a:t>
            </a:r>
          </a:p>
          <a:p>
            <a:r>
              <a:rPr lang="en-US" dirty="0"/>
              <a:t>	a.   Nursery/landscape</a:t>
            </a:r>
          </a:p>
          <a:p>
            <a:r>
              <a:rPr lang="en-US" dirty="0"/>
              <a:t>	b.   Horticulture</a:t>
            </a:r>
          </a:p>
          <a:p>
            <a:r>
              <a:rPr lang="en-US" dirty="0"/>
              <a:t>	c.   Floriculture</a:t>
            </a:r>
          </a:p>
          <a:p>
            <a:r>
              <a:rPr lang="en-US" dirty="0"/>
              <a:t>	d.   Forestry</a:t>
            </a:r>
          </a:p>
          <a:p>
            <a:endParaRPr lang="en-US" dirty="0"/>
          </a:p>
        </p:txBody>
      </p:sp>
    </p:spTree>
    <p:extLst>
      <p:ext uri="{BB962C8B-B14F-4D97-AF65-F5344CB8AC3E}">
        <p14:creationId xmlns:p14="http://schemas.microsoft.com/office/powerpoint/2010/main" val="80485533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which career development event (CDE) do participants often create a floral arrangement?</a:t>
            </a:r>
          </a:p>
          <a:p>
            <a:r>
              <a:rPr lang="en-US" dirty="0"/>
              <a:t>	a.   Nursery/landscape</a:t>
            </a:r>
          </a:p>
          <a:p>
            <a:r>
              <a:rPr lang="en-US" dirty="0"/>
              <a:t>	b.   Horticulture</a:t>
            </a:r>
          </a:p>
          <a:p>
            <a:r>
              <a:rPr lang="en-US" b="1" dirty="0"/>
              <a:t>	c.   Floriculture</a:t>
            </a:r>
            <a:endParaRPr lang="en-US" dirty="0"/>
          </a:p>
          <a:p>
            <a:r>
              <a:rPr lang="en-US" dirty="0"/>
              <a:t>	d.   Forestry</a:t>
            </a:r>
          </a:p>
        </p:txBody>
      </p:sp>
    </p:spTree>
    <p:extLst>
      <p:ext uri="{BB962C8B-B14F-4D97-AF65-F5344CB8AC3E}">
        <p14:creationId xmlns:p14="http://schemas.microsoft.com/office/powerpoint/2010/main" val="39115136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Find an impactful member of the agricultural community from history. Create a tweet about the impact that person had on the agriculture industry.</a:t>
            </a:r>
          </a:p>
          <a:p>
            <a:endParaRPr lang="en-US" dirty="0"/>
          </a:p>
        </p:txBody>
      </p:sp>
      <p:pic>
        <p:nvPicPr>
          <p:cNvPr id="4" name="Picture 3"/>
          <p:cNvPicPr>
            <a:picLocks noChangeAspect="1"/>
          </p:cNvPicPr>
          <p:nvPr/>
        </p:nvPicPr>
        <p:blipFill>
          <a:blip r:embed="rId2"/>
          <a:stretch>
            <a:fillRect/>
          </a:stretch>
        </p:blipFill>
        <p:spPr>
          <a:xfrm>
            <a:off x="4539797" y="2863902"/>
            <a:ext cx="2466565" cy="2466565"/>
          </a:xfrm>
          <a:prstGeom prst="rect">
            <a:avLst/>
          </a:prstGeom>
        </p:spPr>
      </p:pic>
    </p:spTree>
    <p:extLst>
      <p:ext uri="{BB962C8B-B14F-4D97-AF65-F5344CB8AC3E}">
        <p14:creationId xmlns:p14="http://schemas.microsoft.com/office/powerpoint/2010/main" val="16654402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Do you believe that someone can be a born leader? Why or why not? Provide an example.</a:t>
            </a:r>
          </a:p>
          <a:p>
            <a:endParaRPr lang="en-US" dirty="0"/>
          </a:p>
        </p:txBody>
      </p:sp>
    </p:spTree>
    <p:extLst>
      <p:ext uri="{BB962C8B-B14F-4D97-AF65-F5344CB8AC3E}">
        <p14:creationId xmlns:p14="http://schemas.microsoft.com/office/powerpoint/2010/main" val="32034467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Write a two-minute elevator speech about what agriculture is/means. This elevator speech should be written for a student at the elementary level that has never taken an agriculture class.</a:t>
            </a:r>
          </a:p>
          <a:p>
            <a:endParaRPr lang="en-US" dirty="0"/>
          </a:p>
        </p:txBody>
      </p:sp>
    </p:spTree>
    <p:extLst>
      <p:ext uri="{BB962C8B-B14F-4D97-AF65-F5344CB8AC3E}">
        <p14:creationId xmlns:p14="http://schemas.microsoft.com/office/powerpoint/2010/main" val="43281257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does it mean to “lead by example”?</a:t>
            </a:r>
          </a:p>
        </p:txBody>
      </p:sp>
    </p:spTree>
    <p:extLst>
      <p:ext uri="{BB962C8B-B14F-4D97-AF65-F5344CB8AC3E}">
        <p14:creationId xmlns:p14="http://schemas.microsoft.com/office/powerpoint/2010/main" val="36699682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Think about a time you were chosen to lead a group or a team. Describe how you felt and the process you went through to be a successful leader.</a:t>
            </a:r>
          </a:p>
          <a:p>
            <a:endParaRPr lang="en-US" dirty="0"/>
          </a:p>
        </p:txBody>
      </p:sp>
    </p:spTree>
    <p:extLst>
      <p:ext uri="{BB962C8B-B14F-4D97-AF65-F5344CB8AC3E}">
        <p14:creationId xmlns:p14="http://schemas.microsoft.com/office/powerpoint/2010/main" val="2749876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what year were females allowed membership in FFA?</a:t>
            </a:r>
          </a:p>
          <a:p>
            <a:pPr lvl="0"/>
            <a:r>
              <a:rPr lang="en-US" dirty="0"/>
              <a:t>	a. 1942</a:t>
            </a:r>
          </a:p>
          <a:p>
            <a:pPr lvl="0"/>
            <a:r>
              <a:rPr lang="en-US" dirty="0"/>
              <a:t>	b. 1957</a:t>
            </a:r>
          </a:p>
          <a:p>
            <a:pPr lvl="0"/>
            <a:r>
              <a:rPr lang="en-US" b="1" dirty="0"/>
              <a:t>	c. 1969</a:t>
            </a:r>
            <a:endParaRPr lang="en-US" dirty="0"/>
          </a:p>
          <a:p>
            <a:pPr lvl="0"/>
            <a:r>
              <a:rPr lang="en-US" dirty="0"/>
              <a:t>	d. 1971</a:t>
            </a:r>
          </a:p>
          <a:p>
            <a:endParaRPr lang="en-US" dirty="0"/>
          </a:p>
        </p:txBody>
      </p:sp>
    </p:spTree>
    <p:extLst>
      <p:ext uri="{BB962C8B-B14F-4D97-AF65-F5344CB8AC3E}">
        <p14:creationId xmlns:p14="http://schemas.microsoft.com/office/powerpoint/2010/main" val="219567491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pPr marL="457200" indent="-457200">
              <a:buAutoNum type="arabicPeriod"/>
            </a:pPr>
            <a:r>
              <a:rPr lang="en-US" dirty="0"/>
              <a:t>What are three of your greatest strengths and three of your greatest weaknesses? </a:t>
            </a:r>
          </a:p>
          <a:p>
            <a:pPr marL="457200" indent="-457200">
              <a:buAutoNum type="arabicPeriod"/>
            </a:pPr>
            <a:r>
              <a:rPr lang="en-US" dirty="0"/>
              <a:t>How does each contribute to your leadership style?</a:t>
            </a:r>
          </a:p>
          <a:p>
            <a:endParaRPr lang="en-US" dirty="0"/>
          </a:p>
        </p:txBody>
      </p:sp>
    </p:spTree>
    <p:extLst>
      <p:ext uri="{BB962C8B-B14F-4D97-AF65-F5344CB8AC3E}">
        <p14:creationId xmlns:p14="http://schemas.microsoft.com/office/powerpoint/2010/main" val="10526998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is NOT part of the FFA Code of Ethics?</a:t>
            </a:r>
          </a:p>
          <a:p>
            <a:r>
              <a:rPr lang="en-US" dirty="0"/>
              <a:t>	a.   Dress neatly and appropriately</a:t>
            </a:r>
          </a:p>
          <a:p>
            <a:r>
              <a:rPr lang="en-US" dirty="0"/>
              <a:t>	b.   Be courteous, honest and fair with others</a:t>
            </a:r>
          </a:p>
          <a:p>
            <a:r>
              <a:rPr lang="en-US" dirty="0"/>
              <a:t>	c.   Conduct a supervised agricultural experience (SAE) 	      program</a:t>
            </a:r>
          </a:p>
          <a:p>
            <a:r>
              <a:rPr lang="en-US" dirty="0"/>
              <a:t>	d.   Participate in a career development or 		      leadership development event </a:t>
            </a:r>
          </a:p>
          <a:p>
            <a:endParaRPr lang="en-US" dirty="0"/>
          </a:p>
        </p:txBody>
      </p:sp>
    </p:spTree>
    <p:extLst>
      <p:ext uri="{BB962C8B-B14F-4D97-AF65-F5344CB8AC3E}">
        <p14:creationId xmlns:p14="http://schemas.microsoft.com/office/powerpoint/2010/main" val="335699097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is NOT part of the FFA Code of Ethics?</a:t>
            </a:r>
          </a:p>
          <a:p>
            <a:r>
              <a:rPr lang="en-US" dirty="0"/>
              <a:t>	a.   Dress neatly and appropriately</a:t>
            </a:r>
          </a:p>
          <a:p>
            <a:r>
              <a:rPr lang="en-US" dirty="0"/>
              <a:t>	b.   Be courteous, honest and fair with others</a:t>
            </a:r>
          </a:p>
          <a:p>
            <a:r>
              <a:rPr lang="en-US" dirty="0"/>
              <a:t>	c.   Conduct a supervised agricultural experience (SAE) 	      program</a:t>
            </a:r>
          </a:p>
          <a:p>
            <a:r>
              <a:rPr lang="en-US" b="1" dirty="0"/>
              <a:t>	d.   Participate in a career development or 		      leadership</a:t>
            </a:r>
            <a:r>
              <a:rPr lang="en-US" dirty="0"/>
              <a:t> </a:t>
            </a:r>
            <a:r>
              <a:rPr lang="en-US" b="1" dirty="0"/>
              <a:t>development event </a:t>
            </a:r>
            <a:endParaRPr lang="en-US" dirty="0"/>
          </a:p>
          <a:p>
            <a:endParaRPr lang="en-US" dirty="0"/>
          </a:p>
        </p:txBody>
      </p:sp>
    </p:spTree>
    <p:extLst>
      <p:ext uri="{BB962C8B-B14F-4D97-AF65-F5344CB8AC3E}">
        <p14:creationId xmlns:p14="http://schemas.microsoft.com/office/powerpoint/2010/main" val="364081230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is NOT a position on the FFA officer team?</a:t>
            </a:r>
          </a:p>
          <a:p>
            <a:r>
              <a:rPr lang="en-US" dirty="0"/>
              <a:t>	a.   President</a:t>
            </a:r>
          </a:p>
          <a:p>
            <a:r>
              <a:rPr lang="en-US" dirty="0"/>
              <a:t>	b.   Sentinel</a:t>
            </a:r>
          </a:p>
          <a:p>
            <a:r>
              <a:rPr lang="en-US" b="1" dirty="0"/>
              <a:t>	</a:t>
            </a:r>
            <a:r>
              <a:rPr lang="en-US" dirty="0"/>
              <a:t>c.   Recorder</a:t>
            </a:r>
          </a:p>
          <a:p>
            <a:r>
              <a:rPr lang="en-US" dirty="0"/>
              <a:t>	d.   Secretary</a:t>
            </a:r>
          </a:p>
        </p:txBody>
      </p:sp>
    </p:spTree>
    <p:extLst>
      <p:ext uri="{BB962C8B-B14F-4D97-AF65-F5344CB8AC3E}">
        <p14:creationId xmlns:p14="http://schemas.microsoft.com/office/powerpoint/2010/main" val="284534400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is NOT a position on the FFA officer team?</a:t>
            </a:r>
          </a:p>
          <a:p>
            <a:r>
              <a:rPr lang="en-US" dirty="0"/>
              <a:t>	a.   President</a:t>
            </a:r>
          </a:p>
          <a:p>
            <a:r>
              <a:rPr lang="en-US" dirty="0"/>
              <a:t>	b.   Sentinel</a:t>
            </a:r>
          </a:p>
          <a:p>
            <a:r>
              <a:rPr lang="en-US" b="1" dirty="0"/>
              <a:t>	c.   Recorder</a:t>
            </a:r>
            <a:endParaRPr lang="en-US" dirty="0"/>
          </a:p>
          <a:p>
            <a:r>
              <a:rPr lang="en-US" dirty="0"/>
              <a:t>	d.   Secretary</a:t>
            </a:r>
          </a:p>
          <a:p>
            <a:endParaRPr lang="en-US" dirty="0"/>
          </a:p>
        </p:txBody>
      </p:sp>
    </p:spTree>
    <p:extLst>
      <p:ext uri="{BB962C8B-B14F-4D97-AF65-F5344CB8AC3E}">
        <p14:creationId xmlns:p14="http://schemas.microsoft.com/office/powerpoint/2010/main" val="286308790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percentage of state FFA officers are female?</a:t>
            </a:r>
          </a:p>
          <a:p>
            <a:r>
              <a:rPr lang="en-US" dirty="0"/>
              <a:t>	a.   27</a:t>
            </a:r>
          </a:p>
          <a:p>
            <a:r>
              <a:rPr lang="en-US" dirty="0"/>
              <a:t>	b.   41</a:t>
            </a:r>
          </a:p>
          <a:p>
            <a:r>
              <a:rPr lang="en-US" dirty="0"/>
              <a:t>	c.   64</a:t>
            </a:r>
          </a:p>
          <a:p>
            <a:r>
              <a:rPr lang="en-US" dirty="0"/>
              <a:t>	d.   72</a:t>
            </a:r>
          </a:p>
          <a:p>
            <a:endParaRPr lang="en-US" dirty="0"/>
          </a:p>
        </p:txBody>
      </p:sp>
    </p:spTree>
    <p:extLst>
      <p:ext uri="{BB962C8B-B14F-4D97-AF65-F5344CB8AC3E}">
        <p14:creationId xmlns:p14="http://schemas.microsoft.com/office/powerpoint/2010/main" val="338490831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percentage of state FFA officers are female?</a:t>
            </a:r>
          </a:p>
          <a:p>
            <a:r>
              <a:rPr lang="en-US" dirty="0"/>
              <a:t>	a.   27</a:t>
            </a:r>
          </a:p>
          <a:p>
            <a:r>
              <a:rPr lang="en-US" dirty="0"/>
              <a:t>	b.   41</a:t>
            </a:r>
          </a:p>
          <a:p>
            <a:r>
              <a:rPr lang="en-US" b="1" dirty="0"/>
              <a:t>	c.   64</a:t>
            </a:r>
            <a:endParaRPr lang="en-US" dirty="0"/>
          </a:p>
          <a:p>
            <a:r>
              <a:rPr lang="en-US" dirty="0"/>
              <a:t>	d.   72</a:t>
            </a:r>
          </a:p>
          <a:p>
            <a:endParaRPr lang="en-US" dirty="0"/>
          </a:p>
        </p:txBody>
      </p:sp>
    </p:spTree>
    <p:extLst>
      <p:ext uri="{BB962C8B-B14F-4D97-AF65-F5344CB8AC3E}">
        <p14:creationId xmlns:p14="http://schemas.microsoft.com/office/powerpoint/2010/main" val="223226474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percentage of state FFA officers have, or plan to pursue, the highest FFA degree, the American FFA Degree?</a:t>
            </a:r>
          </a:p>
          <a:p>
            <a:r>
              <a:rPr lang="en-US" dirty="0"/>
              <a:t>	a.   52</a:t>
            </a:r>
          </a:p>
          <a:p>
            <a:r>
              <a:rPr lang="en-US" dirty="0"/>
              <a:t>	b.   61</a:t>
            </a:r>
          </a:p>
          <a:p>
            <a:r>
              <a:rPr lang="en-US" dirty="0"/>
              <a:t>	c.   87</a:t>
            </a:r>
          </a:p>
          <a:p>
            <a:r>
              <a:rPr lang="en-US" dirty="0"/>
              <a:t>	d.   96</a:t>
            </a:r>
          </a:p>
          <a:p>
            <a:endParaRPr lang="en-US" dirty="0"/>
          </a:p>
        </p:txBody>
      </p:sp>
    </p:spTree>
    <p:extLst>
      <p:ext uri="{BB962C8B-B14F-4D97-AF65-F5344CB8AC3E}">
        <p14:creationId xmlns:p14="http://schemas.microsoft.com/office/powerpoint/2010/main" val="141554824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percentage of state FFA officers have, or plan to pursue, the highest FFA degree, the American FFA Degree?</a:t>
            </a:r>
          </a:p>
          <a:p>
            <a:r>
              <a:rPr lang="en-US" dirty="0"/>
              <a:t>	a.   52</a:t>
            </a:r>
          </a:p>
          <a:p>
            <a:r>
              <a:rPr lang="en-US" dirty="0"/>
              <a:t>	b.   61</a:t>
            </a:r>
          </a:p>
          <a:p>
            <a:r>
              <a:rPr lang="en-US" dirty="0"/>
              <a:t>	c.   87</a:t>
            </a:r>
          </a:p>
          <a:p>
            <a:r>
              <a:rPr lang="en-US" b="1" dirty="0"/>
              <a:t>	d.   96</a:t>
            </a:r>
            <a:endParaRPr lang="en-US" dirty="0"/>
          </a:p>
          <a:p>
            <a:endParaRPr lang="en-US" b="1" dirty="0"/>
          </a:p>
        </p:txBody>
      </p:sp>
    </p:spTree>
    <p:extLst>
      <p:ext uri="{BB962C8B-B14F-4D97-AF65-F5344CB8AC3E}">
        <p14:creationId xmlns:p14="http://schemas.microsoft.com/office/powerpoint/2010/main" val="232925221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percentage of state FFA officers live on farms?</a:t>
            </a:r>
          </a:p>
          <a:p>
            <a:r>
              <a:rPr lang="en-US" dirty="0"/>
              <a:t>	a.   45</a:t>
            </a:r>
          </a:p>
          <a:p>
            <a:r>
              <a:rPr lang="en-US" dirty="0"/>
              <a:t>	b.   50</a:t>
            </a:r>
          </a:p>
          <a:p>
            <a:r>
              <a:rPr lang="en-US" dirty="0"/>
              <a:t>	c.   60</a:t>
            </a:r>
          </a:p>
          <a:p>
            <a:r>
              <a:rPr lang="en-US" dirty="0"/>
              <a:t>	d.   70</a:t>
            </a:r>
          </a:p>
        </p:txBody>
      </p:sp>
    </p:spTree>
    <p:extLst>
      <p:ext uri="{BB962C8B-B14F-4D97-AF65-F5344CB8AC3E}">
        <p14:creationId xmlns:p14="http://schemas.microsoft.com/office/powerpoint/2010/main" val="3466617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Where was the first national convention held?</a:t>
            </a:r>
          </a:p>
          <a:p>
            <a:pPr lvl="0"/>
            <a:r>
              <a:rPr lang="en-US" dirty="0"/>
              <a:t>	a. Indianapolis, Ind.</a:t>
            </a:r>
          </a:p>
          <a:p>
            <a:pPr lvl="0"/>
            <a:r>
              <a:rPr lang="en-US" dirty="0"/>
              <a:t>	b. Kansas City, Mo.</a:t>
            </a:r>
          </a:p>
          <a:p>
            <a:pPr lvl="0"/>
            <a:r>
              <a:rPr lang="en-US" dirty="0"/>
              <a:t>	c. Louisville, Ky.</a:t>
            </a:r>
          </a:p>
          <a:p>
            <a:r>
              <a:rPr lang="en-US" dirty="0"/>
              <a:t>	d. Nashville, Tenn.</a:t>
            </a:r>
          </a:p>
        </p:txBody>
      </p:sp>
    </p:spTree>
    <p:extLst>
      <p:ext uri="{BB962C8B-B14F-4D97-AF65-F5344CB8AC3E}">
        <p14:creationId xmlns:p14="http://schemas.microsoft.com/office/powerpoint/2010/main" val="297926278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percentage of state FFA officers live on farms?</a:t>
            </a:r>
          </a:p>
          <a:p>
            <a:r>
              <a:rPr lang="en-US" dirty="0"/>
              <a:t>	a.   45</a:t>
            </a:r>
          </a:p>
          <a:p>
            <a:r>
              <a:rPr lang="en-US" b="1" dirty="0"/>
              <a:t>	b.   50</a:t>
            </a:r>
            <a:endParaRPr lang="en-US" dirty="0"/>
          </a:p>
          <a:p>
            <a:r>
              <a:rPr lang="en-US" dirty="0"/>
              <a:t>	c.   60</a:t>
            </a:r>
          </a:p>
          <a:p>
            <a:r>
              <a:rPr lang="en-US" dirty="0"/>
              <a:t>	d.   70</a:t>
            </a:r>
          </a:p>
          <a:p>
            <a:endParaRPr lang="en-US" dirty="0"/>
          </a:p>
        </p:txBody>
      </p:sp>
    </p:spTree>
    <p:extLst>
      <p:ext uri="{BB962C8B-B14F-4D97-AF65-F5344CB8AC3E}">
        <p14:creationId xmlns:p14="http://schemas.microsoft.com/office/powerpoint/2010/main" val="136746973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is NOT a requirement to become a state FFA officer?</a:t>
            </a:r>
          </a:p>
          <a:p>
            <a:r>
              <a:rPr lang="en-US" dirty="0"/>
              <a:t>	a.   State degree</a:t>
            </a:r>
          </a:p>
          <a:p>
            <a:r>
              <a:rPr lang="en-US" dirty="0"/>
              <a:t>	b.   A minimum of two years of FFA membership</a:t>
            </a:r>
          </a:p>
          <a:p>
            <a:r>
              <a:rPr lang="en-US" dirty="0"/>
              <a:t>	c.   Must have completed three years of 		      	      agricultural education</a:t>
            </a:r>
          </a:p>
          <a:p>
            <a:r>
              <a:rPr lang="en-US" dirty="0"/>
              <a:t>	d.   Must have an SAE</a:t>
            </a:r>
          </a:p>
          <a:p>
            <a:r>
              <a:rPr lang="en-US" dirty="0"/>
              <a:t> </a:t>
            </a:r>
          </a:p>
          <a:p>
            <a:endParaRPr lang="en-US" dirty="0"/>
          </a:p>
        </p:txBody>
      </p:sp>
    </p:spTree>
    <p:extLst>
      <p:ext uri="{BB962C8B-B14F-4D97-AF65-F5344CB8AC3E}">
        <p14:creationId xmlns:p14="http://schemas.microsoft.com/office/powerpoint/2010/main" val="222367072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is NOT a requirement to become a state FFA officer?</a:t>
            </a:r>
          </a:p>
          <a:p>
            <a:r>
              <a:rPr lang="en-US" dirty="0"/>
              <a:t>	a.   State degree</a:t>
            </a:r>
          </a:p>
          <a:p>
            <a:r>
              <a:rPr lang="en-US" dirty="0"/>
              <a:t>	b.   A minimum of two years of FFA membership</a:t>
            </a:r>
          </a:p>
          <a:p>
            <a:r>
              <a:rPr lang="en-US" b="1" dirty="0"/>
              <a:t>	c.   Must have completed three years of 		      agricultural education</a:t>
            </a:r>
            <a:endParaRPr lang="en-US" dirty="0"/>
          </a:p>
          <a:p>
            <a:r>
              <a:rPr lang="en-US" dirty="0"/>
              <a:t>	d.   Must have an SAE</a:t>
            </a:r>
          </a:p>
          <a:p>
            <a:r>
              <a:rPr lang="en-US" dirty="0"/>
              <a:t> </a:t>
            </a:r>
          </a:p>
          <a:p>
            <a:r>
              <a:rPr lang="en-US" b="1" dirty="0"/>
              <a:t>-Students only need two years/360 hours of agricultural education courses.</a:t>
            </a:r>
            <a:endParaRPr lang="en-US" dirty="0"/>
          </a:p>
          <a:p>
            <a:endParaRPr lang="en-US" dirty="0"/>
          </a:p>
        </p:txBody>
      </p:sp>
    </p:spTree>
    <p:extLst>
      <p:ext uri="{BB962C8B-B14F-4D97-AF65-F5344CB8AC3E}">
        <p14:creationId xmlns:p14="http://schemas.microsoft.com/office/powerpoint/2010/main" val="30173450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is NOT a part of FFA Official Dress?</a:t>
            </a:r>
          </a:p>
          <a:p>
            <a:r>
              <a:rPr lang="en-US" dirty="0"/>
              <a:t>	a.   FFA bow tie</a:t>
            </a:r>
          </a:p>
          <a:p>
            <a:r>
              <a:rPr lang="en-US" dirty="0"/>
              <a:t>	b.   Black closed-toe shoes</a:t>
            </a:r>
          </a:p>
          <a:p>
            <a:r>
              <a:rPr lang="en-US" dirty="0"/>
              <a:t>	c.   Official </a:t>
            </a:r>
            <a:r>
              <a:rPr lang="en-US" dirty="0" err="1"/>
              <a:t>FFA</a:t>
            </a:r>
            <a:r>
              <a:rPr lang="en-US" dirty="0"/>
              <a:t> jacket</a:t>
            </a:r>
          </a:p>
          <a:p>
            <a:r>
              <a:rPr lang="en-US" dirty="0"/>
              <a:t>	d.   FFA scarf</a:t>
            </a:r>
          </a:p>
          <a:p>
            <a:endParaRPr lang="en-US" dirty="0"/>
          </a:p>
        </p:txBody>
      </p:sp>
    </p:spTree>
    <p:extLst>
      <p:ext uri="{BB962C8B-B14F-4D97-AF65-F5344CB8AC3E}">
        <p14:creationId xmlns:p14="http://schemas.microsoft.com/office/powerpoint/2010/main" val="19520939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is NOT a part of FFA Official Dress?</a:t>
            </a:r>
          </a:p>
          <a:p>
            <a:r>
              <a:rPr lang="en-US" b="1" dirty="0"/>
              <a:t>	a.   FFA bow tie</a:t>
            </a:r>
            <a:endParaRPr lang="en-US" dirty="0"/>
          </a:p>
          <a:p>
            <a:r>
              <a:rPr lang="en-US" dirty="0"/>
              <a:t>	b.   Black closed-toe shoes</a:t>
            </a:r>
          </a:p>
          <a:p>
            <a:r>
              <a:rPr lang="en-US" dirty="0"/>
              <a:t>	c.   Official </a:t>
            </a:r>
            <a:r>
              <a:rPr lang="en-US" dirty="0" err="1"/>
              <a:t>FFA</a:t>
            </a:r>
            <a:r>
              <a:rPr lang="en-US" dirty="0"/>
              <a:t> jacket</a:t>
            </a:r>
          </a:p>
          <a:p>
            <a:r>
              <a:rPr lang="en-US" dirty="0"/>
              <a:t>	d.   FFA scarf</a:t>
            </a:r>
          </a:p>
          <a:p>
            <a:endParaRPr lang="en-US" dirty="0"/>
          </a:p>
        </p:txBody>
      </p:sp>
    </p:spTree>
    <p:extLst>
      <p:ext uri="{BB962C8B-B14F-4D97-AF65-F5344CB8AC3E}">
        <p14:creationId xmlns:p14="http://schemas.microsoft.com/office/powerpoint/2010/main" val="287527622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degree, or level of recognition, can you achieve in the seventh or eighth grade?</a:t>
            </a:r>
          </a:p>
          <a:p>
            <a:r>
              <a:rPr lang="en-US" dirty="0"/>
              <a:t>	a.   Chapter</a:t>
            </a:r>
          </a:p>
          <a:p>
            <a:r>
              <a:rPr lang="en-US" dirty="0"/>
              <a:t>	b.   State</a:t>
            </a:r>
          </a:p>
          <a:p>
            <a:r>
              <a:rPr lang="en-US" dirty="0"/>
              <a:t>	c.   </a:t>
            </a:r>
            <a:r>
              <a:rPr lang="en-US" dirty="0" err="1"/>
              <a:t>Greenhand</a:t>
            </a:r>
            <a:endParaRPr lang="en-US" dirty="0"/>
          </a:p>
          <a:p>
            <a:r>
              <a:rPr lang="en-US" dirty="0"/>
              <a:t>	d.   Discovery</a:t>
            </a:r>
          </a:p>
        </p:txBody>
      </p:sp>
    </p:spTree>
    <p:extLst>
      <p:ext uri="{BB962C8B-B14F-4D97-AF65-F5344CB8AC3E}">
        <p14:creationId xmlns:p14="http://schemas.microsoft.com/office/powerpoint/2010/main" val="145758019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degree, or level of recognition, can you achieve in the seventh or eighth grade?</a:t>
            </a:r>
          </a:p>
          <a:p>
            <a:r>
              <a:rPr lang="en-US" dirty="0"/>
              <a:t>	a.   Chapter</a:t>
            </a:r>
          </a:p>
          <a:p>
            <a:r>
              <a:rPr lang="en-US" dirty="0"/>
              <a:t>	b.   State</a:t>
            </a:r>
          </a:p>
          <a:p>
            <a:r>
              <a:rPr lang="en-US" dirty="0"/>
              <a:t>	c.   </a:t>
            </a:r>
            <a:r>
              <a:rPr lang="en-US" dirty="0" err="1"/>
              <a:t>Greenhand</a:t>
            </a:r>
            <a:endParaRPr lang="en-US" dirty="0"/>
          </a:p>
          <a:p>
            <a:r>
              <a:rPr lang="en-US" b="1" dirty="0"/>
              <a:t>	d.   Discovery</a:t>
            </a:r>
            <a:endParaRPr lang="en-US" dirty="0"/>
          </a:p>
          <a:p>
            <a:endParaRPr lang="en-US" dirty="0"/>
          </a:p>
        </p:txBody>
      </p:sp>
    </p:spTree>
    <p:extLst>
      <p:ext uri="{BB962C8B-B14F-4D97-AF65-F5344CB8AC3E}">
        <p14:creationId xmlns:p14="http://schemas.microsoft.com/office/powerpoint/2010/main" val="229518885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Organize the different degree levels in order of when a member can receive them, starting with the first degree: </a:t>
            </a:r>
            <a:r>
              <a:rPr lang="en-US" dirty="0" err="1"/>
              <a:t>Greenhand</a:t>
            </a:r>
            <a:r>
              <a:rPr lang="en-US" dirty="0"/>
              <a:t> degree, State degree, Discovery degree, American degree, Chapter degree.</a:t>
            </a:r>
          </a:p>
        </p:txBody>
      </p:sp>
    </p:spTree>
    <p:extLst>
      <p:ext uri="{BB962C8B-B14F-4D97-AF65-F5344CB8AC3E}">
        <p14:creationId xmlns:p14="http://schemas.microsoft.com/office/powerpoint/2010/main" val="398876510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Organize the different degree levels in order of when a member can receive them, starting with the first degree: </a:t>
            </a:r>
            <a:r>
              <a:rPr lang="en-US" dirty="0" err="1"/>
              <a:t>Greenhand</a:t>
            </a:r>
            <a:r>
              <a:rPr lang="en-US" dirty="0"/>
              <a:t> degree, State degree, Discovery degree, American degree, Chapter degree.</a:t>
            </a:r>
          </a:p>
          <a:p>
            <a:r>
              <a:rPr lang="en-US" dirty="0"/>
              <a:t> </a:t>
            </a:r>
          </a:p>
          <a:p>
            <a:r>
              <a:rPr lang="en-US" b="1" dirty="0"/>
              <a:t>(1) Discovery degree</a:t>
            </a:r>
            <a:endParaRPr lang="en-US" dirty="0"/>
          </a:p>
          <a:p>
            <a:r>
              <a:rPr lang="en-US" b="1" dirty="0"/>
              <a:t>(2) </a:t>
            </a:r>
            <a:r>
              <a:rPr lang="en-US" b="1" dirty="0" err="1"/>
              <a:t>Greenhand</a:t>
            </a:r>
            <a:r>
              <a:rPr lang="en-US" b="1" dirty="0"/>
              <a:t> degree </a:t>
            </a:r>
            <a:endParaRPr lang="en-US" dirty="0"/>
          </a:p>
          <a:p>
            <a:r>
              <a:rPr lang="en-US" b="1" dirty="0"/>
              <a:t>(3) Chapter degree </a:t>
            </a:r>
            <a:endParaRPr lang="en-US" dirty="0"/>
          </a:p>
          <a:p>
            <a:r>
              <a:rPr lang="en-US" b="1" dirty="0"/>
              <a:t>(4) State degree</a:t>
            </a:r>
            <a:endParaRPr lang="en-US" dirty="0"/>
          </a:p>
          <a:p>
            <a:r>
              <a:rPr lang="en-US" b="1" dirty="0"/>
              <a:t>(5) American degree </a:t>
            </a:r>
            <a:endParaRPr lang="en-US" dirty="0"/>
          </a:p>
        </p:txBody>
      </p:sp>
    </p:spTree>
    <p:extLst>
      <p:ext uri="{BB962C8B-B14F-4D97-AF65-F5344CB8AC3E}">
        <p14:creationId xmlns:p14="http://schemas.microsoft.com/office/powerpoint/2010/main" val="278064821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is NOT a part of the necessary FFA official equipment?</a:t>
            </a:r>
          </a:p>
          <a:p>
            <a:r>
              <a:rPr lang="en-US" dirty="0"/>
              <a:t>	a.   One gavel and block</a:t>
            </a:r>
          </a:p>
          <a:p>
            <a:r>
              <a:rPr lang="en-US" dirty="0"/>
              <a:t>	b.   One official FFA flag</a:t>
            </a:r>
          </a:p>
          <a:p>
            <a:r>
              <a:rPr lang="en-US" dirty="0"/>
              <a:t>	c.   One scrapbook</a:t>
            </a:r>
          </a:p>
          <a:p>
            <a:r>
              <a:rPr lang="en-US" dirty="0"/>
              <a:t>	d.   Ten or more Official FFA Manuals</a:t>
            </a:r>
          </a:p>
          <a:p>
            <a:r>
              <a:rPr lang="en-US" dirty="0"/>
              <a:t> </a:t>
            </a:r>
          </a:p>
        </p:txBody>
      </p:sp>
    </p:spTree>
    <p:extLst>
      <p:ext uri="{BB962C8B-B14F-4D97-AF65-F5344CB8AC3E}">
        <p14:creationId xmlns:p14="http://schemas.microsoft.com/office/powerpoint/2010/main" val="2975081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Where was the first national convention held?</a:t>
            </a:r>
          </a:p>
          <a:p>
            <a:pPr lvl="0"/>
            <a:r>
              <a:rPr lang="en-US" dirty="0"/>
              <a:t>	a. Indianapolis, Ind.</a:t>
            </a:r>
          </a:p>
          <a:p>
            <a:pPr lvl="0"/>
            <a:r>
              <a:rPr lang="en-US" b="1" dirty="0"/>
              <a:t>	b. Kansas City, Mo.</a:t>
            </a:r>
            <a:endParaRPr lang="en-US" dirty="0"/>
          </a:p>
          <a:p>
            <a:pPr lvl="0"/>
            <a:r>
              <a:rPr lang="en-US" dirty="0"/>
              <a:t>	c. Louisville, Ky.</a:t>
            </a:r>
          </a:p>
          <a:p>
            <a:r>
              <a:rPr lang="en-US" dirty="0"/>
              <a:t>	d. Nashville, Tenn.</a:t>
            </a:r>
          </a:p>
        </p:txBody>
      </p:sp>
    </p:spTree>
    <p:extLst>
      <p:ext uri="{BB962C8B-B14F-4D97-AF65-F5344CB8AC3E}">
        <p14:creationId xmlns:p14="http://schemas.microsoft.com/office/powerpoint/2010/main" val="75781442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is NOT a part of the necessary FFA official equipment?</a:t>
            </a:r>
          </a:p>
          <a:p>
            <a:r>
              <a:rPr lang="en-US" dirty="0"/>
              <a:t>	a.   One gavel and block</a:t>
            </a:r>
          </a:p>
          <a:p>
            <a:r>
              <a:rPr lang="en-US" dirty="0"/>
              <a:t>	b.   One official FFA flag</a:t>
            </a:r>
          </a:p>
          <a:p>
            <a:r>
              <a:rPr lang="en-US" dirty="0"/>
              <a:t>	c.   One scrapbook</a:t>
            </a:r>
          </a:p>
          <a:p>
            <a:r>
              <a:rPr lang="en-US" b="1" dirty="0"/>
              <a:t>	d.   Ten or more Official FFA Manuals</a:t>
            </a:r>
            <a:endParaRPr lang="en-US" dirty="0"/>
          </a:p>
          <a:p>
            <a:r>
              <a:rPr lang="en-US" b="1" dirty="0"/>
              <a:t> </a:t>
            </a:r>
            <a:endParaRPr lang="en-US" dirty="0"/>
          </a:p>
          <a:p>
            <a:r>
              <a:rPr lang="en-US" b="1" dirty="0"/>
              <a:t>-Seven or more Official FFA Manuals are needed</a:t>
            </a:r>
            <a:endParaRPr lang="en-US" dirty="0"/>
          </a:p>
        </p:txBody>
      </p:sp>
    </p:spTree>
    <p:extLst>
      <p:ext uri="{BB962C8B-B14F-4D97-AF65-F5344CB8AC3E}">
        <p14:creationId xmlns:p14="http://schemas.microsoft.com/office/powerpoint/2010/main" val="43791280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is not a part of an FFA Program of Activities (POA)?</a:t>
            </a:r>
          </a:p>
          <a:p>
            <a:r>
              <a:rPr lang="en-US" dirty="0"/>
              <a:t>	a.   Advisor development</a:t>
            </a:r>
          </a:p>
          <a:p>
            <a:r>
              <a:rPr lang="en-US" dirty="0"/>
              <a:t>	b.   Community development</a:t>
            </a:r>
          </a:p>
          <a:p>
            <a:r>
              <a:rPr lang="en-US" dirty="0"/>
              <a:t>	c.   Chapter development</a:t>
            </a:r>
          </a:p>
          <a:p>
            <a:r>
              <a:rPr lang="en-US" dirty="0"/>
              <a:t>	d.   Student development</a:t>
            </a:r>
          </a:p>
        </p:txBody>
      </p:sp>
    </p:spTree>
    <p:extLst>
      <p:ext uri="{BB962C8B-B14F-4D97-AF65-F5344CB8AC3E}">
        <p14:creationId xmlns:p14="http://schemas.microsoft.com/office/powerpoint/2010/main" val="248923977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is not a part of an FFA Program of Activities (POA)?</a:t>
            </a:r>
          </a:p>
          <a:p>
            <a:r>
              <a:rPr lang="en-US" b="1" dirty="0"/>
              <a:t>	a.   Advisor development</a:t>
            </a:r>
            <a:endParaRPr lang="en-US" dirty="0"/>
          </a:p>
          <a:p>
            <a:r>
              <a:rPr lang="en-US" dirty="0"/>
              <a:t>	b.   Community development</a:t>
            </a:r>
          </a:p>
          <a:p>
            <a:r>
              <a:rPr lang="en-US" dirty="0"/>
              <a:t>	c.   Chapter development</a:t>
            </a:r>
          </a:p>
          <a:p>
            <a:r>
              <a:rPr lang="en-US" dirty="0"/>
              <a:t>	d.   Student development</a:t>
            </a:r>
          </a:p>
          <a:p>
            <a:endParaRPr lang="en-US" dirty="0"/>
          </a:p>
        </p:txBody>
      </p:sp>
    </p:spTree>
    <p:extLst>
      <p:ext uri="{BB962C8B-B14F-4D97-AF65-F5344CB8AC3E}">
        <p14:creationId xmlns:p14="http://schemas.microsoft.com/office/powerpoint/2010/main" val="392757100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is the name of the official FFA magazine sent to members?</a:t>
            </a:r>
          </a:p>
          <a:p>
            <a:r>
              <a:rPr lang="en-US" dirty="0"/>
              <a:t>	a.   </a:t>
            </a:r>
            <a:r>
              <a:rPr lang="en-US" i="1" dirty="0"/>
              <a:t>Blue Jackets, Gold Standards</a:t>
            </a:r>
            <a:endParaRPr lang="en-US" dirty="0"/>
          </a:p>
          <a:p>
            <a:r>
              <a:rPr lang="en-US" dirty="0"/>
              <a:t>	b.   </a:t>
            </a:r>
            <a:r>
              <a:rPr lang="en-US" i="1" dirty="0"/>
              <a:t>Step Up, Stand Out</a:t>
            </a:r>
            <a:endParaRPr lang="en-US" dirty="0"/>
          </a:p>
          <a:p>
            <a:r>
              <a:rPr lang="en-US" dirty="0"/>
              <a:t>	c.   </a:t>
            </a:r>
            <a:r>
              <a:rPr lang="en-US" i="1" dirty="0"/>
              <a:t>FFA</a:t>
            </a:r>
            <a:r>
              <a:rPr lang="en-US" dirty="0"/>
              <a:t> </a:t>
            </a:r>
            <a:r>
              <a:rPr lang="en-US" i="1" dirty="0"/>
              <a:t>New Horizons</a:t>
            </a:r>
            <a:endParaRPr lang="en-US" dirty="0"/>
          </a:p>
          <a:p>
            <a:r>
              <a:rPr lang="en-US" dirty="0"/>
              <a:t>	d.   </a:t>
            </a:r>
            <a:r>
              <a:rPr lang="en-US" i="1" dirty="0"/>
              <a:t>The Rising Sun</a:t>
            </a:r>
            <a:endParaRPr lang="en-US" dirty="0"/>
          </a:p>
        </p:txBody>
      </p:sp>
    </p:spTree>
    <p:extLst>
      <p:ext uri="{BB962C8B-B14F-4D97-AF65-F5344CB8AC3E}">
        <p14:creationId xmlns:p14="http://schemas.microsoft.com/office/powerpoint/2010/main" val="202921413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is the name of the official FFA magazine sent to members?</a:t>
            </a:r>
          </a:p>
          <a:p>
            <a:r>
              <a:rPr lang="en-US" dirty="0"/>
              <a:t>	a.   </a:t>
            </a:r>
            <a:r>
              <a:rPr lang="en-US" i="1" dirty="0"/>
              <a:t>Blue Jackets, Gold Standards</a:t>
            </a:r>
            <a:endParaRPr lang="en-US" dirty="0"/>
          </a:p>
          <a:p>
            <a:r>
              <a:rPr lang="en-US" dirty="0"/>
              <a:t>	b.   </a:t>
            </a:r>
            <a:r>
              <a:rPr lang="en-US" i="1" dirty="0"/>
              <a:t>Step Up, Stand Out</a:t>
            </a:r>
            <a:endParaRPr lang="en-US" dirty="0"/>
          </a:p>
          <a:p>
            <a:r>
              <a:rPr lang="en-US" b="1" dirty="0"/>
              <a:t>	c.   </a:t>
            </a:r>
            <a:r>
              <a:rPr lang="en-US" b="1" i="1" dirty="0"/>
              <a:t>FFA</a:t>
            </a:r>
            <a:r>
              <a:rPr lang="en-US" b="1" dirty="0"/>
              <a:t> </a:t>
            </a:r>
            <a:r>
              <a:rPr lang="en-US" b="1" i="1" dirty="0"/>
              <a:t>New Horizons</a:t>
            </a:r>
            <a:endParaRPr lang="en-US" dirty="0"/>
          </a:p>
          <a:p>
            <a:r>
              <a:rPr lang="en-US" dirty="0"/>
              <a:t>	d.   </a:t>
            </a:r>
            <a:r>
              <a:rPr lang="en-US" i="1" dirty="0"/>
              <a:t>The Rising Sun</a:t>
            </a:r>
            <a:endParaRPr lang="en-US" dirty="0"/>
          </a:p>
          <a:p>
            <a:endParaRPr lang="en-US" dirty="0"/>
          </a:p>
        </p:txBody>
      </p:sp>
    </p:spTree>
    <p:extLst>
      <p:ext uri="{BB962C8B-B14F-4D97-AF65-F5344CB8AC3E}">
        <p14:creationId xmlns:p14="http://schemas.microsoft.com/office/powerpoint/2010/main" val="101288348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1. During the FFA opening ceremony, who is stationed by the owl?</a:t>
            </a:r>
          </a:p>
          <a:p>
            <a:r>
              <a:rPr lang="en-US" dirty="0"/>
              <a:t>	a.   President</a:t>
            </a:r>
          </a:p>
          <a:p>
            <a:r>
              <a:rPr lang="en-US" dirty="0"/>
              <a:t>	b.   Secretary</a:t>
            </a:r>
          </a:p>
          <a:p>
            <a:r>
              <a:rPr lang="en-US" dirty="0"/>
              <a:t>	c.   Vice President</a:t>
            </a:r>
          </a:p>
          <a:p>
            <a:r>
              <a:rPr lang="en-US" dirty="0"/>
              <a:t>	d.   Advisor</a:t>
            </a:r>
          </a:p>
          <a:p>
            <a:r>
              <a:rPr lang="en-US" dirty="0"/>
              <a:t> </a:t>
            </a:r>
          </a:p>
          <a:p>
            <a:r>
              <a:rPr lang="en-US" dirty="0"/>
              <a:t>2. Why is this person “so stationed”?</a:t>
            </a:r>
          </a:p>
        </p:txBody>
      </p:sp>
    </p:spTree>
    <p:extLst>
      <p:ext uri="{BB962C8B-B14F-4D97-AF65-F5344CB8AC3E}">
        <p14:creationId xmlns:p14="http://schemas.microsoft.com/office/powerpoint/2010/main" val="288434626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1. During the FFA opening ceremony, who is stationed by the owl?</a:t>
            </a:r>
          </a:p>
          <a:p>
            <a:r>
              <a:rPr lang="en-US" dirty="0"/>
              <a:t>	a.   President</a:t>
            </a:r>
          </a:p>
          <a:p>
            <a:r>
              <a:rPr lang="en-US" dirty="0"/>
              <a:t>	b.   Secretary</a:t>
            </a:r>
          </a:p>
          <a:p>
            <a:r>
              <a:rPr lang="en-US" dirty="0"/>
              <a:t>	c.   Vice President</a:t>
            </a:r>
          </a:p>
          <a:p>
            <a:r>
              <a:rPr lang="en-US" b="1" dirty="0"/>
              <a:t>	d.   Advisor</a:t>
            </a:r>
            <a:endParaRPr lang="en-US" dirty="0"/>
          </a:p>
          <a:p>
            <a:r>
              <a:rPr lang="en-US" b="1" dirty="0"/>
              <a:t> </a:t>
            </a:r>
            <a:endParaRPr lang="en-US" dirty="0"/>
          </a:p>
          <a:p>
            <a:r>
              <a:rPr lang="en-US" dirty="0"/>
              <a:t>2. Why is this person “so stationed”?</a:t>
            </a:r>
          </a:p>
          <a:p>
            <a:r>
              <a:rPr lang="en-US" b="1" dirty="0"/>
              <a:t>	-Represents knowledge and wisdom</a:t>
            </a:r>
            <a:endParaRPr lang="en-US" dirty="0"/>
          </a:p>
          <a:p>
            <a:endParaRPr lang="en-US" dirty="0"/>
          </a:p>
        </p:txBody>
      </p:sp>
    </p:spTree>
    <p:extLst>
      <p:ext uri="{BB962C8B-B14F-4D97-AF65-F5344CB8AC3E}">
        <p14:creationId xmlns:p14="http://schemas.microsoft.com/office/powerpoint/2010/main" val="380775652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what </a:t>
            </a:r>
            <a:r>
              <a:rPr lang="en-US" dirty="0" err="1"/>
              <a:t>FFA</a:t>
            </a:r>
            <a:r>
              <a:rPr lang="en-US" dirty="0"/>
              <a:t> event do you develop a question, perform background research, perform an experiment and then report your results?</a:t>
            </a:r>
          </a:p>
          <a:p>
            <a:r>
              <a:rPr lang="en-US" dirty="0"/>
              <a:t>	a.   Floriculture CDE</a:t>
            </a:r>
          </a:p>
          <a:p>
            <a:r>
              <a:rPr lang="en-US" dirty="0"/>
              <a:t>	b.   </a:t>
            </a:r>
            <a:r>
              <a:rPr lang="en-US" dirty="0" err="1"/>
              <a:t>Agriscience</a:t>
            </a:r>
            <a:r>
              <a:rPr lang="en-US" dirty="0"/>
              <a:t> Fair</a:t>
            </a:r>
          </a:p>
          <a:p>
            <a:r>
              <a:rPr lang="en-US" dirty="0"/>
              <a:t>	c.   Veterinary Science CDE</a:t>
            </a:r>
          </a:p>
          <a:p>
            <a:r>
              <a:rPr lang="en-US" dirty="0"/>
              <a:t>	d.   Natural Resources CDE</a:t>
            </a:r>
          </a:p>
          <a:p>
            <a:endParaRPr lang="en-US" dirty="0"/>
          </a:p>
        </p:txBody>
      </p:sp>
    </p:spTree>
    <p:extLst>
      <p:ext uri="{BB962C8B-B14F-4D97-AF65-F5344CB8AC3E}">
        <p14:creationId xmlns:p14="http://schemas.microsoft.com/office/powerpoint/2010/main" val="287103397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what </a:t>
            </a:r>
            <a:r>
              <a:rPr lang="en-US" dirty="0" err="1"/>
              <a:t>FFA</a:t>
            </a:r>
            <a:r>
              <a:rPr lang="en-US" dirty="0"/>
              <a:t> event do you develop a question, perform background research, perform an experiment and then report your results?</a:t>
            </a:r>
          </a:p>
          <a:p>
            <a:r>
              <a:rPr lang="en-US" dirty="0"/>
              <a:t>	a.   Floriculture CDE</a:t>
            </a:r>
          </a:p>
          <a:p>
            <a:r>
              <a:rPr lang="en-US" b="1" dirty="0"/>
              <a:t>	b.   </a:t>
            </a:r>
            <a:r>
              <a:rPr lang="en-US" b="1" dirty="0" err="1"/>
              <a:t>Agriscience</a:t>
            </a:r>
            <a:r>
              <a:rPr lang="en-US" b="1" dirty="0"/>
              <a:t> Fair</a:t>
            </a:r>
            <a:endParaRPr lang="en-US" dirty="0"/>
          </a:p>
          <a:p>
            <a:r>
              <a:rPr lang="en-US" dirty="0"/>
              <a:t>	c.   Veterinary Science CDE</a:t>
            </a:r>
          </a:p>
          <a:p>
            <a:r>
              <a:rPr lang="en-US" dirty="0"/>
              <a:t>	d.   Natural Resources CDE</a:t>
            </a:r>
          </a:p>
          <a:p>
            <a:endParaRPr lang="en-US" dirty="0"/>
          </a:p>
        </p:txBody>
      </p:sp>
    </p:spTree>
    <p:extLst>
      <p:ext uri="{BB962C8B-B14F-4D97-AF65-F5344CB8AC3E}">
        <p14:creationId xmlns:p14="http://schemas.microsoft.com/office/powerpoint/2010/main" val="208876947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is NOT a recognized National </a:t>
            </a:r>
            <a:r>
              <a:rPr lang="en-US" dirty="0" err="1"/>
              <a:t>FFA</a:t>
            </a:r>
            <a:r>
              <a:rPr lang="en-US" dirty="0"/>
              <a:t> </a:t>
            </a:r>
            <a:r>
              <a:rPr lang="en-US" dirty="0" err="1"/>
              <a:t>Agriscience</a:t>
            </a:r>
            <a:r>
              <a:rPr lang="en-US" dirty="0"/>
              <a:t> Fair category?</a:t>
            </a:r>
          </a:p>
          <a:p>
            <a:r>
              <a:rPr lang="en-US" dirty="0"/>
              <a:t>	a.   Social science</a:t>
            </a:r>
          </a:p>
          <a:p>
            <a:r>
              <a:rPr lang="en-US" dirty="0"/>
              <a:t>	b.   Plant systems</a:t>
            </a:r>
          </a:p>
          <a:p>
            <a:r>
              <a:rPr lang="en-US" dirty="0"/>
              <a:t>	c.   Environmental services</a:t>
            </a:r>
          </a:p>
          <a:p>
            <a:r>
              <a:rPr lang="en-US" dirty="0"/>
              <a:t>	d.   Global impact systems</a:t>
            </a:r>
          </a:p>
        </p:txBody>
      </p:sp>
    </p:spTree>
    <p:extLst>
      <p:ext uri="{BB962C8B-B14F-4D97-AF65-F5344CB8AC3E}">
        <p14:creationId xmlns:p14="http://schemas.microsoft.com/office/powerpoint/2010/main" val="3279335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If you could be any fruit, what fruit would you be and why?</a:t>
            </a:r>
          </a:p>
        </p:txBody>
      </p:sp>
    </p:spTree>
    <p:extLst>
      <p:ext uri="{BB962C8B-B14F-4D97-AF65-F5344CB8AC3E}">
        <p14:creationId xmlns:p14="http://schemas.microsoft.com/office/powerpoint/2010/main" val="259690044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is NOT a recognized National </a:t>
            </a:r>
            <a:r>
              <a:rPr lang="en-US" dirty="0" err="1"/>
              <a:t>FFA</a:t>
            </a:r>
            <a:r>
              <a:rPr lang="en-US" dirty="0"/>
              <a:t> </a:t>
            </a:r>
            <a:r>
              <a:rPr lang="en-US" dirty="0" err="1"/>
              <a:t>Agriscience</a:t>
            </a:r>
            <a:r>
              <a:rPr lang="en-US" dirty="0"/>
              <a:t> Fair category?</a:t>
            </a:r>
          </a:p>
          <a:p>
            <a:r>
              <a:rPr lang="en-US" dirty="0"/>
              <a:t>	a.   Social science</a:t>
            </a:r>
          </a:p>
          <a:p>
            <a:r>
              <a:rPr lang="en-US" dirty="0"/>
              <a:t>	b.   Plant systems</a:t>
            </a:r>
          </a:p>
          <a:p>
            <a:r>
              <a:rPr lang="en-US" dirty="0"/>
              <a:t>	c.   Environmental services</a:t>
            </a:r>
          </a:p>
          <a:p>
            <a:r>
              <a:rPr lang="en-US" b="1" dirty="0"/>
              <a:t>	d.   Global impact systems</a:t>
            </a:r>
            <a:endParaRPr lang="en-US" dirty="0"/>
          </a:p>
          <a:p>
            <a:endParaRPr lang="en-US" dirty="0"/>
          </a:p>
        </p:txBody>
      </p:sp>
    </p:spTree>
    <p:extLst>
      <p:ext uri="{BB962C8B-B14F-4D97-AF65-F5344CB8AC3E}">
        <p14:creationId xmlns:p14="http://schemas.microsoft.com/office/powerpoint/2010/main" val="294630634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Read “On the Record: Chris Johns” in </a:t>
            </a:r>
            <a:r>
              <a:rPr lang="en-US" i="1" dirty="0"/>
              <a:t>FFA New Horizons</a:t>
            </a:r>
            <a:r>
              <a:rPr lang="en-US" dirty="0"/>
              <a:t>, </a:t>
            </a:r>
            <a:r>
              <a:rPr lang="en-US" u="sng" dirty="0">
                <a:hlinkClick r:id="rId2"/>
              </a:rPr>
              <a:t>https://www.ffanewhorizons.org/2017/08/30/on-the-record-chris-johns/</a:t>
            </a:r>
            <a:r>
              <a:rPr lang="en-US" dirty="0"/>
              <a:t>. </a:t>
            </a:r>
          </a:p>
          <a:p>
            <a:r>
              <a:rPr lang="en-US" dirty="0"/>
              <a:t> </a:t>
            </a:r>
          </a:p>
          <a:p>
            <a:r>
              <a:rPr lang="en-US" dirty="0"/>
              <a:t>Write a Facebook post about Chris John’s experiences and how FFA helped him to find his passion.</a:t>
            </a:r>
          </a:p>
        </p:txBody>
      </p:sp>
    </p:spTree>
    <p:extLst>
      <p:ext uri="{BB962C8B-B14F-4D97-AF65-F5344CB8AC3E}">
        <p14:creationId xmlns:p14="http://schemas.microsoft.com/office/powerpoint/2010/main" val="280682997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country do the National FFA Officers travel to each year during their year of service?</a:t>
            </a:r>
          </a:p>
          <a:p>
            <a:r>
              <a:rPr lang="en-US" dirty="0"/>
              <a:t>	a.   China</a:t>
            </a:r>
          </a:p>
          <a:p>
            <a:r>
              <a:rPr lang="en-US" dirty="0"/>
              <a:t>	b.   Japan</a:t>
            </a:r>
          </a:p>
          <a:p>
            <a:r>
              <a:rPr lang="en-US" dirty="0"/>
              <a:t>	c.   Africa</a:t>
            </a:r>
          </a:p>
          <a:p>
            <a:r>
              <a:rPr lang="en-US" dirty="0"/>
              <a:t>	d.   New Zealand</a:t>
            </a:r>
          </a:p>
          <a:p>
            <a:endParaRPr lang="en-US" dirty="0"/>
          </a:p>
        </p:txBody>
      </p:sp>
    </p:spTree>
    <p:extLst>
      <p:ext uri="{BB962C8B-B14F-4D97-AF65-F5344CB8AC3E}">
        <p14:creationId xmlns:p14="http://schemas.microsoft.com/office/powerpoint/2010/main" val="121646217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country do the National FFA Officers travel to each year during their year of service?</a:t>
            </a:r>
          </a:p>
          <a:p>
            <a:r>
              <a:rPr lang="en-US" dirty="0"/>
              <a:t>	a.   China</a:t>
            </a:r>
          </a:p>
          <a:p>
            <a:r>
              <a:rPr lang="en-US" b="1" dirty="0"/>
              <a:t>	b.   Japan</a:t>
            </a:r>
            <a:endParaRPr lang="en-US" dirty="0"/>
          </a:p>
          <a:p>
            <a:r>
              <a:rPr lang="en-US" dirty="0"/>
              <a:t>	c.   Africa</a:t>
            </a:r>
          </a:p>
          <a:p>
            <a:r>
              <a:rPr lang="en-US" dirty="0"/>
              <a:t>	d.   New </a:t>
            </a:r>
            <a:r>
              <a:rPr lang="en-US" dirty="0" err="1"/>
              <a:t>Zealan</a:t>
            </a:r>
            <a:endParaRPr lang="en-US" dirty="0"/>
          </a:p>
        </p:txBody>
      </p:sp>
    </p:spTree>
    <p:extLst>
      <p:ext uri="{BB962C8B-B14F-4D97-AF65-F5344CB8AC3E}">
        <p14:creationId xmlns:p14="http://schemas.microsoft.com/office/powerpoint/2010/main" val="56531156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the official FFA opening ceremony, the reporter speaks about the national organization “reaching from the state of Alaska to Puerto Rico and from the state of Maine to Hawaii.” However, in 2017, it was recommended that Puerto Rico be changed to which location to be more inclusive of all membership?</a:t>
            </a:r>
          </a:p>
          <a:p>
            <a:r>
              <a:rPr lang="en-US" dirty="0"/>
              <a:t>	a.   Virgin Islands</a:t>
            </a:r>
          </a:p>
          <a:p>
            <a:r>
              <a:rPr lang="en-US" dirty="0"/>
              <a:t>	b.   Bermuda</a:t>
            </a:r>
          </a:p>
          <a:p>
            <a:r>
              <a:rPr lang="en-US" dirty="0"/>
              <a:t>	c.   San </a:t>
            </a:r>
            <a:r>
              <a:rPr lang="en-US" dirty="0" err="1"/>
              <a:t>Bernadino</a:t>
            </a:r>
            <a:endParaRPr lang="en-US" dirty="0"/>
          </a:p>
          <a:p>
            <a:r>
              <a:rPr lang="en-US" dirty="0"/>
              <a:t>	d.   Croatia</a:t>
            </a:r>
          </a:p>
        </p:txBody>
      </p:sp>
    </p:spTree>
    <p:extLst>
      <p:ext uri="{BB962C8B-B14F-4D97-AF65-F5344CB8AC3E}">
        <p14:creationId xmlns:p14="http://schemas.microsoft.com/office/powerpoint/2010/main" val="191736264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the official FFA opening ceremony, the reporter speaks about the national organization “reaching from the state of Alaska to Puerto Rico and from the state of Maine to Hawaii.” However, in 2017, it was recommended that Puerto Rico be changed to which location to be more inclusive of all membership?</a:t>
            </a:r>
          </a:p>
          <a:p>
            <a:r>
              <a:rPr lang="en-US" b="1" dirty="0"/>
              <a:t>	a.   Virgin Islands</a:t>
            </a:r>
            <a:endParaRPr lang="en-US" dirty="0"/>
          </a:p>
          <a:p>
            <a:r>
              <a:rPr lang="en-US" dirty="0"/>
              <a:t>	b.   Bermuda</a:t>
            </a:r>
          </a:p>
          <a:p>
            <a:r>
              <a:rPr lang="en-US" dirty="0"/>
              <a:t>	c.   San </a:t>
            </a:r>
            <a:r>
              <a:rPr lang="en-US" dirty="0" err="1"/>
              <a:t>Bernadino</a:t>
            </a:r>
            <a:endParaRPr lang="en-US" dirty="0"/>
          </a:p>
          <a:p>
            <a:r>
              <a:rPr lang="en-US" dirty="0"/>
              <a:t>	d.   Croatia</a:t>
            </a:r>
          </a:p>
          <a:p>
            <a:endParaRPr lang="en-US" dirty="0"/>
          </a:p>
        </p:txBody>
      </p:sp>
    </p:spTree>
    <p:extLst>
      <p:ext uri="{BB962C8B-B14F-4D97-AF65-F5344CB8AC3E}">
        <p14:creationId xmlns:p14="http://schemas.microsoft.com/office/powerpoint/2010/main" val="280437781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miles does a national FFA officer travel during his or her year of service?</a:t>
            </a:r>
          </a:p>
          <a:p>
            <a:r>
              <a:rPr lang="en-US" dirty="0"/>
              <a:t>	a.   30,000</a:t>
            </a:r>
          </a:p>
          <a:p>
            <a:r>
              <a:rPr lang="en-US" dirty="0"/>
              <a:t>	b.   50,000</a:t>
            </a:r>
          </a:p>
          <a:p>
            <a:r>
              <a:rPr lang="en-US" dirty="0"/>
              <a:t>	c.   80,000</a:t>
            </a:r>
          </a:p>
          <a:p>
            <a:r>
              <a:rPr lang="en-US" dirty="0"/>
              <a:t>	d.   100,000</a:t>
            </a:r>
          </a:p>
        </p:txBody>
      </p:sp>
    </p:spTree>
    <p:extLst>
      <p:ext uri="{BB962C8B-B14F-4D97-AF65-F5344CB8AC3E}">
        <p14:creationId xmlns:p14="http://schemas.microsoft.com/office/powerpoint/2010/main" val="33286742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miles does a national FFA officer travel during his or her year of service?</a:t>
            </a:r>
          </a:p>
          <a:p>
            <a:r>
              <a:rPr lang="en-US" dirty="0"/>
              <a:t>	a.   30,000</a:t>
            </a:r>
          </a:p>
          <a:p>
            <a:r>
              <a:rPr lang="en-US" dirty="0"/>
              <a:t>	b.   50,000</a:t>
            </a:r>
          </a:p>
          <a:p>
            <a:r>
              <a:rPr lang="en-US" dirty="0"/>
              <a:t>	c.   80,000</a:t>
            </a:r>
          </a:p>
          <a:p>
            <a:r>
              <a:rPr lang="en-US" b="1" dirty="0"/>
              <a:t>	d.   100,000</a:t>
            </a:r>
            <a:endParaRPr lang="en-US" dirty="0"/>
          </a:p>
          <a:p>
            <a:endParaRPr lang="en-US" dirty="0"/>
          </a:p>
        </p:txBody>
      </p:sp>
    </p:spTree>
    <p:extLst>
      <p:ext uri="{BB962C8B-B14F-4D97-AF65-F5344CB8AC3E}">
        <p14:creationId xmlns:p14="http://schemas.microsoft.com/office/powerpoint/2010/main" val="233101263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what year was the blue corduroy jacket approved as the official jacket of the National FFA?</a:t>
            </a:r>
          </a:p>
          <a:p>
            <a:r>
              <a:rPr lang="en-US" dirty="0"/>
              <a:t>	a.   1917</a:t>
            </a:r>
          </a:p>
          <a:p>
            <a:r>
              <a:rPr lang="en-US" dirty="0"/>
              <a:t>	b.   1929</a:t>
            </a:r>
          </a:p>
          <a:p>
            <a:r>
              <a:rPr lang="en-US" dirty="0"/>
              <a:t>	c.   1930</a:t>
            </a:r>
          </a:p>
          <a:p>
            <a:r>
              <a:rPr lang="en-US" dirty="0"/>
              <a:t>	d.   1933</a:t>
            </a:r>
          </a:p>
        </p:txBody>
      </p:sp>
    </p:spTree>
    <p:extLst>
      <p:ext uri="{BB962C8B-B14F-4D97-AF65-F5344CB8AC3E}">
        <p14:creationId xmlns:p14="http://schemas.microsoft.com/office/powerpoint/2010/main" val="265425747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what year was the blue corduroy jacket approved as the official jacket of the National FFA?</a:t>
            </a:r>
          </a:p>
          <a:p>
            <a:r>
              <a:rPr lang="en-US" dirty="0"/>
              <a:t>	a.   1917</a:t>
            </a:r>
          </a:p>
          <a:p>
            <a:r>
              <a:rPr lang="en-US" dirty="0"/>
              <a:t>	b.   1929</a:t>
            </a:r>
          </a:p>
          <a:p>
            <a:r>
              <a:rPr lang="en-US" dirty="0"/>
              <a:t>	c.   1930</a:t>
            </a:r>
          </a:p>
          <a:p>
            <a:r>
              <a:rPr lang="en-US" b="1" dirty="0"/>
              <a:t>	d.   1933</a:t>
            </a:r>
            <a:endParaRPr lang="en-US" dirty="0"/>
          </a:p>
          <a:p>
            <a:endParaRPr lang="en-US" dirty="0"/>
          </a:p>
        </p:txBody>
      </p:sp>
    </p:spTree>
    <p:extLst>
      <p:ext uri="{BB962C8B-B14F-4D97-AF65-F5344CB8AC3E}">
        <p14:creationId xmlns:p14="http://schemas.microsoft.com/office/powerpoint/2010/main" val="2537298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is the FFA salute?</a:t>
            </a:r>
          </a:p>
          <a:p>
            <a:pPr lvl="0"/>
            <a:r>
              <a:rPr lang="en-US" dirty="0"/>
              <a:t>	a. The national anthem</a:t>
            </a:r>
          </a:p>
          <a:p>
            <a:pPr lvl="0"/>
            <a:r>
              <a:rPr lang="en-US" dirty="0"/>
              <a:t>	b. Premier leadership, personal growth, career success</a:t>
            </a:r>
          </a:p>
          <a:p>
            <a:pPr lvl="0"/>
            <a:r>
              <a:rPr lang="en-US" dirty="0"/>
              <a:t>	c. The Pledge of Allegiance</a:t>
            </a:r>
          </a:p>
          <a:p>
            <a:pPr lvl="0"/>
            <a:r>
              <a:rPr lang="en-US" dirty="0"/>
              <a:t>	d. A moment of silence</a:t>
            </a:r>
          </a:p>
          <a:p>
            <a:endParaRPr lang="en-US" dirty="0"/>
          </a:p>
        </p:txBody>
      </p:sp>
    </p:spTree>
    <p:extLst>
      <p:ext uri="{BB962C8B-B14F-4D97-AF65-F5344CB8AC3E}">
        <p14:creationId xmlns:p14="http://schemas.microsoft.com/office/powerpoint/2010/main" val="149662732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How many National </a:t>
            </a:r>
            <a:r>
              <a:rPr lang="en-US" dirty="0" err="1"/>
              <a:t>FFA</a:t>
            </a:r>
            <a:r>
              <a:rPr lang="en-US" dirty="0"/>
              <a:t> proficiency award areas exist?</a:t>
            </a:r>
          </a:p>
          <a:p>
            <a:r>
              <a:rPr lang="en-US" dirty="0"/>
              <a:t>	a.   23</a:t>
            </a:r>
          </a:p>
          <a:p>
            <a:r>
              <a:rPr lang="en-US" dirty="0"/>
              <a:t>	b.   39</a:t>
            </a:r>
          </a:p>
          <a:p>
            <a:r>
              <a:rPr lang="en-US" dirty="0"/>
              <a:t>	c.   47</a:t>
            </a:r>
          </a:p>
          <a:p>
            <a:r>
              <a:rPr lang="en-US" dirty="0"/>
              <a:t>	d.   52</a:t>
            </a:r>
          </a:p>
          <a:p>
            <a:endParaRPr lang="en-US" dirty="0"/>
          </a:p>
        </p:txBody>
      </p:sp>
    </p:spTree>
    <p:extLst>
      <p:ext uri="{BB962C8B-B14F-4D97-AF65-F5344CB8AC3E}">
        <p14:creationId xmlns:p14="http://schemas.microsoft.com/office/powerpoint/2010/main" val="423637702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4" name="Content Placeholder 3"/>
          <p:cNvSpPr>
            <a:spLocks noGrp="1"/>
          </p:cNvSpPr>
          <p:nvPr>
            <p:ph idx="13"/>
          </p:nvPr>
        </p:nvSpPr>
        <p:spPr>
          <a:xfrm>
            <a:off x="457200" y="1818640"/>
            <a:ext cx="8229600" cy="2451953"/>
          </a:xfrm>
          <a:prstGeom prst="rect">
            <a:avLst/>
          </a:prstGeom>
        </p:spPr>
        <p:txBody>
          <a:bodyPr>
            <a:spAutoFit/>
          </a:bodyPr>
          <a:lstStyle/>
          <a:p>
            <a:r>
              <a:rPr lang="en-US" dirty="0"/>
              <a:t>How many National </a:t>
            </a:r>
            <a:r>
              <a:rPr lang="en-US" dirty="0" err="1"/>
              <a:t>FFA</a:t>
            </a:r>
            <a:r>
              <a:rPr lang="en-US" dirty="0"/>
              <a:t> proficiency award areas exist?</a:t>
            </a:r>
          </a:p>
          <a:p>
            <a:r>
              <a:rPr lang="en-US" dirty="0"/>
              <a:t>	a.   23</a:t>
            </a:r>
          </a:p>
          <a:p>
            <a:r>
              <a:rPr lang="en-US" dirty="0"/>
              <a:t>	b.   39</a:t>
            </a:r>
          </a:p>
          <a:p>
            <a:r>
              <a:rPr lang="en-US" b="1" dirty="0"/>
              <a:t>	c.   47</a:t>
            </a:r>
            <a:endParaRPr lang="en-US" dirty="0"/>
          </a:p>
          <a:p>
            <a:r>
              <a:rPr lang="en-US" dirty="0"/>
              <a:t>	d.   52</a:t>
            </a:r>
          </a:p>
          <a:p>
            <a:endParaRPr lang="en-US" dirty="0"/>
          </a:p>
        </p:txBody>
      </p:sp>
    </p:spTree>
    <p:extLst>
      <p:ext uri="{BB962C8B-B14F-4D97-AF65-F5344CB8AC3E}">
        <p14:creationId xmlns:p14="http://schemas.microsoft.com/office/powerpoint/2010/main" val="143137753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act established federal funding for vocational agriculture courses?</a:t>
            </a:r>
          </a:p>
          <a:p>
            <a:r>
              <a:rPr lang="en-US" dirty="0"/>
              <a:t>	a.   Groseclose Act</a:t>
            </a:r>
          </a:p>
          <a:p>
            <a:r>
              <a:rPr lang="en-US" dirty="0"/>
              <a:t>	b.   Smith-Hughes Act</a:t>
            </a:r>
          </a:p>
          <a:p>
            <a:r>
              <a:rPr lang="en-US" dirty="0"/>
              <a:t>	c.   Tiffany Act</a:t>
            </a:r>
          </a:p>
          <a:p>
            <a:r>
              <a:rPr lang="en-US" dirty="0"/>
              <a:t>	d.   Roosevelt Act</a:t>
            </a:r>
          </a:p>
        </p:txBody>
      </p:sp>
    </p:spTree>
    <p:extLst>
      <p:ext uri="{BB962C8B-B14F-4D97-AF65-F5344CB8AC3E}">
        <p14:creationId xmlns:p14="http://schemas.microsoft.com/office/powerpoint/2010/main" val="42281254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act established federal funding for vocational agriculture courses?</a:t>
            </a:r>
          </a:p>
          <a:p>
            <a:r>
              <a:rPr lang="en-US" dirty="0"/>
              <a:t>	a.   Groseclose Act</a:t>
            </a:r>
          </a:p>
          <a:p>
            <a:r>
              <a:rPr lang="en-US" b="1" dirty="0"/>
              <a:t>	b.   Smith-Hughes Act</a:t>
            </a:r>
            <a:endParaRPr lang="en-US" dirty="0"/>
          </a:p>
          <a:p>
            <a:r>
              <a:rPr lang="en-US" dirty="0"/>
              <a:t>	c.   Tiffany Act</a:t>
            </a:r>
          </a:p>
          <a:p>
            <a:r>
              <a:rPr lang="en-US" dirty="0"/>
              <a:t>	d.   Roosevelt Act</a:t>
            </a:r>
          </a:p>
          <a:p>
            <a:endParaRPr lang="en-US" dirty="0"/>
          </a:p>
        </p:txBody>
      </p:sp>
    </p:spTree>
    <p:extLst>
      <p:ext uri="{BB962C8B-B14F-4D97-AF65-F5344CB8AC3E}">
        <p14:creationId xmlns:p14="http://schemas.microsoft.com/office/powerpoint/2010/main" val="403246330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days do National FFA Officers spend on the road?</a:t>
            </a:r>
          </a:p>
          <a:p>
            <a:r>
              <a:rPr lang="en-US" dirty="0"/>
              <a:t>	a.   100</a:t>
            </a:r>
          </a:p>
          <a:p>
            <a:r>
              <a:rPr lang="en-US" dirty="0"/>
              <a:t>	b.   275</a:t>
            </a:r>
          </a:p>
          <a:p>
            <a:r>
              <a:rPr lang="en-US" dirty="0"/>
              <a:t>	c.   300</a:t>
            </a:r>
          </a:p>
          <a:p>
            <a:r>
              <a:rPr lang="en-US" dirty="0"/>
              <a:t>	d.   345</a:t>
            </a:r>
          </a:p>
        </p:txBody>
      </p:sp>
    </p:spTree>
    <p:extLst>
      <p:ext uri="{BB962C8B-B14F-4D97-AF65-F5344CB8AC3E}">
        <p14:creationId xmlns:p14="http://schemas.microsoft.com/office/powerpoint/2010/main" val="152272265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days do National FFA Officers spend on the road?</a:t>
            </a:r>
          </a:p>
          <a:p>
            <a:r>
              <a:rPr lang="en-US" dirty="0"/>
              <a:t>	a.   100</a:t>
            </a:r>
          </a:p>
          <a:p>
            <a:r>
              <a:rPr lang="en-US" dirty="0"/>
              <a:t>	b.   275</a:t>
            </a:r>
          </a:p>
          <a:p>
            <a:r>
              <a:rPr lang="en-US" b="1" dirty="0"/>
              <a:t>	c.   300</a:t>
            </a:r>
            <a:endParaRPr lang="en-US" dirty="0"/>
          </a:p>
          <a:p>
            <a:r>
              <a:rPr lang="en-US" dirty="0"/>
              <a:t>	d.   345</a:t>
            </a:r>
          </a:p>
          <a:p>
            <a:endParaRPr lang="en-US" dirty="0"/>
          </a:p>
        </p:txBody>
      </p:sp>
    </p:spTree>
    <p:extLst>
      <p:ext uri="{BB962C8B-B14F-4D97-AF65-F5344CB8AC3E}">
        <p14:creationId xmlns:p14="http://schemas.microsoft.com/office/powerpoint/2010/main" val="342769771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plane rides do National FFA Officers take during their year of service?</a:t>
            </a:r>
          </a:p>
          <a:p>
            <a:r>
              <a:rPr lang="en-US" dirty="0"/>
              <a:t>	a.   25</a:t>
            </a:r>
          </a:p>
          <a:p>
            <a:r>
              <a:rPr lang="en-US" dirty="0"/>
              <a:t>	b.   50</a:t>
            </a:r>
          </a:p>
          <a:p>
            <a:r>
              <a:rPr lang="en-US" dirty="0"/>
              <a:t>	c.   75</a:t>
            </a:r>
          </a:p>
          <a:p>
            <a:r>
              <a:rPr lang="en-US" dirty="0"/>
              <a:t>	d.   100</a:t>
            </a:r>
          </a:p>
        </p:txBody>
      </p:sp>
    </p:spTree>
    <p:extLst>
      <p:ext uri="{BB962C8B-B14F-4D97-AF65-F5344CB8AC3E}">
        <p14:creationId xmlns:p14="http://schemas.microsoft.com/office/powerpoint/2010/main" val="135044676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plane rides do National FFA Officers take during their year of service?</a:t>
            </a:r>
          </a:p>
          <a:p>
            <a:r>
              <a:rPr lang="en-US" dirty="0"/>
              <a:t>	a.   25</a:t>
            </a:r>
          </a:p>
          <a:p>
            <a:r>
              <a:rPr lang="en-US" dirty="0"/>
              <a:t>	b.   50</a:t>
            </a:r>
          </a:p>
          <a:p>
            <a:r>
              <a:rPr lang="en-US" dirty="0"/>
              <a:t>	c.   75</a:t>
            </a:r>
          </a:p>
          <a:p>
            <a:r>
              <a:rPr lang="en-US" b="1" dirty="0"/>
              <a:t>	d.   100</a:t>
            </a:r>
            <a:endParaRPr lang="en-US" dirty="0"/>
          </a:p>
          <a:p>
            <a:endParaRPr lang="en-US" dirty="0"/>
          </a:p>
        </p:txBody>
      </p:sp>
    </p:spTree>
    <p:extLst>
      <p:ext uri="{BB962C8B-B14F-4D97-AF65-F5344CB8AC3E}">
        <p14:creationId xmlns:p14="http://schemas.microsoft.com/office/powerpoint/2010/main" val="96750888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workshops do National FFA Officers give during their year of service?</a:t>
            </a:r>
          </a:p>
          <a:p>
            <a:r>
              <a:rPr lang="en-US" dirty="0"/>
              <a:t>	a.   20</a:t>
            </a:r>
          </a:p>
          <a:p>
            <a:r>
              <a:rPr lang="en-US" dirty="0"/>
              <a:t>	b.   40</a:t>
            </a:r>
          </a:p>
          <a:p>
            <a:r>
              <a:rPr lang="en-US" dirty="0"/>
              <a:t>	c.   60</a:t>
            </a:r>
          </a:p>
          <a:p>
            <a:r>
              <a:rPr lang="en-US" dirty="0"/>
              <a:t>	d.   80</a:t>
            </a:r>
          </a:p>
          <a:p>
            <a:endParaRPr lang="en-US" dirty="0"/>
          </a:p>
        </p:txBody>
      </p:sp>
    </p:spTree>
    <p:extLst>
      <p:ext uri="{BB962C8B-B14F-4D97-AF65-F5344CB8AC3E}">
        <p14:creationId xmlns:p14="http://schemas.microsoft.com/office/powerpoint/2010/main" val="119832065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workshops do National FFA Officers give during their year of service?</a:t>
            </a:r>
          </a:p>
          <a:p>
            <a:r>
              <a:rPr lang="en-US" dirty="0"/>
              <a:t>	a.   20</a:t>
            </a:r>
          </a:p>
          <a:p>
            <a:r>
              <a:rPr lang="en-US" dirty="0"/>
              <a:t>	b.   40</a:t>
            </a:r>
          </a:p>
          <a:p>
            <a:r>
              <a:rPr lang="en-US" dirty="0"/>
              <a:t>	c.   60</a:t>
            </a:r>
          </a:p>
          <a:p>
            <a:r>
              <a:rPr lang="en-US" b="1" dirty="0"/>
              <a:t>	d.   80</a:t>
            </a:r>
            <a:endParaRPr lang="en-US" dirty="0"/>
          </a:p>
          <a:p>
            <a:endParaRPr lang="en-US" dirty="0"/>
          </a:p>
        </p:txBody>
      </p:sp>
    </p:spTree>
    <p:extLst>
      <p:ext uri="{BB962C8B-B14F-4D97-AF65-F5344CB8AC3E}">
        <p14:creationId xmlns:p14="http://schemas.microsoft.com/office/powerpoint/2010/main" val="231761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is the FFA salute?</a:t>
            </a:r>
          </a:p>
          <a:p>
            <a:pPr lvl="0"/>
            <a:r>
              <a:rPr lang="en-US" dirty="0"/>
              <a:t>	a. The national anthem</a:t>
            </a:r>
          </a:p>
          <a:p>
            <a:pPr lvl="0"/>
            <a:r>
              <a:rPr lang="en-US" dirty="0"/>
              <a:t>	b. Premier leadership, personal growth, career success</a:t>
            </a:r>
          </a:p>
          <a:p>
            <a:pPr lvl="0"/>
            <a:r>
              <a:rPr lang="en-US" b="1" dirty="0"/>
              <a:t>	c. The Pledge of Allegiance</a:t>
            </a:r>
            <a:endParaRPr lang="en-US" dirty="0"/>
          </a:p>
          <a:p>
            <a:pPr lvl="0"/>
            <a:r>
              <a:rPr lang="en-US" dirty="0"/>
              <a:t>	d. A moment of silence</a:t>
            </a:r>
          </a:p>
          <a:p>
            <a:endParaRPr lang="en-US" dirty="0"/>
          </a:p>
        </p:txBody>
      </p:sp>
    </p:spTree>
    <p:extLst>
      <p:ext uri="{BB962C8B-B14F-4D97-AF65-F5344CB8AC3E}">
        <p14:creationId xmlns:p14="http://schemas.microsoft.com/office/powerpoint/2010/main" val="40720333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speaking engagements will National FFA Officers participate in during their year of service?</a:t>
            </a:r>
          </a:p>
          <a:p>
            <a:r>
              <a:rPr lang="en-US" dirty="0"/>
              <a:t>	a.   15</a:t>
            </a:r>
          </a:p>
          <a:p>
            <a:r>
              <a:rPr lang="en-US" dirty="0"/>
              <a:t>	b.   45</a:t>
            </a:r>
          </a:p>
          <a:p>
            <a:r>
              <a:rPr lang="en-US" dirty="0"/>
              <a:t>	c.   87</a:t>
            </a:r>
          </a:p>
          <a:p>
            <a:r>
              <a:rPr lang="en-US" dirty="0"/>
              <a:t>	d.   110</a:t>
            </a:r>
          </a:p>
          <a:p>
            <a:endParaRPr lang="en-US" dirty="0"/>
          </a:p>
        </p:txBody>
      </p:sp>
    </p:spTree>
    <p:extLst>
      <p:ext uri="{BB962C8B-B14F-4D97-AF65-F5344CB8AC3E}">
        <p14:creationId xmlns:p14="http://schemas.microsoft.com/office/powerpoint/2010/main" val="294286859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speaking engagements will National FFA Officers participate in during their year of service?</a:t>
            </a:r>
          </a:p>
          <a:p>
            <a:r>
              <a:rPr lang="en-US" dirty="0"/>
              <a:t>	a.   15</a:t>
            </a:r>
          </a:p>
          <a:p>
            <a:r>
              <a:rPr lang="en-US" dirty="0"/>
              <a:t>	b.   45</a:t>
            </a:r>
          </a:p>
          <a:p>
            <a:r>
              <a:rPr lang="en-US" dirty="0"/>
              <a:t>	c.   87</a:t>
            </a:r>
          </a:p>
          <a:p>
            <a:r>
              <a:rPr lang="en-US" b="1" dirty="0"/>
              <a:t>	d.   110</a:t>
            </a:r>
            <a:endParaRPr lang="en-US" dirty="0"/>
          </a:p>
          <a:p>
            <a:endParaRPr lang="en-US" dirty="0"/>
          </a:p>
        </p:txBody>
      </p:sp>
    </p:spTree>
    <p:extLst>
      <p:ext uri="{BB962C8B-B14F-4D97-AF65-F5344CB8AC3E}">
        <p14:creationId xmlns:p14="http://schemas.microsoft.com/office/powerpoint/2010/main" val="353498891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FFA members does one national FFA officer have the opportunity to impact during his or her year of service?</a:t>
            </a:r>
          </a:p>
          <a:p>
            <a:r>
              <a:rPr lang="en-US" dirty="0"/>
              <a:t>	a.   1 out of every 6 members</a:t>
            </a:r>
          </a:p>
          <a:p>
            <a:r>
              <a:rPr lang="en-US" dirty="0"/>
              <a:t>	b.   1 out of every 34 members</a:t>
            </a:r>
          </a:p>
          <a:p>
            <a:r>
              <a:rPr lang="en-US" dirty="0"/>
              <a:t>	c.   1 out of every 53 members</a:t>
            </a:r>
          </a:p>
          <a:p>
            <a:r>
              <a:rPr lang="en-US" dirty="0"/>
              <a:t>	d.   1 out of every 101 members</a:t>
            </a:r>
          </a:p>
          <a:p>
            <a:endParaRPr lang="en-US" dirty="0"/>
          </a:p>
        </p:txBody>
      </p:sp>
    </p:spTree>
    <p:extLst>
      <p:ext uri="{BB962C8B-B14F-4D97-AF65-F5344CB8AC3E}">
        <p14:creationId xmlns:p14="http://schemas.microsoft.com/office/powerpoint/2010/main" val="174022841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FFA members does one national FFA officer have the opportunity to impact during his or her year of service?</a:t>
            </a:r>
          </a:p>
          <a:p>
            <a:r>
              <a:rPr lang="en-US" b="1" dirty="0"/>
              <a:t>	a.   1 out of every 6 members</a:t>
            </a:r>
            <a:endParaRPr lang="en-US" dirty="0"/>
          </a:p>
          <a:p>
            <a:r>
              <a:rPr lang="en-US" dirty="0"/>
              <a:t>	b.   1 out of every 34 members</a:t>
            </a:r>
          </a:p>
          <a:p>
            <a:r>
              <a:rPr lang="en-US" dirty="0"/>
              <a:t>	c.   1 out of every 53 members</a:t>
            </a:r>
          </a:p>
          <a:p>
            <a:r>
              <a:rPr lang="en-US" dirty="0"/>
              <a:t>	d.   1 out of every 101 members</a:t>
            </a:r>
          </a:p>
          <a:p>
            <a:endParaRPr lang="en-US" dirty="0"/>
          </a:p>
        </p:txBody>
      </p:sp>
    </p:spTree>
    <p:extLst>
      <p:ext uri="{BB962C8B-B14F-4D97-AF65-F5344CB8AC3E}">
        <p14:creationId xmlns:p14="http://schemas.microsoft.com/office/powerpoint/2010/main" val="144749402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How many state associations, collectively, will the National FFA Officers have the opportunity to visit during their year of service?</a:t>
            </a:r>
          </a:p>
          <a:p>
            <a:r>
              <a:rPr lang="en-US" dirty="0"/>
              <a:t>	a.   23</a:t>
            </a:r>
          </a:p>
          <a:p>
            <a:r>
              <a:rPr lang="en-US" dirty="0"/>
              <a:t>	b.   37</a:t>
            </a:r>
          </a:p>
          <a:p>
            <a:r>
              <a:rPr lang="en-US" dirty="0"/>
              <a:t>	c.   41</a:t>
            </a:r>
          </a:p>
          <a:p>
            <a:r>
              <a:rPr lang="en-US" dirty="0"/>
              <a:t>	d.   52</a:t>
            </a:r>
          </a:p>
          <a:p>
            <a:endParaRPr lang="en-US" dirty="0"/>
          </a:p>
        </p:txBody>
      </p:sp>
    </p:spTree>
    <p:extLst>
      <p:ext uri="{BB962C8B-B14F-4D97-AF65-F5344CB8AC3E}">
        <p14:creationId xmlns:p14="http://schemas.microsoft.com/office/powerpoint/2010/main" val="271524263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How many state associations, collectively, will the National FFA Officers have the opportunity to visit during their year of service?</a:t>
            </a:r>
          </a:p>
          <a:p>
            <a:r>
              <a:rPr lang="en-US" dirty="0"/>
              <a:t>	a.   23</a:t>
            </a:r>
          </a:p>
          <a:p>
            <a:r>
              <a:rPr lang="en-US" dirty="0"/>
              <a:t>	b.   37</a:t>
            </a:r>
          </a:p>
          <a:p>
            <a:r>
              <a:rPr lang="en-US" dirty="0"/>
              <a:t>	c.   41</a:t>
            </a:r>
          </a:p>
          <a:p>
            <a:r>
              <a:rPr lang="en-US" b="1" dirty="0"/>
              <a:t>	d.   52</a:t>
            </a:r>
            <a:endParaRPr lang="en-US" dirty="0"/>
          </a:p>
          <a:p>
            <a:endParaRPr lang="en-US" dirty="0"/>
          </a:p>
        </p:txBody>
      </p:sp>
    </p:spTree>
    <p:extLst>
      <p:ext uri="{BB962C8B-B14F-4D97-AF65-F5344CB8AC3E}">
        <p14:creationId xmlns:p14="http://schemas.microsoft.com/office/powerpoint/2010/main" val="343335627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How many jackets does each national FFA officer receive during his or her year of service?</a:t>
            </a:r>
          </a:p>
          <a:p>
            <a:r>
              <a:rPr lang="en-US" dirty="0"/>
              <a:t>	a.   2</a:t>
            </a:r>
          </a:p>
          <a:p>
            <a:r>
              <a:rPr lang="en-US" dirty="0"/>
              <a:t>	b.   4</a:t>
            </a:r>
          </a:p>
          <a:p>
            <a:r>
              <a:rPr lang="en-US" dirty="0"/>
              <a:t>	c.   6</a:t>
            </a:r>
          </a:p>
          <a:p>
            <a:r>
              <a:rPr lang="en-US" dirty="0"/>
              <a:t>	d.   8</a:t>
            </a:r>
          </a:p>
        </p:txBody>
      </p:sp>
    </p:spTree>
    <p:extLst>
      <p:ext uri="{BB962C8B-B14F-4D97-AF65-F5344CB8AC3E}">
        <p14:creationId xmlns:p14="http://schemas.microsoft.com/office/powerpoint/2010/main" val="67809477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How many jackets does each national FFA officer receive during his or her year of service?</a:t>
            </a:r>
          </a:p>
          <a:p>
            <a:r>
              <a:rPr lang="en-US" dirty="0"/>
              <a:t>	a.   2</a:t>
            </a:r>
          </a:p>
          <a:p>
            <a:r>
              <a:rPr lang="en-US" dirty="0"/>
              <a:t>	b.   4</a:t>
            </a:r>
          </a:p>
          <a:p>
            <a:r>
              <a:rPr lang="en-US" b="1" dirty="0"/>
              <a:t>	c.   6</a:t>
            </a:r>
            <a:endParaRPr lang="en-US" dirty="0"/>
          </a:p>
          <a:p>
            <a:r>
              <a:rPr lang="en-US" dirty="0"/>
              <a:t>	d.   8</a:t>
            </a:r>
          </a:p>
          <a:p>
            <a:endParaRPr lang="en-US" dirty="0"/>
          </a:p>
        </p:txBody>
      </p:sp>
    </p:spTree>
    <p:extLst>
      <p:ext uri="{BB962C8B-B14F-4D97-AF65-F5344CB8AC3E}">
        <p14:creationId xmlns:p14="http://schemas.microsoft.com/office/powerpoint/2010/main" val="341023033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When are National FFA Officers elected?</a:t>
            </a:r>
          </a:p>
          <a:p>
            <a:r>
              <a:rPr lang="en-US" dirty="0"/>
              <a:t>	a.   During their state convention</a:t>
            </a:r>
          </a:p>
          <a:p>
            <a:r>
              <a:rPr lang="en-US" dirty="0"/>
              <a:t>	b.   During WLC</a:t>
            </a:r>
          </a:p>
          <a:p>
            <a:r>
              <a:rPr lang="en-US" dirty="0"/>
              <a:t>	c.   During National FFA Week</a:t>
            </a:r>
          </a:p>
          <a:p>
            <a:r>
              <a:rPr lang="en-US" dirty="0"/>
              <a:t>	d.   During the National </a:t>
            </a:r>
            <a:r>
              <a:rPr lang="en-US" dirty="0" err="1"/>
              <a:t>FFA</a:t>
            </a:r>
            <a:r>
              <a:rPr lang="en-US" dirty="0"/>
              <a:t> Convention &amp; Expo</a:t>
            </a:r>
          </a:p>
          <a:p>
            <a:endParaRPr lang="en-US" dirty="0"/>
          </a:p>
        </p:txBody>
      </p:sp>
    </p:spTree>
    <p:extLst>
      <p:ext uri="{BB962C8B-B14F-4D97-AF65-F5344CB8AC3E}">
        <p14:creationId xmlns:p14="http://schemas.microsoft.com/office/powerpoint/2010/main" val="375523287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When are National FFA Officers elected?</a:t>
            </a:r>
          </a:p>
          <a:p>
            <a:r>
              <a:rPr lang="en-US" dirty="0"/>
              <a:t>	a.   During their state convention</a:t>
            </a:r>
          </a:p>
          <a:p>
            <a:r>
              <a:rPr lang="en-US" dirty="0"/>
              <a:t>	b.   During WLC</a:t>
            </a:r>
          </a:p>
          <a:p>
            <a:r>
              <a:rPr lang="en-US" dirty="0"/>
              <a:t>	c.   During National FFA Week</a:t>
            </a:r>
          </a:p>
          <a:p>
            <a:r>
              <a:rPr lang="en-US" b="1" dirty="0"/>
              <a:t>	d.   During the National </a:t>
            </a:r>
            <a:r>
              <a:rPr lang="en-US" b="1" dirty="0" err="1"/>
              <a:t>FFA</a:t>
            </a:r>
            <a:r>
              <a:rPr lang="en-US" b="1" dirty="0"/>
              <a:t> Convention &amp; Expo</a:t>
            </a:r>
            <a:endParaRPr lang="en-US" dirty="0"/>
          </a:p>
          <a:p>
            <a:endParaRPr lang="en-US" dirty="0"/>
          </a:p>
          <a:p>
            <a:endParaRPr lang="en-US" dirty="0"/>
          </a:p>
        </p:txBody>
      </p:sp>
    </p:spTree>
    <p:extLst>
      <p:ext uri="{BB962C8B-B14F-4D97-AF65-F5344CB8AC3E}">
        <p14:creationId xmlns:p14="http://schemas.microsoft.com/office/powerpoint/2010/main" val="739960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does the cross section of the ear of corn represent in the FFA emblem?</a:t>
            </a:r>
          </a:p>
          <a:p>
            <a:pPr lvl="0"/>
            <a:r>
              <a:rPr lang="en-US" dirty="0"/>
              <a:t>	a. Unity</a:t>
            </a:r>
          </a:p>
          <a:p>
            <a:pPr lvl="0"/>
            <a:r>
              <a:rPr lang="en-US" dirty="0"/>
              <a:t>	b. Freedom</a:t>
            </a:r>
          </a:p>
          <a:p>
            <a:pPr lvl="0"/>
            <a:r>
              <a:rPr lang="en-US" dirty="0"/>
              <a:t>	c. Knowledge</a:t>
            </a:r>
          </a:p>
          <a:p>
            <a:r>
              <a:rPr lang="en-US" dirty="0"/>
              <a:t>	d. Progress</a:t>
            </a:r>
          </a:p>
        </p:txBody>
      </p:sp>
    </p:spTree>
    <p:extLst>
      <p:ext uri="{BB962C8B-B14F-4D97-AF65-F5344CB8AC3E}">
        <p14:creationId xmlns:p14="http://schemas.microsoft.com/office/powerpoint/2010/main" val="229144499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Read “On the Record: Easton Corbin” in </a:t>
            </a:r>
            <a:r>
              <a:rPr lang="en-US" i="1" dirty="0"/>
              <a:t>FFA New Horizons</a:t>
            </a:r>
            <a:r>
              <a:rPr lang="en-US" dirty="0"/>
              <a:t>, </a:t>
            </a:r>
            <a:r>
              <a:rPr lang="en-US" u="sng" dirty="0">
                <a:hlinkClick r:id="rId2"/>
              </a:rPr>
              <a:t>https://www.ffanewhorizons.org/2017/02/24/what-i-know-easton-corbin/</a:t>
            </a:r>
            <a:r>
              <a:rPr lang="en-US" dirty="0"/>
              <a:t>. </a:t>
            </a:r>
          </a:p>
          <a:p>
            <a:r>
              <a:rPr lang="en-US" dirty="0"/>
              <a:t> </a:t>
            </a:r>
          </a:p>
          <a:p>
            <a:r>
              <a:rPr lang="en-US" dirty="0"/>
              <a:t>Write a Facebook post about Easton Corbin’s experiences and how FFA helped him to find his passion.</a:t>
            </a:r>
          </a:p>
          <a:p>
            <a:endParaRPr lang="en-US" dirty="0"/>
          </a:p>
        </p:txBody>
      </p:sp>
    </p:spTree>
    <p:extLst>
      <p:ext uri="{BB962C8B-B14F-4D97-AF65-F5344CB8AC3E}">
        <p14:creationId xmlns:p14="http://schemas.microsoft.com/office/powerpoint/2010/main" val="332662319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Read “On the Record: Ray Starling” in </a:t>
            </a:r>
            <a:r>
              <a:rPr lang="en-US" i="1" dirty="0"/>
              <a:t>FFA New Horizons,</a:t>
            </a:r>
            <a:r>
              <a:rPr lang="en-US" dirty="0"/>
              <a:t> </a:t>
            </a:r>
            <a:r>
              <a:rPr lang="en-US" u="sng" dirty="0">
                <a:hlinkClick r:id="rId2"/>
              </a:rPr>
              <a:t>https://www.ffanewhorizons.org/2017/03/14/qa-ray-starling-special-assistant-to-the-president/</a:t>
            </a:r>
            <a:r>
              <a:rPr lang="en-US" dirty="0"/>
              <a:t>. </a:t>
            </a:r>
          </a:p>
          <a:p>
            <a:r>
              <a:rPr lang="en-US" dirty="0"/>
              <a:t> </a:t>
            </a:r>
          </a:p>
          <a:p>
            <a:r>
              <a:rPr lang="en-US" dirty="0"/>
              <a:t>Write a Facebook post about Ray Starling’s experiences and how FFA helped him to find his passion.</a:t>
            </a:r>
          </a:p>
        </p:txBody>
      </p:sp>
    </p:spTree>
    <p:extLst>
      <p:ext uri="{BB962C8B-B14F-4D97-AF65-F5344CB8AC3E}">
        <p14:creationId xmlns:p14="http://schemas.microsoft.com/office/powerpoint/2010/main" val="17723707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Give two examples of questions you should be prepared to ask during or after a job interview.</a:t>
            </a:r>
          </a:p>
          <a:p>
            <a:endParaRPr lang="en-US" dirty="0"/>
          </a:p>
        </p:txBody>
      </p:sp>
    </p:spTree>
    <p:extLst>
      <p:ext uri="{BB962C8B-B14F-4D97-AF65-F5344CB8AC3E}">
        <p14:creationId xmlns:p14="http://schemas.microsoft.com/office/powerpoint/2010/main" val="85910106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is your favorite activity that your FFA chapter does each year? Why?</a:t>
            </a:r>
          </a:p>
          <a:p>
            <a:endParaRPr lang="en-US" dirty="0"/>
          </a:p>
        </p:txBody>
      </p:sp>
    </p:spTree>
    <p:extLst>
      <p:ext uri="{BB962C8B-B14F-4D97-AF65-F5344CB8AC3E}">
        <p14:creationId xmlns:p14="http://schemas.microsoft.com/office/powerpoint/2010/main" val="282089212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If you could change the FFA Creed, what would you change and why?</a:t>
            </a:r>
          </a:p>
          <a:p>
            <a:endParaRPr lang="en-US" dirty="0"/>
          </a:p>
        </p:txBody>
      </p:sp>
    </p:spTree>
    <p:extLst>
      <p:ext uri="{BB962C8B-B14F-4D97-AF65-F5344CB8AC3E}">
        <p14:creationId xmlns:p14="http://schemas.microsoft.com/office/powerpoint/2010/main" val="275964694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Do you consider yourself a leader? Why or why not?</a:t>
            </a:r>
          </a:p>
          <a:p>
            <a:endParaRPr lang="en-US" dirty="0"/>
          </a:p>
        </p:txBody>
      </p:sp>
    </p:spTree>
    <p:extLst>
      <p:ext uri="{BB962C8B-B14F-4D97-AF65-F5344CB8AC3E}">
        <p14:creationId xmlns:p14="http://schemas.microsoft.com/office/powerpoint/2010/main" val="32329495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Identify three key components of a good leader.</a:t>
            </a:r>
          </a:p>
          <a:p>
            <a:endParaRPr lang="en-US" dirty="0"/>
          </a:p>
        </p:txBody>
      </p:sp>
    </p:spTree>
    <p:extLst>
      <p:ext uri="{BB962C8B-B14F-4D97-AF65-F5344CB8AC3E}">
        <p14:creationId xmlns:p14="http://schemas.microsoft.com/office/powerpoint/2010/main" val="1899883753"/>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Identify a great leader in your life and explain why you see them as a leader.</a:t>
            </a:r>
          </a:p>
          <a:p>
            <a:endParaRPr lang="en-US" dirty="0"/>
          </a:p>
        </p:txBody>
      </p:sp>
    </p:spTree>
    <p:extLst>
      <p:ext uri="{BB962C8B-B14F-4D97-AF65-F5344CB8AC3E}">
        <p14:creationId xmlns:p14="http://schemas.microsoft.com/office/powerpoint/2010/main" val="189840781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FFA officer is stationed by the emblem of Washington?</a:t>
            </a:r>
          </a:p>
          <a:p>
            <a:r>
              <a:rPr lang="en-US" dirty="0"/>
              <a:t>	a.   President</a:t>
            </a:r>
          </a:p>
          <a:p>
            <a:r>
              <a:rPr lang="en-US" dirty="0"/>
              <a:t>	b.   Vice President</a:t>
            </a:r>
          </a:p>
          <a:p>
            <a:r>
              <a:rPr lang="en-US" dirty="0"/>
              <a:t>	c.   Reporter</a:t>
            </a:r>
          </a:p>
          <a:p>
            <a:r>
              <a:rPr lang="en-US" dirty="0"/>
              <a:t>	d.   Treasurer</a:t>
            </a:r>
          </a:p>
        </p:txBody>
      </p:sp>
    </p:spTree>
    <p:extLst>
      <p:ext uri="{BB962C8B-B14F-4D97-AF65-F5344CB8AC3E}">
        <p14:creationId xmlns:p14="http://schemas.microsoft.com/office/powerpoint/2010/main" val="320023656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FFA officer is stationed by the emblem of Washington?</a:t>
            </a:r>
          </a:p>
          <a:p>
            <a:r>
              <a:rPr lang="en-US" dirty="0"/>
              <a:t>	a.   President</a:t>
            </a:r>
          </a:p>
          <a:p>
            <a:r>
              <a:rPr lang="en-US" dirty="0"/>
              <a:t>	b.   Vice President</a:t>
            </a:r>
          </a:p>
          <a:p>
            <a:r>
              <a:rPr lang="en-US" dirty="0"/>
              <a:t>	c.   Reporter</a:t>
            </a:r>
          </a:p>
          <a:p>
            <a:r>
              <a:rPr lang="en-US" b="1" dirty="0"/>
              <a:t>	d.   Treasurer</a:t>
            </a:r>
            <a:endParaRPr lang="en-US" dirty="0"/>
          </a:p>
          <a:p>
            <a:endParaRPr lang="en-US" dirty="0"/>
          </a:p>
        </p:txBody>
      </p:sp>
    </p:spTree>
    <p:extLst>
      <p:ext uri="{BB962C8B-B14F-4D97-AF65-F5344CB8AC3E}">
        <p14:creationId xmlns:p14="http://schemas.microsoft.com/office/powerpoint/2010/main" val="28762745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does the cross section of the ear of corn represent in the FFA emblem?</a:t>
            </a:r>
          </a:p>
          <a:p>
            <a:pPr lvl="0"/>
            <a:r>
              <a:rPr lang="en-US" b="1" dirty="0"/>
              <a:t>	a. Unity</a:t>
            </a:r>
            <a:endParaRPr lang="en-US" dirty="0"/>
          </a:p>
          <a:p>
            <a:pPr lvl="0"/>
            <a:r>
              <a:rPr lang="en-US" dirty="0"/>
              <a:t>	b. Freedom</a:t>
            </a:r>
          </a:p>
          <a:p>
            <a:pPr lvl="0"/>
            <a:r>
              <a:rPr lang="en-US" dirty="0"/>
              <a:t>	c. Knowledge</a:t>
            </a:r>
          </a:p>
          <a:p>
            <a:r>
              <a:rPr lang="en-US" dirty="0"/>
              <a:t>	d. Progress</a:t>
            </a:r>
          </a:p>
          <a:p>
            <a:endParaRPr lang="en-US" dirty="0"/>
          </a:p>
        </p:txBody>
      </p:sp>
    </p:spTree>
    <p:extLst>
      <p:ext uri="{BB962C8B-B14F-4D97-AF65-F5344CB8AC3E}">
        <p14:creationId xmlns:p14="http://schemas.microsoft.com/office/powerpoint/2010/main" val="121481616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FFA officer is stationed by the rising sun?</a:t>
            </a:r>
          </a:p>
          <a:p>
            <a:r>
              <a:rPr lang="en-US" dirty="0"/>
              <a:t>	a.   President</a:t>
            </a:r>
          </a:p>
          <a:p>
            <a:r>
              <a:rPr lang="en-US" dirty="0"/>
              <a:t>	b.   Vice President</a:t>
            </a:r>
          </a:p>
          <a:p>
            <a:r>
              <a:rPr lang="en-US" dirty="0"/>
              <a:t>	c.   Reporter</a:t>
            </a:r>
          </a:p>
          <a:p>
            <a:r>
              <a:rPr lang="en-US" dirty="0"/>
              <a:t>	d.   Treasurer</a:t>
            </a:r>
          </a:p>
          <a:p>
            <a:endParaRPr lang="en-US" dirty="0"/>
          </a:p>
        </p:txBody>
      </p:sp>
    </p:spTree>
    <p:extLst>
      <p:ext uri="{BB962C8B-B14F-4D97-AF65-F5344CB8AC3E}">
        <p14:creationId xmlns:p14="http://schemas.microsoft.com/office/powerpoint/2010/main" val="282070734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FFA officer is stationed by the rising sun?</a:t>
            </a:r>
          </a:p>
          <a:p>
            <a:r>
              <a:rPr lang="en-US" b="1" dirty="0"/>
              <a:t>	a.   President</a:t>
            </a:r>
            <a:endParaRPr lang="en-US" dirty="0"/>
          </a:p>
          <a:p>
            <a:r>
              <a:rPr lang="en-US" dirty="0"/>
              <a:t>	b.   Vice President</a:t>
            </a:r>
          </a:p>
          <a:p>
            <a:r>
              <a:rPr lang="en-US" dirty="0"/>
              <a:t>	c.   Reporter</a:t>
            </a:r>
          </a:p>
          <a:p>
            <a:r>
              <a:rPr lang="en-US" dirty="0"/>
              <a:t>	d.   Treasurer</a:t>
            </a:r>
          </a:p>
          <a:p>
            <a:endParaRPr lang="en-US" dirty="0"/>
          </a:p>
        </p:txBody>
      </p:sp>
    </p:spTree>
    <p:extLst>
      <p:ext uri="{BB962C8B-B14F-4D97-AF65-F5344CB8AC3E}">
        <p14:creationId xmlns:p14="http://schemas.microsoft.com/office/powerpoint/2010/main" val="408332285"/>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FFA officer is responsible for keeping the room comfortable during FFA meetings?</a:t>
            </a:r>
          </a:p>
          <a:p>
            <a:r>
              <a:rPr lang="en-US" dirty="0"/>
              <a:t>	a.   President</a:t>
            </a:r>
          </a:p>
          <a:p>
            <a:r>
              <a:rPr lang="en-US" dirty="0"/>
              <a:t>	b.   Sentinel</a:t>
            </a:r>
          </a:p>
          <a:p>
            <a:r>
              <a:rPr lang="en-US" dirty="0"/>
              <a:t>	c.   Secretary</a:t>
            </a:r>
          </a:p>
          <a:p>
            <a:r>
              <a:rPr lang="en-US" dirty="0"/>
              <a:t>	d.   Treasurer</a:t>
            </a:r>
          </a:p>
        </p:txBody>
      </p:sp>
    </p:spTree>
    <p:extLst>
      <p:ext uri="{BB962C8B-B14F-4D97-AF65-F5344CB8AC3E}">
        <p14:creationId xmlns:p14="http://schemas.microsoft.com/office/powerpoint/2010/main" val="358446244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FFA officer is responsible for keeping the room comfortable during FFA meetings?</a:t>
            </a:r>
          </a:p>
          <a:p>
            <a:r>
              <a:rPr lang="en-US" dirty="0"/>
              <a:t>	a.   President</a:t>
            </a:r>
          </a:p>
          <a:p>
            <a:r>
              <a:rPr lang="en-US" b="1" dirty="0"/>
              <a:t>	b.   Sentinel</a:t>
            </a:r>
            <a:endParaRPr lang="en-US" dirty="0"/>
          </a:p>
          <a:p>
            <a:r>
              <a:rPr lang="en-US" dirty="0"/>
              <a:t>	c.   Secretary</a:t>
            </a:r>
          </a:p>
          <a:p>
            <a:r>
              <a:rPr lang="en-US" dirty="0"/>
              <a:t>	d.   Treasurer</a:t>
            </a:r>
          </a:p>
          <a:p>
            <a:endParaRPr lang="en-US" dirty="0"/>
          </a:p>
        </p:txBody>
      </p:sp>
    </p:spTree>
    <p:extLst>
      <p:ext uri="{BB962C8B-B14F-4D97-AF65-F5344CB8AC3E}">
        <p14:creationId xmlns:p14="http://schemas.microsoft.com/office/powerpoint/2010/main" val="385405828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FFA officer is responsible for keeping the minutes of all FFA meetings?</a:t>
            </a:r>
          </a:p>
          <a:p>
            <a:r>
              <a:rPr lang="en-US" dirty="0"/>
              <a:t>	a.   President</a:t>
            </a:r>
          </a:p>
          <a:p>
            <a:r>
              <a:rPr lang="en-US" dirty="0"/>
              <a:t>	b.   Sentinel</a:t>
            </a:r>
          </a:p>
          <a:p>
            <a:r>
              <a:rPr lang="en-US" dirty="0"/>
              <a:t>	c.   Secretary</a:t>
            </a:r>
          </a:p>
          <a:p>
            <a:r>
              <a:rPr lang="en-US" dirty="0"/>
              <a:t>	d.   Treasurer</a:t>
            </a:r>
          </a:p>
          <a:p>
            <a:endParaRPr lang="en-US" dirty="0"/>
          </a:p>
        </p:txBody>
      </p:sp>
    </p:spTree>
    <p:extLst>
      <p:ext uri="{BB962C8B-B14F-4D97-AF65-F5344CB8AC3E}">
        <p14:creationId xmlns:p14="http://schemas.microsoft.com/office/powerpoint/2010/main" val="410176643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FFA officer is responsible for keeping the minutes of all FFA meetings?</a:t>
            </a:r>
          </a:p>
          <a:p>
            <a:r>
              <a:rPr lang="en-US" dirty="0"/>
              <a:t>	a.   President</a:t>
            </a:r>
          </a:p>
          <a:p>
            <a:r>
              <a:rPr lang="en-US" dirty="0"/>
              <a:t>	b.   Sentinel</a:t>
            </a:r>
          </a:p>
          <a:p>
            <a:r>
              <a:rPr lang="en-US" b="1" dirty="0"/>
              <a:t>	c.   Secretary</a:t>
            </a:r>
            <a:endParaRPr lang="en-US" dirty="0"/>
          </a:p>
          <a:p>
            <a:r>
              <a:rPr lang="en-US" dirty="0"/>
              <a:t>	d.   Treasurer</a:t>
            </a:r>
          </a:p>
          <a:p>
            <a:endParaRPr lang="en-US" dirty="0"/>
          </a:p>
        </p:txBody>
      </p:sp>
    </p:spTree>
    <p:extLst>
      <p:ext uri="{BB962C8B-B14F-4D97-AF65-F5344CB8AC3E}">
        <p14:creationId xmlns:p14="http://schemas.microsoft.com/office/powerpoint/2010/main" val="59424455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Finish the statement: “An FFA member is ...”</a:t>
            </a:r>
          </a:p>
          <a:p>
            <a:endParaRPr lang="en-US" dirty="0"/>
          </a:p>
        </p:txBody>
      </p:sp>
    </p:spTree>
    <p:extLst>
      <p:ext uri="{BB962C8B-B14F-4D97-AF65-F5344CB8AC3E}">
        <p14:creationId xmlns:p14="http://schemas.microsoft.com/office/powerpoint/2010/main" val="1970008534"/>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Finish the statement: “When I grow up I want to be a(n) …” Explain your answer. </a:t>
            </a:r>
          </a:p>
          <a:p>
            <a:endParaRPr lang="en-US" dirty="0"/>
          </a:p>
        </p:txBody>
      </p:sp>
    </p:spTree>
    <p:extLst>
      <p:ext uri="{BB962C8B-B14F-4D97-AF65-F5344CB8AC3E}">
        <p14:creationId xmlns:p14="http://schemas.microsoft.com/office/powerpoint/2010/main" val="1097888120"/>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a:xfrm>
            <a:off x="326768" y="1173892"/>
            <a:ext cx="8229600" cy="4002723"/>
          </a:xfrm>
        </p:spPr>
        <p:txBody>
          <a:bodyPr/>
          <a:lstStyle/>
          <a:p>
            <a:r>
              <a:rPr lang="en-US" dirty="0"/>
              <a:t>What is the FFA mission?</a:t>
            </a:r>
          </a:p>
          <a:p>
            <a:pPr lvl="0"/>
            <a:r>
              <a:rPr lang="en-US" dirty="0"/>
              <a:t>	a. I believe in the future of agriculture, with a faith 	    born not of words but of deeds – achievements won 	    by present and past generations of agriculturalists; 	    in a promise of better days through better ways, 	    even as the better things we now enjoy have come 	    to us from the struggles of former years.</a:t>
            </a:r>
          </a:p>
          <a:p>
            <a:pPr lvl="0"/>
            <a:r>
              <a:rPr lang="en-US" dirty="0"/>
              <a:t>	b. FFA makes a positive difference in the lives of</a:t>
            </a:r>
          </a:p>
          <a:p>
            <a:pPr lvl="0"/>
            <a:r>
              <a:rPr lang="en-US" dirty="0"/>
              <a:t>	    students by developing their potential for premier</a:t>
            </a:r>
          </a:p>
          <a:p>
            <a:pPr lvl="0"/>
            <a:r>
              <a:rPr lang="en-US" dirty="0"/>
              <a:t>	    leadership, personal growth, and career success</a:t>
            </a:r>
          </a:p>
          <a:p>
            <a:pPr lvl="0"/>
            <a:r>
              <a:rPr lang="en-US" dirty="0"/>
              <a:t>	    through agricultural education.</a:t>
            </a:r>
          </a:p>
          <a:p>
            <a:pPr lvl="0"/>
            <a:r>
              <a:rPr lang="en-US" dirty="0"/>
              <a:t>	c. To practice brotherhood, honor agricultural 	   	    opportunities and responsibilities, and develop those 	    qualities of leadership which an FFA member should 	    posses.</a:t>
            </a:r>
          </a:p>
          <a:p>
            <a:pPr lvl="0"/>
            <a:r>
              <a:rPr lang="en-US" dirty="0"/>
              <a:t>	</a:t>
            </a:r>
          </a:p>
        </p:txBody>
      </p:sp>
    </p:spTree>
    <p:extLst>
      <p:ext uri="{BB962C8B-B14F-4D97-AF65-F5344CB8AC3E}">
        <p14:creationId xmlns:p14="http://schemas.microsoft.com/office/powerpoint/2010/main" val="330450175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6" name="Content Placeholder 2">
            <a:extLst>
              <a:ext uri="{FF2B5EF4-FFF2-40B4-BE49-F238E27FC236}">
                <a16:creationId xmlns:a16="http://schemas.microsoft.com/office/drawing/2014/main" id="{6FA47118-2795-4E74-A0AE-1595A41C0481}"/>
              </a:ext>
            </a:extLst>
          </p:cNvPr>
          <p:cNvSpPr txBox="1">
            <a:spLocks/>
          </p:cNvSpPr>
          <p:nvPr/>
        </p:nvSpPr>
        <p:spPr>
          <a:xfrm>
            <a:off x="326768" y="1173892"/>
            <a:ext cx="8229600" cy="4002723"/>
          </a:xfrm>
          <a:prstGeom prst="rect">
            <a:avLst/>
          </a:prstGeom>
        </p:spPr>
        <p:txBody>
          <a:bodyPr/>
          <a:lstStyle>
            <a:lvl1pPr marL="0" marR="0" indent="0" algn="l" defTabSz="914400" rtl="0" eaLnBrk="1" fontAlgn="auto" latinLnBrk="0" hangingPunct="1">
              <a:lnSpc>
                <a:spcPct val="100000"/>
              </a:lnSpc>
              <a:spcBef>
                <a:spcPts val="800"/>
              </a:spcBef>
              <a:spcAft>
                <a:spcPts val="0"/>
              </a:spcAft>
              <a:buClrTx/>
              <a:buSzTx/>
              <a:buFont typeface="Arial"/>
              <a:buNone/>
              <a:tabLst/>
              <a:defRPr sz="2000" b="0" i="0" kern="1200" baseline="0">
                <a:solidFill>
                  <a:srgbClr val="000000"/>
                </a:solidFill>
                <a:latin typeface="Verdana"/>
                <a:ea typeface="+mn-ea"/>
                <a:cs typeface="Verdana"/>
              </a:defRPr>
            </a:lvl1pPr>
            <a:lvl2pPr marL="173736" indent="-173736" algn="l" defTabSz="914400" rtl="0" eaLnBrk="1" latinLnBrk="0" hangingPunct="1">
              <a:spcBef>
                <a:spcPts val="300"/>
              </a:spcBef>
              <a:buClr>
                <a:schemeClr val="accent2"/>
              </a:buClr>
              <a:buFont typeface="Wingdings" pitchFamily="2" charset="2"/>
              <a:buChar char="§"/>
              <a:defRPr sz="1600" b="0" i="0" kern="1200">
                <a:solidFill>
                  <a:srgbClr val="000000"/>
                </a:solidFill>
                <a:latin typeface="Verdana"/>
                <a:ea typeface="+mn-ea"/>
                <a:cs typeface="Verdana"/>
              </a:defRPr>
            </a:lvl2pPr>
            <a:lvl3pPr marL="402336" indent="-164592" algn="l" defTabSz="914400" rtl="0" eaLnBrk="1" latinLnBrk="0" hangingPunct="1">
              <a:spcBef>
                <a:spcPts val="300"/>
              </a:spcBef>
              <a:buClr>
                <a:schemeClr val="accent2"/>
              </a:buClr>
              <a:buFont typeface="Wingdings" pitchFamily="2" charset="2"/>
              <a:buChar char="§"/>
              <a:defRPr sz="1600" b="0" i="0" kern="1200">
                <a:solidFill>
                  <a:srgbClr val="000000"/>
                </a:solidFill>
                <a:latin typeface="Verdana"/>
                <a:ea typeface="+mn-ea"/>
                <a:cs typeface="Verdana"/>
              </a:defRPr>
            </a:lvl3pPr>
            <a:lvl4pPr marL="630936" indent="-164592" algn="l" defTabSz="914400" rtl="0" eaLnBrk="1" latinLnBrk="0" hangingPunct="1">
              <a:spcBef>
                <a:spcPts val="300"/>
              </a:spcBef>
              <a:buClr>
                <a:schemeClr val="accent2"/>
              </a:buClr>
              <a:buFont typeface="Wingdings" pitchFamily="2" charset="2"/>
              <a:buChar char="§"/>
              <a:defRPr sz="1600" b="0" i="0" kern="1200">
                <a:solidFill>
                  <a:srgbClr val="000000"/>
                </a:solidFill>
                <a:latin typeface="Verdana"/>
                <a:ea typeface="+mn-ea"/>
                <a:cs typeface="Verdana"/>
              </a:defRPr>
            </a:lvl4pPr>
            <a:lvl5pPr marL="859536" indent="-173736" algn="l" defTabSz="914400" rtl="0" eaLnBrk="1" latinLnBrk="0" hangingPunct="1">
              <a:spcBef>
                <a:spcPts val="300"/>
              </a:spcBef>
              <a:buClr>
                <a:schemeClr val="accent2"/>
              </a:buClr>
              <a:buFont typeface="Wingdings" pitchFamily="2" charset="2"/>
              <a:buChar char="§"/>
              <a:defRPr sz="1600" b="0" i="0" kern="1200">
                <a:solidFill>
                  <a:srgbClr val="000000"/>
                </a:solidFill>
                <a:latin typeface="Verdana"/>
                <a:ea typeface="+mn-ea"/>
                <a:cs typeface="Verdana"/>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en-US"/>
              <a:t>What is the FFA mission?</a:t>
            </a:r>
          </a:p>
          <a:p>
            <a:r>
              <a:rPr lang="en-US"/>
              <a:t>	a. I believe in the future of agriculture, with a faith 	    born not of words but of deeds – achievements won 	    by present and past generations of agriculturalists; 	    in a promise of better days through better ways, 	    even as the better things we now enjoy have come 	    to us from the struggles of former years.</a:t>
            </a:r>
          </a:p>
          <a:p>
            <a:r>
              <a:rPr lang="en-US"/>
              <a:t>	b. </a:t>
            </a:r>
            <a:r>
              <a:rPr lang="en-US" b="1"/>
              <a:t>FFA makes a positive difference in the lives of</a:t>
            </a:r>
          </a:p>
          <a:p>
            <a:r>
              <a:rPr lang="en-US" b="1"/>
              <a:t>	    students by developing their potential for 	  	    premier leadership, personal growth, and</a:t>
            </a:r>
          </a:p>
          <a:p>
            <a:r>
              <a:rPr lang="en-US" b="1"/>
              <a:t>	    career success through agricultural education.</a:t>
            </a:r>
          </a:p>
          <a:p>
            <a:r>
              <a:rPr lang="en-US"/>
              <a:t>	c. To practice brotherhood, honor agricultural 	   	    opportunities and responsibilities, and develop those 	    qualities of leadership which an FFA member should 	    posses.</a:t>
            </a:r>
          </a:p>
          <a:p>
            <a:endParaRPr lang="en-US" dirty="0"/>
          </a:p>
        </p:txBody>
      </p:sp>
    </p:spTree>
    <p:extLst>
      <p:ext uri="{BB962C8B-B14F-4D97-AF65-F5344CB8AC3E}">
        <p14:creationId xmlns:p14="http://schemas.microsoft.com/office/powerpoint/2010/main" val="22543582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does the eagle symbolize in the FFA emblem?</a:t>
            </a:r>
          </a:p>
          <a:p>
            <a:pPr lvl="0"/>
            <a:r>
              <a:rPr lang="en-US" dirty="0"/>
              <a:t>	a. Unity</a:t>
            </a:r>
          </a:p>
          <a:p>
            <a:pPr lvl="0"/>
            <a:r>
              <a:rPr lang="en-US" dirty="0"/>
              <a:t>	b. Freedom</a:t>
            </a:r>
          </a:p>
          <a:p>
            <a:pPr lvl="0"/>
            <a:r>
              <a:rPr lang="en-US" dirty="0"/>
              <a:t>	c. Knowledge</a:t>
            </a:r>
          </a:p>
          <a:p>
            <a:r>
              <a:rPr lang="en-US" dirty="0"/>
              <a:t>	d. Progress</a:t>
            </a:r>
          </a:p>
        </p:txBody>
      </p:sp>
    </p:spTree>
    <p:extLst>
      <p:ext uri="{BB962C8B-B14F-4D97-AF65-F5344CB8AC3E}">
        <p14:creationId xmlns:p14="http://schemas.microsoft.com/office/powerpoint/2010/main" val="1434831275"/>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Identify five components of FFA Official Dress.</a:t>
            </a:r>
          </a:p>
          <a:p>
            <a:r>
              <a:rPr lang="en-US" dirty="0"/>
              <a:t> </a:t>
            </a:r>
          </a:p>
        </p:txBody>
      </p:sp>
    </p:spTree>
    <p:extLst>
      <p:ext uri="{BB962C8B-B14F-4D97-AF65-F5344CB8AC3E}">
        <p14:creationId xmlns:p14="http://schemas.microsoft.com/office/powerpoint/2010/main" val="25288303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Identify five components of FFA Official Dress.</a:t>
            </a:r>
          </a:p>
          <a:p>
            <a:r>
              <a:rPr lang="en-US" dirty="0"/>
              <a:t> </a:t>
            </a:r>
          </a:p>
          <a:p>
            <a:r>
              <a:rPr lang="en-US" b="1" dirty="0"/>
              <a:t>Official FFA jacket zipped to the top</a:t>
            </a:r>
          </a:p>
          <a:p>
            <a:r>
              <a:rPr lang="en-US" b="1" dirty="0"/>
              <a:t>Black slacks and black socks/nylons or black skirt and black nylons</a:t>
            </a:r>
          </a:p>
          <a:p>
            <a:r>
              <a:rPr lang="en-US" b="1" dirty="0"/>
              <a:t>White collared blouse or shirt</a:t>
            </a:r>
          </a:p>
          <a:p>
            <a:r>
              <a:rPr lang="en-US" b="1" dirty="0"/>
              <a:t>Official FFA tie or scarf</a:t>
            </a:r>
          </a:p>
          <a:p>
            <a:r>
              <a:rPr lang="en-US" b="1" dirty="0"/>
              <a:t>Black dress shoes with closed heel and toe</a:t>
            </a:r>
          </a:p>
          <a:p>
            <a:endParaRPr lang="en-US" dirty="0"/>
          </a:p>
        </p:txBody>
      </p:sp>
    </p:spTree>
    <p:extLst>
      <p:ext uri="{BB962C8B-B14F-4D97-AF65-F5344CB8AC3E}">
        <p14:creationId xmlns:p14="http://schemas.microsoft.com/office/powerpoint/2010/main" val="7850057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Identify three qualities of a good interview.</a:t>
            </a:r>
          </a:p>
          <a:p>
            <a:r>
              <a:rPr lang="en-US" dirty="0"/>
              <a:t> </a:t>
            </a:r>
          </a:p>
          <a:p>
            <a:endParaRPr lang="en-US" dirty="0"/>
          </a:p>
        </p:txBody>
      </p:sp>
    </p:spTree>
    <p:extLst>
      <p:ext uri="{BB962C8B-B14F-4D97-AF65-F5344CB8AC3E}">
        <p14:creationId xmlns:p14="http://schemas.microsoft.com/office/powerpoint/2010/main" val="125907266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Q: Identify three qualities of a good interview.</a:t>
            </a:r>
          </a:p>
          <a:p>
            <a:r>
              <a:rPr lang="en-US" dirty="0"/>
              <a:t> </a:t>
            </a:r>
          </a:p>
          <a:p>
            <a:r>
              <a:rPr lang="en-US" b="1" dirty="0"/>
              <a:t>A: Examples: Early, dressed appropriately, etc.</a:t>
            </a:r>
            <a:endParaRPr lang="en-US" dirty="0"/>
          </a:p>
          <a:p>
            <a:endParaRPr lang="en-US" dirty="0"/>
          </a:p>
        </p:txBody>
      </p:sp>
    </p:spTree>
    <p:extLst>
      <p:ext uri="{BB962C8B-B14F-4D97-AF65-F5344CB8AC3E}">
        <p14:creationId xmlns:p14="http://schemas.microsoft.com/office/powerpoint/2010/main" val="3230470231"/>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Q: Identify three attire components you should NEVER wear to a job interview.</a:t>
            </a:r>
          </a:p>
          <a:p>
            <a:r>
              <a:rPr lang="en-US" dirty="0"/>
              <a:t> </a:t>
            </a:r>
          </a:p>
          <a:p>
            <a:r>
              <a:rPr lang="en-US" b="1" dirty="0"/>
              <a:t>A: Examples: Short skirt, shirts with words, heavy perfume, etc.</a:t>
            </a:r>
            <a:endParaRPr lang="en-US" dirty="0"/>
          </a:p>
        </p:txBody>
      </p:sp>
    </p:spTree>
    <p:extLst>
      <p:ext uri="{BB962C8B-B14F-4D97-AF65-F5344CB8AC3E}">
        <p14:creationId xmlns:p14="http://schemas.microsoft.com/office/powerpoint/2010/main" val="34292522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Who is your role model and why?</a:t>
            </a:r>
          </a:p>
          <a:p>
            <a:endParaRPr lang="en-US" dirty="0"/>
          </a:p>
        </p:txBody>
      </p:sp>
    </p:spTree>
    <p:extLst>
      <p:ext uri="{BB962C8B-B14F-4D97-AF65-F5344CB8AC3E}">
        <p14:creationId xmlns:p14="http://schemas.microsoft.com/office/powerpoint/2010/main" val="1190571424"/>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Who is your mentor and why?</a:t>
            </a:r>
          </a:p>
          <a:p>
            <a:endParaRPr lang="en-US" dirty="0"/>
          </a:p>
        </p:txBody>
      </p:sp>
    </p:spTree>
    <p:extLst>
      <p:ext uri="{BB962C8B-B14F-4D97-AF65-F5344CB8AC3E}">
        <p14:creationId xmlns:p14="http://schemas.microsoft.com/office/powerpoint/2010/main" val="149142440"/>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Take the following personality quiz to see which animal you most closely identify with: </a:t>
            </a:r>
            <a:r>
              <a:rPr lang="en-US" u="sng" dirty="0">
                <a:hlinkClick r:id="rId2"/>
              </a:rPr>
              <a:t>https://kids.nationalgeographic.com/games/quizzes/which-pet/</a:t>
            </a:r>
            <a:r>
              <a:rPr lang="en-US" dirty="0"/>
              <a:t>.</a:t>
            </a:r>
          </a:p>
          <a:p>
            <a:r>
              <a:rPr lang="en-US" dirty="0"/>
              <a:t> </a:t>
            </a:r>
          </a:p>
          <a:p>
            <a:pPr lvl="0"/>
            <a:r>
              <a:rPr lang="en-US" dirty="0"/>
              <a:t>	1. Do you think that the quiz was accurate?</a:t>
            </a:r>
          </a:p>
          <a:p>
            <a:pPr lvl="0"/>
            <a:r>
              <a:rPr lang="en-US" dirty="0"/>
              <a:t>	2. Why or why not? Write a minimum of two sentences.</a:t>
            </a:r>
          </a:p>
          <a:p>
            <a:endParaRPr lang="en-US" dirty="0"/>
          </a:p>
        </p:txBody>
      </p:sp>
    </p:spTree>
    <p:extLst>
      <p:ext uri="{BB962C8B-B14F-4D97-AF65-F5344CB8AC3E}">
        <p14:creationId xmlns:p14="http://schemas.microsoft.com/office/powerpoint/2010/main" val="142902920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Complete the following quiz: </a:t>
            </a:r>
            <a:r>
              <a:rPr lang="en-US" u="sng" dirty="0">
                <a:hlinkClick r:id="rId2"/>
              </a:rPr>
              <a:t>https://well.blogs.nytimes.com/2015/03/26/take-the-habit-personality-quiz/</a:t>
            </a:r>
            <a:r>
              <a:rPr lang="en-US" dirty="0"/>
              <a:t>.</a:t>
            </a:r>
          </a:p>
          <a:p>
            <a:r>
              <a:rPr lang="en-US" dirty="0"/>
              <a:t> </a:t>
            </a:r>
          </a:p>
          <a:p>
            <a:pPr lvl="0"/>
            <a:r>
              <a:rPr lang="en-US" dirty="0"/>
              <a:t>	1. Do you think the results are accurate?</a:t>
            </a:r>
          </a:p>
          <a:p>
            <a:pPr lvl="0"/>
            <a:r>
              <a:rPr lang="en-US" dirty="0"/>
              <a:t>	2. Why or why not?</a:t>
            </a:r>
          </a:p>
          <a:p>
            <a:endParaRPr lang="en-US" dirty="0"/>
          </a:p>
        </p:txBody>
      </p:sp>
    </p:spTree>
    <p:extLst>
      <p:ext uri="{BB962C8B-B14F-4D97-AF65-F5344CB8AC3E}">
        <p14:creationId xmlns:p14="http://schemas.microsoft.com/office/powerpoint/2010/main" val="3963517569"/>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Take the money management quiz: </a:t>
            </a:r>
            <a:r>
              <a:rPr lang="en-US" u="sng" dirty="0">
                <a:hlinkClick r:id="rId2"/>
              </a:rPr>
              <a:t>https://sorted.org.nz/tools/money-personality-quiz</a:t>
            </a:r>
            <a:r>
              <a:rPr lang="en-US" dirty="0"/>
              <a:t>.</a:t>
            </a:r>
          </a:p>
          <a:p>
            <a:r>
              <a:rPr lang="en-US" dirty="0"/>
              <a:t> </a:t>
            </a:r>
          </a:p>
          <a:p>
            <a:pPr lvl="0"/>
            <a:r>
              <a:rPr lang="en-US" dirty="0"/>
              <a:t>	1. Do you think the results are accurate?</a:t>
            </a:r>
          </a:p>
          <a:p>
            <a:r>
              <a:rPr lang="en-US" dirty="0"/>
              <a:t>	2. How can this insight into your money management 	    skills help you in your SAE?</a:t>
            </a:r>
          </a:p>
        </p:txBody>
      </p:sp>
    </p:spTree>
    <p:extLst>
      <p:ext uri="{BB962C8B-B14F-4D97-AF65-F5344CB8AC3E}">
        <p14:creationId xmlns:p14="http://schemas.microsoft.com/office/powerpoint/2010/main" val="399265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are the parts of the 3-Component Model for School-Based Agricultural Education?</a:t>
            </a:r>
          </a:p>
          <a:p>
            <a:pPr lvl="0"/>
            <a:r>
              <a:rPr lang="en-US" dirty="0"/>
              <a:t>	a. Animals, plants, foods</a:t>
            </a:r>
          </a:p>
          <a:p>
            <a:pPr lvl="0"/>
            <a:r>
              <a:rPr lang="en-US" dirty="0"/>
              <a:t>	b. Family, friends, agriculture</a:t>
            </a:r>
          </a:p>
          <a:p>
            <a:pPr lvl="0"/>
            <a:r>
              <a:rPr lang="en-US" dirty="0"/>
              <a:t>	c. Careers, classroom, SAE</a:t>
            </a:r>
          </a:p>
          <a:p>
            <a:r>
              <a:rPr lang="en-US" dirty="0"/>
              <a:t>	d. Classroom, SAE, FFA</a:t>
            </a:r>
          </a:p>
        </p:txBody>
      </p:sp>
    </p:spTree>
    <p:extLst>
      <p:ext uri="{BB962C8B-B14F-4D97-AF65-F5344CB8AC3E}">
        <p14:creationId xmlns:p14="http://schemas.microsoft.com/office/powerpoint/2010/main" val="2090875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does the eagle symbolize in the FFA emblem?</a:t>
            </a:r>
          </a:p>
          <a:p>
            <a:pPr lvl="0"/>
            <a:r>
              <a:rPr lang="en-US" dirty="0"/>
              <a:t>	a. Unity</a:t>
            </a:r>
          </a:p>
          <a:p>
            <a:pPr lvl="0"/>
            <a:r>
              <a:rPr lang="en-US" b="1" dirty="0"/>
              <a:t>	b. Freedom</a:t>
            </a:r>
            <a:endParaRPr lang="en-US" dirty="0"/>
          </a:p>
          <a:p>
            <a:pPr lvl="0"/>
            <a:r>
              <a:rPr lang="en-US" dirty="0"/>
              <a:t>	c. Knowledge</a:t>
            </a:r>
          </a:p>
          <a:p>
            <a:r>
              <a:rPr lang="en-US" dirty="0"/>
              <a:t>	d. Progress</a:t>
            </a:r>
          </a:p>
          <a:p>
            <a:endParaRPr lang="en-US" dirty="0"/>
          </a:p>
        </p:txBody>
      </p:sp>
    </p:spTree>
    <p:extLst>
      <p:ext uri="{BB962C8B-B14F-4D97-AF65-F5344CB8AC3E}">
        <p14:creationId xmlns:p14="http://schemas.microsoft.com/office/powerpoint/2010/main" val="1198619902"/>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Take this career quiz: </a:t>
            </a:r>
            <a:r>
              <a:rPr lang="en-US" u="sng" dirty="0">
                <a:hlinkClick r:id="rId2"/>
              </a:rPr>
              <a:t>https://www.goconstruct.org/personality-quiz/index.htm</a:t>
            </a:r>
            <a:r>
              <a:rPr lang="en-US" dirty="0"/>
              <a:t>.</a:t>
            </a:r>
          </a:p>
          <a:p>
            <a:r>
              <a:rPr lang="en-US" dirty="0"/>
              <a:t> </a:t>
            </a:r>
          </a:p>
          <a:p>
            <a:pPr lvl="0"/>
            <a:r>
              <a:rPr lang="en-US" dirty="0"/>
              <a:t>	1. Which careers are you most suited for in 	  	    construction?</a:t>
            </a:r>
          </a:p>
          <a:p>
            <a:pPr lvl="0"/>
            <a:r>
              <a:rPr lang="en-US" dirty="0"/>
              <a:t>	2. Is this result accurate?</a:t>
            </a:r>
          </a:p>
          <a:p>
            <a:pPr lvl="0"/>
            <a:r>
              <a:rPr lang="en-US" dirty="0"/>
              <a:t>	3. Why or why not?</a:t>
            </a:r>
          </a:p>
          <a:p>
            <a:endParaRPr lang="en-US" dirty="0"/>
          </a:p>
        </p:txBody>
      </p:sp>
    </p:spTree>
    <p:extLst>
      <p:ext uri="{BB962C8B-B14F-4D97-AF65-F5344CB8AC3E}">
        <p14:creationId xmlns:p14="http://schemas.microsoft.com/office/powerpoint/2010/main" val="4209716906"/>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Take the following color quiz: </a:t>
            </a:r>
            <a:r>
              <a:rPr lang="en-US" u="sng" dirty="0">
                <a:hlinkClick r:id="rId2"/>
              </a:rPr>
              <a:t>https://365tests.com/personality-tests/free-color-personality-test/</a:t>
            </a:r>
            <a:r>
              <a:rPr lang="en-US" dirty="0"/>
              <a:t>.</a:t>
            </a:r>
          </a:p>
          <a:p>
            <a:r>
              <a:rPr lang="en-US" dirty="0"/>
              <a:t> </a:t>
            </a:r>
          </a:p>
          <a:p>
            <a:pPr lvl="0"/>
            <a:r>
              <a:rPr lang="en-US" dirty="0"/>
              <a:t>	1. Do you think the results are accurate?</a:t>
            </a:r>
          </a:p>
          <a:p>
            <a:pPr lvl="0"/>
            <a:r>
              <a:rPr lang="en-US" dirty="0"/>
              <a:t>	2. Why or why not?</a:t>
            </a:r>
          </a:p>
          <a:p>
            <a:pPr lvl="0"/>
            <a:r>
              <a:rPr lang="en-US" dirty="0"/>
              <a:t>	3. How will knowing this about your personality help 	    you to become a better leader?</a:t>
            </a:r>
          </a:p>
          <a:p>
            <a:endParaRPr lang="en-US" dirty="0"/>
          </a:p>
        </p:txBody>
      </p:sp>
    </p:spTree>
    <p:extLst>
      <p:ext uri="{BB962C8B-B14F-4D97-AF65-F5344CB8AC3E}">
        <p14:creationId xmlns:p14="http://schemas.microsoft.com/office/powerpoint/2010/main" val="1077381072"/>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percentage of state FFA officers take a leave of absence from school during their year of service?</a:t>
            </a:r>
          </a:p>
          <a:p>
            <a:pPr lvl="0"/>
            <a:r>
              <a:rPr lang="en-US" dirty="0"/>
              <a:t>	a. 10</a:t>
            </a:r>
          </a:p>
          <a:p>
            <a:pPr lvl="0"/>
            <a:r>
              <a:rPr lang="en-US" dirty="0"/>
              <a:t>	b. 20</a:t>
            </a:r>
          </a:p>
          <a:p>
            <a:pPr lvl="0"/>
            <a:r>
              <a:rPr lang="en-US" dirty="0"/>
              <a:t>	c. 30</a:t>
            </a:r>
          </a:p>
          <a:p>
            <a:pPr lvl="0"/>
            <a:r>
              <a:rPr lang="en-US" dirty="0"/>
              <a:t>	d. 40</a:t>
            </a:r>
          </a:p>
          <a:p>
            <a:endParaRPr lang="en-US" dirty="0"/>
          </a:p>
        </p:txBody>
      </p:sp>
    </p:spTree>
    <p:extLst>
      <p:ext uri="{BB962C8B-B14F-4D97-AF65-F5344CB8AC3E}">
        <p14:creationId xmlns:p14="http://schemas.microsoft.com/office/powerpoint/2010/main" val="438929541"/>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percentage of state FFA officers take a leave of absence from school during their year of service?</a:t>
            </a:r>
          </a:p>
          <a:p>
            <a:pPr lvl="0"/>
            <a:r>
              <a:rPr lang="en-US" dirty="0"/>
              <a:t>	a. 10</a:t>
            </a:r>
          </a:p>
          <a:p>
            <a:pPr lvl="0"/>
            <a:r>
              <a:rPr lang="en-US" b="1" dirty="0"/>
              <a:t>	b. 20</a:t>
            </a:r>
            <a:endParaRPr lang="en-US" dirty="0"/>
          </a:p>
          <a:p>
            <a:pPr lvl="0"/>
            <a:r>
              <a:rPr lang="en-US" dirty="0"/>
              <a:t>	c. 30</a:t>
            </a:r>
          </a:p>
          <a:p>
            <a:pPr lvl="0"/>
            <a:r>
              <a:rPr lang="en-US" dirty="0"/>
              <a:t>	d. 40</a:t>
            </a:r>
          </a:p>
          <a:p>
            <a:endParaRPr lang="en-US" dirty="0"/>
          </a:p>
        </p:txBody>
      </p:sp>
    </p:spTree>
    <p:extLst>
      <p:ext uri="{BB962C8B-B14F-4D97-AF65-F5344CB8AC3E}">
        <p14:creationId xmlns:p14="http://schemas.microsoft.com/office/powerpoint/2010/main" val="3832329739"/>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state FFA Officers are there across the country?</a:t>
            </a:r>
          </a:p>
          <a:p>
            <a:pPr lvl="0"/>
            <a:r>
              <a:rPr lang="en-US" dirty="0"/>
              <a:t>	a. 100</a:t>
            </a:r>
          </a:p>
          <a:p>
            <a:pPr lvl="0"/>
            <a:r>
              <a:rPr lang="en-US" dirty="0"/>
              <a:t>	b. 275</a:t>
            </a:r>
          </a:p>
          <a:p>
            <a:pPr lvl="0"/>
            <a:r>
              <a:rPr lang="en-US" dirty="0"/>
              <a:t>	c. 375</a:t>
            </a:r>
          </a:p>
          <a:p>
            <a:pPr lvl="0"/>
            <a:r>
              <a:rPr lang="en-US" dirty="0"/>
              <a:t>	d. 400</a:t>
            </a:r>
          </a:p>
          <a:p>
            <a:endParaRPr lang="en-US" dirty="0"/>
          </a:p>
        </p:txBody>
      </p:sp>
    </p:spTree>
    <p:extLst>
      <p:ext uri="{BB962C8B-B14F-4D97-AF65-F5344CB8AC3E}">
        <p14:creationId xmlns:p14="http://schemas.microsoft.com/office/powerpoint/2010/main" val="3648004000"/>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state FFA Officers are there across the country?</a:t>
            </a:r>
          </a:p>
          <a:p>
            <a:pPr lvl="0"/>
            <a:r>
              <a:rPr lang="en-US" dirty="0"/>
              <a:t>	a. 100</a:t>
            </a:r>
          </a:p>
          <a:p>
            <a:pPr lvl="0"/>
            <a:r>
              <a:rPr lang="en-US" dirty="0"/>
              <a:t>	b. 275</a:t>
            </a:r>
          </a:p>
          <a:p>
            <a:pPr lvl="0"/>
            <a:r>
              <a:rPr lang="en-US" b="1" dirty="0"/>
              <a:t>	c. 375</a:t>
            </a:r>
            <a:endParaRPr lang="en-US" dirty="0"/>
          </a:p>
          <a:p>
            <a:pPr lvl="0"/>
            <a:r>
              <a:rPr lang="en-US" dirty="0"/>
              <a:t>	d. 400</a:t>
            </a:r>
          </a:p>
          <a:p>
            <a:endParaRPr lang="en-US" dirty="0"/>
          </a:p>
        </p:txBody>
      </p:sp>
    </p:spTree>
    <p:extLst>
      <p:ext uri="{BB962C8B-B14F-4D97-AF65-F5344CB8AC3E}">
        <p14:creationId xmlns:p14="http://schemas.microsoft.com/office/powerpoint/2010/main" val="2878050418"/>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How many state FFA officers are selected each year to travel abroad?</a:t>
            </a:r>
          </a:p>
          <a:p>
            <a:pPr lvl="0"/>
            <a:r>
              <a:rPr lang="en-US" dirty="0"/>
              <a:t>	a. 20</a:t>
            </a:r>
          </a:p>
          <a:p>
            <a:pPr lvl="0"/>
            <a:r>
              <a:rPr lang="en-US" dirty="0"/>
              <a:t>	b. 50</a:t>
            </a:r>
          </a:p>
          <a:p>
            <a:pPr lvl="0"/>
            <a:r>
              <a:rPr lang="en-US" dirty="0"/>
              <a:t>	c. 75</a:t>
            </a:r>
          </a:p>
          <a:p>
            <a:r>
              <a:rPr lang="en-US" dirty="0"/>
              <a:t>	d. 105</a:t>
            </a:r>
          </a:p>
        </p:txBody>
      </p:sp>
    </p:spTree>
    <p:extLst>
      <p:ext uri="{BB962C8B-B14F-4D97-AF65-F5344CB8AC3E}">
        <p14:creationId xmlns:p14="http://schemas.microsoft.com/office/powerpoint/2010/main" val="110261538"/>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How many state FFA officers are selected each year to travel abroad?</a:t>
            </a:r>
          </a:p>
          <a:p>
            <a:pPr lvl="0"/>
            <a:r>
              <a:rPr lang="en-US" dirty="0"/>
              <a:t>	a. 20</a:t>
            </a:r>
          </a:p>
          <a:p>
            <a:pPr lvl="0"/>
            <a:r>
              <a:rPr lang="en-US" dirty="0"/>
              <a:t>	b. 50</a:t>
            </a:r>
          </a:p>
          <a:p>
            <a:pPr lvl="0"/>
            <a:r>
              <a:rPr lang="en-US" b="1" dirty="0"/>
              <a:t>	c. 75</a:t>
            </a:r>
            <a:endParaRPr lang="en-US" dirty="0"/>
          </a:p>
          <a:p>
            <a:r>
              <a:rPr lang="en-US" dirty="0"/>
              <a:t>	d. 105</a:t>
            </a:r>
          </a:p>
          <a:p>
            <a:endParaRPr lang="en-US" dirty="0"/>
          </a:p>
        </p:txBody>
      </p:sp>
    </p:spTree>
    <p:extLst>
      <p:ext uri="{BB962C8B-B14F-4D97-AF65-F5344CB8AC3E}">
        <p14:creationId xmlns:p14="http://schemas.microsoft.com/office/powerpoint/2010/main" val="1863831624"/>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students are a part of the National FFA Organization?</a:t>
            </a:r>
          </a:p>
          <a:p>
            <a:pPr lvl="0"/>
            <a:r>
              <a:rPr lang="en-US" dirty="0"/>
              <a:t>	a. 350,000</a:t>
            </a:r>
          </a:p>
          <a:p>
            <a:pPr lvl="0"/>
            <a:r>
              <a:rPr lang="en-US" dirty="0"/>
              <a:t>	b. 550,000</a:t>
            </a:r>
          </a:p>
          <a:p>
            <a:pPr lvl="0"/>
            <a:r>
              <a:rPr lang="en-US" dirty="0"/>
              <a:t>	c. 650,000</a:t>
            </a:r>
          </a:p>
          <a:p>
            <a:pPr lvl="0"/>
            <a:r>
              <a:rPr lang="en-US" dirty="0"/>
              <a:t>	d. 750,000</a:t>
            </a:r>
          </a:p>
          <a:p>
            <a:endParaRPr lang="en-US" dirty="0"/>
          </a:p>
        </p:txBody>
      </p:sp>
    </p:spTree>
    <p:extLst>
      <p:ext uri="{BB962C8B-B14F-4D97-AF65-F5344CB8AC3E}">
        <p14:creationId xmlns:p14="http://schemas.microsoft.com/office/powerpoint/2010/main" val="2654592250"/>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students are a part of the National FFA Organization?</a:t>
            </a:r>
          </a:p>
          <a:p>
            <a:pPr lvl="0"/>
            <a:r>
              <a:rPr lang="en-US" dirty="0"/>
              <a:t>	a. 350,000</a:t>
            </a:r>
          </a:p>
          <a:p>
            <a:pPr lvl="0"/>
            <a:r>
              <a:rPr lang="en-US" dirty="0"/>
              <a:t>	b. 550,000</a:t>
            </a:r>
          </a:p>
          <a:p>
            <a:pPr lvl="0"/>
            <a:r>
              <a:rPr lang="en-US" b="1" dirty="0"/>
              <a:t>	c. 650,000</a:t>
            </a:r>
            <a:endParaRPr lang="en-US" dirty="0"/>
          </a:p>
          <a:p>
            <a:pPr lvl="0"/>
            <a:r>
              <a:rPr lang="en-US" dirty="0"/>
              <a:t>	d. 750,000</a:t>
            </a:r>
          </a:p>
          <a:p>
            <a:endParaRPr lang="en-US" dirty="0"/>
          </a:p>
        </p:txBody>
      </p:sp>
    </p:spTree>
    <p:extLst>
      <p:ext uri="{BB962C8B-B14F-4D97-AF65-F5344CB8AC3E}">
        <p14:creationId xmlns:p14="http://schemas.microsoft.com/office/powerpoint/2010/main" val="28177541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part of the FFA emblem represents “knowledge”?</a:t>
            </a:r>
          </a:p>
          <a:p>
            <a:pPr lvl="0"/>
            <a:r>
              <a:rPr lang="en-US" dirty="0"/>
              <a:t>	a. Ear of corn</a:t>
            </a:r>
          </a:p>
          <a:p>
            <a:pPr lvl="0"/>
            <a:r>
              <a:rPr lang="en-US" dirty="0"/>
              <a:t>	b. Plow</a:t>
            </a:r>
          </a:p>
          <a:p>
            <a:pPr lvl="0"/>
            <a:r>
              <a:rPr lang="en-US" dirty="0"/>
              <a:t>	c. Rising Sun</a:t>
            </a:r>
          </a:p>
          <a:p>
            <a:r>
              <a:rPr lang="en-US" dirty="0"/>
              <a:t>	d. Owl</a:t>
            </a:r>
          </a:p>
        </p:txBody>
      </p:sp>
    </p:spTree>
    <p:extLst>
      <p:ext uri="{BB962C8B-B14F-4D97-AF65-F5344CB8AC3E}">
        <p14:creationId xmlns:p14="http://schemas.microsoft.com/office/powerpoint/2010/main" val="2263303606"/>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FFA chapters are there in the United States?</a:t>
            </a:r>
          </a:p>
          <a:p>
            <a:pPr lvl="0"/>
            <a:r>
              <a:rPr lang="en-US" dirty="0"/>
              <a:t>	a. 3,000</a:t>
            </a:r>
          </a:p>
          <a:p>
            <a:pPr lvl="0"/>
            <a:r>
              <a:rPr lang="en-US" dirty="0"/>
              <a:t>	b. 4,500</a:t>
            </a:r>
          </a:p>
          <a:p>
            <a:pPr lvl="0"/>
            <a:r>
              <a:rPr lang="en-US" dirty="0"/>
              <a:t>	c. 6,700</a:t>
            </a:r>
          </a:p>
          <a:p>
            <a:pPr lvl="0"/>
            <a:r>
              <a:rPr lang="en-US" dirty="0"/>
              <a:t>	d. 8,500</a:t>
            </a:r>
          </a:p>
          <a:p>
            <a:endParaRPr lang="en-US" dirty="0"/>
          </a:p>
        </p:txBody>
      </p:sp>
    </p:spTree>
    <p:extLst>
      <p:ext uri="{BB962C8B-B14F-4D97-AF65-F5344CB8AC3E}">
        <p14:creationId xmlns:p14="http://schemas.microsoft.com/office/powerpoint/2010/main" val="3025302439"/>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many FFA chapters are there in the United States?</a:t>
            </a:r>
          </a:p>
          <a:p>
            <a:pPr lvl="0"/>
            <a:r>
              <a:rPr lang="en-US" dirty="0"/>
              <a:t>	a. 3,000</a:t>
            </a:r>
          </a:p>
          <a:p>
            <a:pPr lvl="0"/>
            <a:r>
              <a:rPr lang="en-US" dirty="0"/>
              <a:t>	b. 4,500</a:t>
            </a:r>
          </a:p>
          <a:p>
            <a:pPr lvl="0"/>
            <a:r>
              <a:rPr lang="en-US" dirty="0"/>
              <a:t>	c. 6,700</a:t>
            </a:r>
          </a:p>
          <a:p>
            <a:pPr lvl="0"/>
            <a:r>
              <a:rPr lang="en-US" b="1" dirty="0"/>
              <a:t>	d. 8,500</a:t>
            </a:r>
            <a:endParaRPr lang="en-US" dirty="0"/>
          </a:p>
          <a:p>
            <a:endParaRPr lang="en-US" dirty="0"/>
          </a:p>
        </p:txBody>
      </p:sp>
    </p:spTree>
    <p:extLst>
      <p:ext uri="{BB962C8B-B14F-4D97-AF65-F5344CB8AC3E}">
        <p14:creationId xmlns:p14="http://schemas.microsoft.com/office/powerpoint/2010/main" val="3102911102"/>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which National FFA event do members compete by excelling in their job interview skills?</a:t>
            </a:r>
          </a:p>
          <a:p>
            <a:pPr lvl="0"/>
            <a:r>
              <a:rPr lang="en-US" dirty="0"/>
              <a:t>	a. Livestock evaluation</a:t>
            </a:r>
          </a:p>
          <a:p>
            <a:pPr lvl="0"/>
            <a:r>
              <a:rPr lang="en-US" dirty="0"/>
              <a:t>	b. Creed speaking</a:t>
            </a:r>
          </a:p>
          <a:p>
            <a:pPr lvl="0"/>
            <a:r>
              <a:rPr lang="en-US" dirty="0"/>
              <a:t>	c. Extemporaneous public speaking</a:t>
            </a:r>
          </a:p>
          <a:p>
            <a:pPr lvl="0"/>
            <a:r>
              <a:rPr lang="en-US" dirty="0"/>
              <a:t>	d. Employment skills</a:t>
            </a:r>
          </a:p>
          <a:p>
            <a:endParaRPr lang="en-US" dirty="0"/>
          </a:p>
        </p:txBody>
      </p:sp>
    </p:spTree>
    <p:extLst>
      <p:ext uri="{BB962C8B-B14F-4D97-AF65-F5344CB8AC3E}">
        <p14:creationId xmlns:p14="http://schemas.microsoft.com/office/powerpoint/2010/main" val="879389029"/>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which National FFA event do members compete by excelling in their job interview skills?</a:t>
            </a:r>
          </a:p>
          <a:p>
            <a:pPr lvl="0"/>
            <a:r>
              <a:rPr lang="en-US" dirty="0"/>
              <a:t>	a. Livestock evaluation</a:t>
            </a:r>
          </a:p>
          <a:p>
            <a:pPr lvl="0"/>
            <a:r>
              <a:rPr lang="en-US" dirty="0"/>
              <a:t>	b. Creed speaking</a:t>
            </a:r>
          </a:p>
          <a:p>
            <a:pPr lvl="0"/>
            <a:r>
              <a:rPr lang="en-US" dirty="0"/>
              <a:t>	c. Extemporaneous public speaking</a:t>
            </a:r>
          </a:p>
          <a:p>
            <a:pPr lvl="0"/>
            <a:r>
              <a:rPr lang="en-US" b="1" dirty="0"/>
              <a:t>	d. Employment skills</a:t>
            </a:r>
            <a:endParaRPr lang="en-US" dirty="0"/>
          </a:p>
          <a:p>
            <a:endParaRPr lang="en-US" dirty="0"/>
          </a:p>
        </p:txBody>
      </p:sp>
    </p:spTree>
    <p:extLst>
      <p:ext uri="{BB962C8B-B14F-4D97-AF65-F5344CB8AC3E}">
        <p14:creationId xmlns:p14="http://schemas.microsoft.com/office/powerpoint/2010/main" val="439850039"/>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Approximately how much money is awarded through the National FFA Scholarship Program each year?</a:t>
            </a:r>
          </a:p>
          <a:p>
            <a:pPr lvl="0"/>
            <a:r>
              <a:rPr lang="en-US" dirty="0"/>
              <a:t>	a. $576,000</a:t>
            </a:r>
          </a:p>
          <a:p>
            <a:pPr lvl="0"/>
            <a:r>
              <a:rPr lang="en-US" dirty="0"/>
              <a:t>	b. $1.2 million</a:t>
            </a:r>
          </a:p>
          <a:p>
            <a:pPr lvl="0"/>
            <a:r>
              <a:rPr lang="en-US" dirty="0"/>
              <a:t>	c. $2.7 million</a:t>
            </a:r>
          </a:p>
          <a:p>
            <a:pPr lvl="0"/>
            <a:r>
              <a:rPr lang="en-US" dirty="0"/>
              <a:t>	d. $3.2 million</a:t>
            </a:r>
          </a:p>
          <a:p>
            <a:endParaRPr lang="en-US" dirty="0"/>
          </a:p>
        </p:txBody>
      </p:sp>
    </p:spTree>
    <p:extLst>
      <p:ext uri="{BB962C8B-B14F-4D97-AF65-F5344CB8AC3E}">
        <p14:creationId xmlns:p14="http://schemas.microsoft.com/office/powerpoint/2010/main" val="2868299824"/>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4" name="Content Placeholder 3"/>
          <p:cNvSpPr>
            <a:spLocks noGrp="1"/>
          </p:cNvSpPr>
          <p:nvPr>
            <p:ph idx="13"/>
          </p:nvPr>
        </p:nvSpPr>
        <p:spPr>
          <a:prstGeom prst="rect">
            <a:avLst/>
          </a:prstGeom>
        </p:spPr>
        <p:txBody>
          <a:bodyPr>
            <a:spAutoFit/>
          </a:bodyPr>
          <a:lstStyle/>
          <a:p>
            <a:r>
              <a:rPr lang="en-US" dirty="0"/>
              <a:t>Approximately how much money is awarded through the National FFA Scholarship Program each year?</a:t>
            </a:r>
          </a:p>
          <a:p>
            <a:pPr lvl="0"/>
            <a:r>
              <a:rPr lang="en-US" dirty="0"/>
              <a:t>	a. $576,000</a:t>
            </a:r>
          </a:p>
          <a:p>
            <a:pPr lvl="0"/>
            <a:r>
              <a:rPr lang="en-US" dirty="0"/>
              <a:t>	b. $1.2 million</a:t>
            </a:r>
          </a:p>
          <a:p>
            <a:pPr lvl="0"/>
            <a:r>
              <a:rPr lang="en-US" b="1" dirty="0"/>
              <a:t>	c. $2.7 million</a:t>
            </a:r>
            <a:endParaRPr lang="en-US" dirty="0"/>
          </a:p>
          <a:p>
            <a:pPr lvl="0"/>
            <a:r>
              <a:rPr lang="en-US" dirty="0"/>
              <a:t>	d. $3.2 million</a:t>
            </a:r>
          </a:p>
        </p:txBody>
      </p:sp>
    </p:spTree>
    <p:extLst>
      <p:ext uri="{BB962C8B-B14F-4D97-AF65-F5344CB8AC3E}">
        <p14:creationId xmlns:p14="http://schemas.microsoft.com/office/powerpoint/2010/main" val="2813251194"/>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Once you graduate high school, how can you still be involved in FFA?</a:t>
            </a:r>
          </a:p>
          <a:p>
            <a:pPr lvl="0"/>
            <a:r>
              <a:rPr lang="en-US" dirty="0"/>
              <a:t>	a. Receive scholarships</a:t>
            </a:r>
          </a:p>
          <a:p>
            <a:pPr lvl="0"/>
            <a:r>
              <a:rPr lang="en-US" dirty="0"/>
              <a:t>	b. Be a part of an alumni chapter</a:t>
            </a:r>
          </a:p>
          <a:p>
            <a:pPr lvl="0"/>
            <a:r>
              <a:rPr lang="en-US" dirty="0"/>
              <a:t>	c. Donate time, money or resources</a:t>
            </a:r>
          </a:p>
          <a:p>
            <a:r>
              <a:rPr lang="en-US" dirty="0"/>
              <a:t>	d. All of the above</a:t>
            </a:r>
          </a:p>
        </p:txBody>
      </p:sp>
    </p:spTree>
    <p:extLst>
      <p:ext uri="{BB962C8B-B14F-4D97-AF65-F5344CB8AC3E}">
        <p14:creationId xmlns:p14="http://schemas.microsoft.com/office/powerpoint/2010/main" val="975794512"/>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Once you graduate high school, how can you still be involved in FFA?</a:t>
            </a:r>
          </a:p>
          <a:p>
            <a:pPr lvl="0"/>
            <a:r>
              <a:rPr lang="en-US" dirty="0"/>
              <a:t>	a. Receive scholarships</a:t>
            </a:r>
          </a:p>
          <a:p>
            <a:pPr lvl="0"/>
            <a:r>
              <a:rPr lang="en-US" dirty="0"/>
              <a:t>	b. Be a part of an alumni chapter</a:t>
            </a:r>
          </a:p>
          <a:p>
            <a:pPr lvl="0"/>
            <a:r>
              <a:rPr lang="en-US" dirty="0"/>
              <a:t>	c. Donate time, money or resources</a:t>
            </a:r>
          </a:p>
          <a:p>
            <a:r>
              <a:rPr lang="en-US" b="1" dirty="0"/>
              <a:t>	d. All of the above</a:t>
            </a:r>
            <a:endParaRPr lang="en-US" dirty="0"/>
          </a:p>
          <a:p>
            <a:endParaRPr lang="en-US" dirty="0"/>
          </a:p>
        </p:txBody>
      </p:sp>
    </p:spTree>
    <p:extLst>
      <p:ext uri="{BB962C8B-B14F-4D97-AF65-F5344CB8AC3E}">
        <p14:creationId xmlns:p14="http://schemas.microsoft.com/office/powerpoint/2010/main" val="717238258"/>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https://youtu.be/hKEnU35R4uo</a:t>
            </a:r>
            <a:r>
              <a:rPr lang="en-US" u="sng" dirty="0"/>
              <a:t>, </a:t>
            </a:r>
            <a:r>
              <a:rPr lang="en-US" dirty="0"/>
              <a:t>and respond to the following questions:</a:t>
            </a:r>
          </a:p>
          <a:p>
            <a:pPr lvl="0"/>
            <a:endParaRPr lang="en-US" dirty="0"/>
          </a:p>
          <a:p>
            <a:pPr lvl="0"/>
            <a:r>
              <a:rPr lang="en-US" dirty="0"/>
              <a:t>	1. What is diversity and inclusion? </a:t>
            </a:r>
          </a:p>
          <a:p>
            <a:pPr lvl="0"/>
            <a:r>
              <a:rPr lang="en-US" dirty="0"/>
              <a:t>	2. What does diversity and inclusion look like at your 	   school, and how can you </a:t>
            </a:r>
            <a:r>
              <a:rPr lang="en-US"/>
              <a:t>improve it?</a:t>
            </a:r>
            <a:endParaRPr lang="en-US" dirty="0"/>
          </a:p>
          <a:p>
            <a:endParaRPr lang="en-US" dirty="0"/>
          </a:p>
        </p:txBody>
      </p:sp>
    </p:spTree>
    <p:extLst>
      <p:ext uri="{BB962C8B-B14F-4D97-AF65-F5344CB8AC3E}">
        <p14:creationId xmlns:p14="http://schemas.microsoft.com/office/powerpoint/2010/main" val="865724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part of the FFA emblem represents “knowledge”?</a:t>
            </a:r>
          </a:p>
          <a:p>
            <a:pPr lvl="0"/>
            <a:r>
              <a:rPr lang="en-US" dirty="0"/>
              <a:t>	a. Ear of corn</a:t>
            </a:r>
          </a:p>
          <a:p>
            <a:pPr lvl="0"/>
            <a:r>
              <a:rPr lang="en-US" dirty="0"/>
              <a:t>	b. Plow</a:t>
            </a:r>
          </a:p>
          <a:p>
            <a:pPr lvl="0"/>
            <a:r>
              <a:rPr lang="en-US" dirty="0"/>
              <a:t>	c. Rising Sun</a:t>
            </a:r>
          </a:p>
          <a:p>
            <a:r>
              <a:rPr lang="en-US" b="1" dirty="0"/>
              <a:t>	d. Owl</a:t>
            </a:r>
            <a:endParaRPr lang="en-US" dirty="0"/>
          </a:p>
          <a:p>
            <a:endParaRPr lang="en-US" dirty="0"/>
          </a:p>
        </p:txBody>
      </p:sp>
    </p:spTree>
    <p:extLst>
      <p:ext uri="{BB962C8B-B14F-4D97-AF65-F5344CB8AC3E}">
        <p14:creationId xmlns:p14="http://schemas.microsoft.com/office/powerpoint/2010/main" val="3098189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E. M. Tiffany wrote the </a:t>
            </a:r>
            <a:r>
              <a:rPr lang="en-US" dirty="0" err="1"/>
              <a:t>FFA</a:t>
            </a:r>
            <a:r>
              <a:rPr lang="en-US" dirty="0"/>
              <a:t> Creed to represent the values of the FFA. Create your personal creed. How does this represent your values?</a:t>
            </a:r>
          </a:p>
        </p:txBody>
      </p:sp>
    </p:spTree>
    <p:extLst>
      <p:ext uri="{BB962C8B-B14F-4D97-AF65-F5344CB8AC3E}">
        <p14:creationId xmlns:p14="http://schemas.microsoft.com/office/powerpoint/2010/main" val="376895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are the official colors of the FFA?</a:t>
            </a:r>
          </a:p>
          <a:p>
            <a:pPr lvl="0"/>
            <a:r>
              <a:rPr lang="en-US" dirty="0"/>
              <a:t>	a. National blue and corn gold</a:t>
            </a:r>
          </a:p>
          <a:p>
            <a:pPr lvl="0"/>
            <a:r>
              <a:rPr lang="en-US" dirty="0"/>
              <a:t>	b. Navy blue and colonial red</a:t>
            </a:r>
          </a:p>
          <a:p>
            <a:pPr lvl="0"/>
            <a:r>
              <a:rPr lang="en-US" dirty="0"/>
              <a:t>	c. Corn gold and sun orange</a:t>
            </a:r>
          </a:p>
          <a:p>
            <a:r>
              <a:rPr lang="en-US" dirty="0"/>
              <a:t>	d. Whimsical white and soybean green</a:t>
            </a:r>
          </a:p>
        </p:txBody>
      </p:sp>
    </p:spTree>
    <p:extLst>
      <p:ext uri="{BB962C8B-B14F-4D97-AF65-F5344CB8AC3E}">
        <p14:creationId xmlns:p14="http://schemas.microsoft.com/office/powerpoint/2010/main" val="1060201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are the official colors of the FFA?</a:t>
            </a:r>
          </a:p>
          <a:p>
            <a:pPr lvl="0"/>
            <a:r>
              <a:rPr lang="en-US" b="1" dirty="0"/>
              <a:t>	a. National blue and corn gold</a:t>
            </a:r>
            <a:endParaRPr lang="en-US" dirty="0"/>
          </a:p>
          <a:p>
            <a:pPr lvl="0"/>
            <a:r>
              <a:rPr lang="en-US" dirty="0"/>
              <a:t>	b. Navy blue and colonial red</a:t>
            </a:r>
          </a:p>
          <a:p>
            <a:pPr lvl="0"/>
            <a:r>
              <a:rPr lang="en-US" dirty="0"/>
              <a:t>	c. Corn gold and sun orange</a:t>
            </a:r>
          </a:p>
          <a:p>
            <a:r>
              <a:rPr lang="en-US" dirty="0"/>
              <a:t>	d. Whimsical white and soybean green</a:t>
            </a:r>
          </a:p>
          <a:p>
            <a:endParaRPr lang="en-US" dirty="0"/>
          </a:p>
        </p:txBody>
      </p:sp>
    </p:spTree>
    <p:extLst>
      <p:ext uri="{BB962C8B-B14F-4D97-AF65-F5344CB8AC3E}">
        <p14:creationId xmlns:p14="http://schemas.microsoft.com/office/powerpoint/2010/main" val="30806989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True or False: To receive your </a:t>
            </a:r>
            <a:r>
              <a:rPr lang="en-US" dirty="0" err="1"/>
              <a:t>Greenhand</a:t>
            </a:r>
            <a:r>
              <a:rPr lang="en-US" dirty="0"/>
              <a:t> degree you MUST have your Discovery degree. </a:t>
            </a:r>
          </a:p>
          <a:p>
            <a:r>
              <a:rPr lang="en-US" dirty="0"/>
              <a:t> </a:t>
            </a:r>
          </a:p>
          <a:p>
            <a:endParaRPr lang="en-US" dirty="0"/>
          </a:p>
        </p:txBody>
      </p:sp>
    </p:spTree>
    <p:extLst>
      <p:ext uri="{BB962C8B-B14F-4D97-AF65-F5344CB8AC3E}">
        <p14:creationId xmlns:p14="http://schemas.microsoft.com/office/powerpoint/2010/main" val="42158272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True or </a:t>
            </a:r>
            <a:r>
              <a:rPr lang="en-US" b="1" u="sng" dirty="0"/>
              <a:t>False</a:t>
            </a:r>
            <a:r>
              <a:rPr lang="en-US" dirty="0"/>
              <a:t>: To receive your </a:t>
            </a:r>
            <a:r>
              <a:rPr lang="en-US" dirty="0" err="1"/>
              <a:t>Greenhand</a:t>
            </a:r>
            <a:r>
              <a:rPr lang="en-US" dirty="0"/>
              <a:t> degree you MUST have your Discovery degree. </a:t>
            </a:r>
          </a:p>
          <a:p>
            <a:r>
              <a:rPr lang="en-US" dirty="0"/>
              <a:t> </a:t>
            </a:r>
          </a:p>
          <a:p>
            <a:endParaRPr lang="en-US" dirty="0"/>
          </a:p>
        </p:txBody>
      </p:sp>
    </p:spTree>
    <p:extLst>
      <p:ext uri="{BB962C8B-B14F-4D97-AF65-F5344CB8AC3E}">
        <p14:creationId xmlns:p14="http://schemas.microsoft.com/office/powerpoint/2010/main" val="2263585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Identify three requirements you must meet to receive your </a:t>
            </a:r>
            <a:r>
              <a:rPr lang="en-US" dirty="0" err="1"/>
              <a:t>Greenhand</a:t>
            </a:r>
            <a:r>
              <a:rPr lang="en-US" dirty="0"/>
              <a:t> degree.</a:t>
            </a:r>
          </a:p>
          <a:p>
            <a:r>
              <a:rPr lang="en-US" dirty="0"/>
              <a:t> </a:t>
            </a:r>
          </a:p>
        </p:txBody>
      </p:sp>
    </p:spTree>
    <p:extLst>
      <p:ext uri="{BB962C8B-B14F-4D97-AF65-F5344CB8AC3E}">
        <p14:creationId xmlns:p14="http://schemas.microsoft.com/office/powerpoint/2010/main" val="33735684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sz="1800" dirty="0"/>
              <a:t>Identify three requirements you must meet to receive your </a:t>
            </a:r>
            <a:r>
              <a:rPr lang="en-US" sz="1800" dirty="0" err="1"/>
              <a:t>Greenhand</a:t>
            </a:r>
            <a:r>
              <a:rPr lang="en-US" sz="1800" dirty="0"/>
              <a:t> degree.</a:t>
            </a:r>
          </a:p>
          <a:p>
            <a:r>
              <a:rPr lang="en-US" sz="1800" dirty="0"/>
              <a:t> </a:t>
            </a:r>
          </a:p>
          <a:p>
            <a:r>
              <a:rPr lang="en-US" sz="1800" b="1" dirty="0"/>
              <a:t>-Active FFA member</a:t>
            </a:r>
            <a:endParaRPr lang="en-US" sz="1800" dirty="0"/>
          </a:p>
          <a:p>
            <a:r>
              <a:rPr lang="en-US" sz="1800" b="1" dirty="0"/>
              <a:t>-Satisfactory SAE plans</a:t>
            </a:r>
            <a:endParaRPr lang="en-US" sz="1800" dirty="0"/>
          </a:p>
          <a:p>
            <a:r>
              <a:rPr lang="en-US" sz="1800" b="1" dirty="0"/>
              <a:t>-Can explain the creed, motto, salute and mission</a:t>
            </a:r>
            <a:endParaRPr lang="en-US" sz="1800" dirty="0"/>
          </a:p>
          <a:p>
            <a:r>
              <a:rPr lang="en-US" sz="1800" b="1" dirty="0"/>
              <a:t>-Can explain the emblem and colors</a:t>
            </a:r>
            <a:endParaRPr lang="en-US" sz="1800" dirty="0"/>
          </a:p>
          <a:p>
            <a:r>
              <a:rPr lang="en-US" sz="1800" b="1" dirty="0"/>
              <a:t>-Can demonstrate knowledge of the Code of Ethics and proper jacket use</a:t>
            </a:r>
            <a:endParaRPr lang="en-US" sz="1800" dirty="0"/>
          </a:p>
          <a:p>
            <a:r>
              <a:rPr lang="en-US" sz="1800" b="1" dirty="0"/>
              <a:t>-Can demonstrate understanding of the history, chapter constitution and POA</a:t>
            </a:r>
            <a:endParaRPr lang="en-US" sz="1800" dirty="0"/>
          </a:p>
          <a:p>
            <a:r>
              <a:rPr lang="en-US" sz="1800" b="1" dirty="0"/>
              <a:t>-Has access to the FFA Manual and Student Handbook</a:t>
            </a:r>
            <a:endParaRPr lang="en-US" sz="1800" dirty="0"/>
          </a:p>
          <a:p>
            <a:r>
              <a:rPr lang="en-US" sz="1800" b="1" dirty="0"/>
              <a:t>- Submit a written application for the degree</a:t>
            </a:r>
            <a:endParaRPr lang="en-US" sz="1800" dirty="0"/>
          </a:p>
        </p:txBody>
      </p:sp>
    </p:spTree>
    <p:extLst>
      <p:ext uri="{BB962C8B-B14F-4D97-AF65-F5344CB8AC3E}">
        <p14:creationId xmlns:p14="http://schemas.microsoft.com/office/powerpoint/2010/main" val="2178710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are the parts of the 3-Component Model for School-Based Agricultural Education?</a:t>
            </a:r>
          </a:p>
          <a:p>
            <a:pPr lvl="0"/>
            <a:r>
              <a:rPr lang="en-US" dirty="0"/>
              <a:t>	a. Animals, plants, foods</a:t>
            </a:r>
          </a:p>
          <a:p>
            <a:pPr lvl="0"/>
            <a:r>
              <a:rPr lang="en-US" dirty="0"/>
              <a:t>	b. Family, friends, agriculture</a:t>
            </a:r>
          </a:p>
          <a:p>
            <a:pPr lvl="0"/>
            <a:r>
              <a:rPr lang="en-US" dirty="0"/>
              <a:t>	c. Careers, classroom, SAE</a:t>
            </a:r>
          </a:p>
          <a:p>
            <a:r>
              <a:rPr lang="en-US" b="1" dirty="0"/>
              <a:t>	d. Classroom, SAE, FFA</a:t>
            </a:r>
            <a:endParaRPr lang="en-US" dirty="0"/>
          </a:p>
          <a:p>
            <a:endParaRPr lang="en-US" dirty="0"/>
          </a:p>
        </p:txBody>
      </p:sp>
    </p:spTree>
    <p:extLst>
      <p:ext uri="{BB962C8B-B14F-4D97-AF65-F5344CB8AC3E}">
        <p14:creationId xmlns:p14="http://schemas.microsoft.com/office/powerpoint/2010/main" val="18389618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is the highest degree you can earn through the National FFA Organization?</a:t>
            </a:r>
          </a:p>
          <a:p>
            <a:pPr lvl="0"/>
            <a:r>
              <a:rPr lang="en-US" dirty="0"/>
              <a:t>	a. </a:t>
            </a:r>
            <a:r>
              <a:rPr lang="en-US" dirty="0" err="1"/>
              <a:t>Greenhand</a:t>
            </a:r>
            <a:r>
              <a:rPr lang="en-US" dirty="0"/>
              <a:t> degree</a:t>
            </a:r>
          </a:p>
          <a:p>
            <a:pPr lvl="0"/>
            <a:r>
              <a:rPr lang="en-US" dirty="0"/>
              <a:t>	b. Discovery degree</a:t>
            </a:r>
          </a:p>
          <a:p>
            <a:pPr lvl="0"/>
            <a:r>
              <a:rPr lang="en-US" dirty="0"/>
              <a:t>	c. State degree</a:t>
            </a:r>
          </a:p>
          <a:p>
            <a:pPr lvl="0"/>
            <a:r>
              <a:rPr lang="en-US" dirty="0"/>
              <a:t>	d. American degree</a:t>
            </a:r>
          </a:p>
          <a:p>
            <a:endParaRPr lang="en-US" dirty="0"/>
          </a:p>
        </p:txBody>
      </p:sp>
    </p:spTree>
    <p:extLst>
      <p:ext uri="{BB962C8B-B14F-4D97-AF65-F5344CB8AC3E}">
        <p14:creationId xmlns:p14="http://schemas.microsoft.com/office/powerpoint/2010/main" val="26968562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is the highest degree you can earn through the National FFA Organization?</a:t>
            </a:r>
          </a:p>
          <a:p>
            <a:pPr lvl="0"/>
            <a:r>
              <a:rPr lang="en-US" dirty="0"/>
              <a:t>	a. </a:t>
            </a:r>
            <a:r>
              <a:rPr lang="en-US" dirty="0" err="1"/>
              <a:t>Greenhand</a:t>
            </a:r>
            <a:r>
              <a:rPr lang="en-US" dirty="0"/>
              <a:t> degree</a:t>
            </a:r>
          </a:p>
          <a:p>
            <a:pPr lvl="0"/>
            <a:r>
              <a:rPr lang="en-US" dirty="0"/>
              <a:t>	b. Discovery degree</a:t>
            </a:r>
          </a:p>
          <a:p>
            <a:pPr lvl="0"/>
            <a:r>
              <a:rPr lang="en-US" dirty="0"/>
              <a:t>	c. State degree</a:t>
            </a:r>
          </a:p>
          <a:p>
            <a:pPr lvl="0"/>
            <a:r>
              <a:rPr lang="en-US" b="1" dirty="0"/>
              <a:t>	d. American degree</a:t>
            </a:r>
            <a:endParaRPr lang="en-US" dirty="0"/>
          </a:p>
          <a:p>
            <a:endParaRPr lang="en-US" dirty="0"/>
          </a:p>
        </p:txBody>
      </p:sp>
    </p:spTree>
    <p:extLst>
      <p:ext uri="{BB962C8B-B14F-4D97-AF65-F5344CB8AC3E}">
        <p14:creationId xmlns:p14="http://schemas.microsoft.com/office/powerpoint/2010/main" val="38545807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How many medals can you display on your FFA jacket at one time?</a:t>
            </a:r>
          </a:p>
          <a:p>
            <a:pPr lvl="0"/>
            <a:r>
              <a:rPr lang="en-US" dirty="0"/>
              <a:t>	a. One</a:t>
            </a:r>
          </a:p>
          <a:p>
            <a:pPr lvl="0"/>
            <a:r>
              <a:rPr lang="en-US" dirty="0"/>
              <a:t>	b. Two</a:t>
            </a:r>
          </a:p>
          <a:p>
            <a:pPr lvl="0"/>
            <a:r>
              <a:rPr lang="en-US" dirty="0"/>
              <a:t>	c. Three</a:t>
            </a:r>
          </a:p>
          <a:p>
            <a:r>
              <a:rPr lang="en-US" dirty="0"/>
              <a:t>	d. As many as you want</a:t>
            </a:r>
          </a:p>
        </p:txBody>
      </p:sp>
    </p:spTree>
    <p:extLst>
      <p:ext uri="{BB962C8B-B14F-4D97-AF65-F5344CB8AC3E}">
        <p14:creationId xmlns:p14="http://schemas.microsoft.com/office/powerpoint/2010/main" val="40252549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How many medals can you display on your FFA jacket at one time?</a:t>
            </a:r>
          </a:p>
          <a:p>
            <a:pPr lvl="0"/>
            <a:r>
              <a:rPr lang="en-US" dirty="0"/>
              <a:t>	a. One</a:t>
            </a:r>
          </a:p>
          <a:p>
            <a:pPr lvl="0"/>
            <a:r>
              <a:rPr lang="en-US" dirty="0"/>
              <a:t>	b. Two</a:t>
            </a:r>
          </a:p>
          <a:p>
            <a:pPr lvl="0"/>
            <a:r>
              <a:rPr lang="en-US" b="1" dirty="0"/>
              <a:t>	c. Three</a:t>
            </a:r>
            <a:endParaRPr lang="en-US" dirty="0"/>
          </a:p>
          <a:p>
            <a:r>
              <a:rPr lang="en-US" dirty="0"/>
              <a:t>	d. As many as you want</a:t>
            </a:r>
          </a:p>
          <a:p>
            <a:endParaRPr lang="en-US" dirty="0"/>
          </a:p>
        </p:txBody>
      </p:sp>
    </p:spTree>
    <p:extLst>
      <p:ext uri="{BB962C8B-B14F-4D97-AF65-F5344CB8AC3E}">
        <p14:creationId xmlns:p14="http://schemas.microsoft.com/office/powerpoint/2010/main" val="13805556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week is used each year to celebrate National FFA Week?</a:t>
            </a:r>
          </a:p>
          <a:p>
            <a:pPr lvl="0"/>
            <a:r>
              <a:rPr lang="en-US" dirty="0"/>
              <a:t>	a. First week of February</a:t>
            </a:r>
          </a:p>
          <a:p>
            <a:pPr lvl="0"/>
            <a:r>
              <a:rPr lang="en-US" dirty="0"/>
              <a:t>	b. The week of George Washington’s birthday</a:t>
            </a:r>
          </a:p>
          <a:p>
            <a:pPr lvl="0"/>
            <a:r>
              <a:rPr lang="en-US" dirty="0"/>
              <a:t>	c. The week the National FFA Organization was created</a:t>
            </a:r>
          </a:p>
          <a:p>
            <a:r>
              <a:rPr lang="en-US" dirty="0"/>
              <a:t>	d. The National FFA Organization announces the date </a:t>
            </a:r>
          </a:p>
          <a:p>
            <a:r>
              <a:rPr lang="en-US" dirty="0"/>
              <a:t>	    each year to match the Program of Activities.</a:t>
            </a:r>
          </a:p>
        </p:txBody>
      </p:sp>
    </p:spTree>
    <p:extLst>
      <p:ext uri="{BB962C8B-B14F-4D97-AF65-F5344CB8AC3E}">
        <p14:creationId xmlns:p14="http://schemas.microsoft.com/office/powerpoint/2010/main" val="24586391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week is used each year to celebrate National FFA Week?</a:t>
            </a:r>
          </a:p>
          <a:p>
            <a:pPr lvl="0"/>
            <a:r>
              <a:rPr lang="en-US" dirty="0"/>
              <a:t>	a. First week of February</a:t>
            </a:r>
          </a:p>
          <a:p>
            <a:pPr lvl="0"/>
            <a:r>
              <a:rPr lang="en-US" b="1" dirty="0"/>
              <a:t>	b. The week of George Washington’s birthday</a:t>
            </a:r>
            <a:endParaRPr lang="en-US" dirty="0"/>
          </a:p>
          <a:p>
            <a:pPr lvl="0"/>
            <a:r>
              <a:rPr lang="en-US" dirty="0"/>
              <a:t>	c. The week the National FFA Organization was created</a:t>
            </a:r>
          </a:p>
          <a:p>
            <a:r>
              <a:rPr lang="en-US" dirty="0"/>
              <a:t>	d. The National FFA Organization announces the date </a:t>
            </a:r>
          </a:p>
          <a:p>
            <a:r>
              <a:rPr lang="en-US" dirty="0"/>
              <a:t>	    each year to match the Program of Activities.</a:t>
            </a:r>
          </a:p>
          <a:p>
            <a:endParaRPr lang="en-US" dirty="0"/>
          </a:p>
        </p:txBody>
      </p:sp>
    </p:spTree>
    <p:extLst>
      <p:ext uri="{BB962C8B-B14F-4D97-AF65-F5344CB8AC3E}">
        <p14:creationId xmlns:p14="http://schemas.microsoft.com/office/powerpoint/2010/main" val="14040148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How many taps of the gavel calls an official FFA meeting to order?</a:t>
            </a:r>
          </a:p>
          <a:p>
            <a:pPr lvl="0"/>
            <a:r>
              <a:rPr lang="en-US" dirty="0"/>
              <a:t>	a. One</a:t>
            </a:r>
          </a:p>
          <a:p>
            <a:pPr lvl="0"/>
            <a:r>
              <a:rPr lang="en-US" dirty="0"/>
              <a:t>	b. Two</a:t>
            </a:r>
          </a:p>
          <a:p>
            <a:pPr lvl="0"/>
            <a:r>
              <a:rPr lang="en-US" dirty="0"/>
              <a:t>	c. Three</a:t>
            </a:r>
          </a:p>
          <a:p>
            <a:r>
              <a:rPr lang="en-US" dirty="0"/>
              <a:t>	d. Four</a:t>
            </a:r>
          </a:p>
        </p:txBody>
      </p:sp>
    </p:spTree>
    <p:extLst>
      <p:ext uri="{BB962C8B-B14F-4D97-AF65-F5344CB8AC3E}">
        <p14:creationId xmlns:p14="http://schemas.microsoft.com/office/powerpoint/2010/main" val="22617021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How many taps of the gavel calls an official FFA meeting to order?</a:t>
            </a:r>
          </a:p>
          <a:p>
            <a:pPr lvl="0"/>
            <a:r>
              <a:rPr lang="en-US" dirty="0"/>
              <a:t>	a. One</a:t>
            </a:r>
          </a:p>
          <a:p>
            <a:pPr lvl="0"/>
            <a:r>
              <a:rPr lang="en-US" b="1" dirty="0"/>
              <a:t>	b. Two</a:t>
            </a:r>
            <a:endParaRPr lang="en-US" dirty="0"/>
          </a:p>
          <a:p>
            <a:pPr lvl="0"/>
            <a:r>
              <a:rPr lang="en-US" dirty="0"/>
              <a:t>	c. Three</a:t>
            </a:r>
          </a:p>
          <a:p>
            <a:r>
              <a:rPr lang="en-US" dirty="0"/>
              <a:t>	d. Four</a:t>
            </a:r>
          </a:p>
          <a:p>
            <a:endParaRPr lang="en-US" dirty="0"/>
          </a:p>
        </p:txBody>
      </p:sp>
    </p:spTree>
    <p:extLst>
      <p:ext uri="{BB962C8B-B14F-4D97-AF65-F5344CB8AC3E}">
        <p14:creationId xmlns:p14="http://schemas.microsoft.com/office/powerpoint/2010/main" val="5495983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When an official FFA meeting is in progress, who has the authority to break a tie during a vote?</a:t>
            </a:r>
          </a:p>
          <a:p>
            <a:pPr lvl="0"/>
            <a:r>
              <a:rPr lang="en-US" dirty="0"/>
              <a:t>	a. President</a:t>
            </a:r>
          </a:p>
          <a:p>
            <a:pPr lvl="0"/>
            <a:r>
              <a:rPr lang="en-US" dirty="0"/>
              <a:t>	b. Advisor</a:t>
            </a:r>
          </a:p>
          <a:p>
            <a:pPr lvl="0"/>
            <a:r>
              <a:rPr lang="en-US" dirty="0"/>
              <a:t>	c. Secretary</a:t>
            </a:r>
          </a:p>
          <a:p>
            <a:pPr lvl="0"/>
            <a:r>
              <a:rPr lang="en-US" dirty="0"/>
              <a:t>	d. Vice President</a:t>
            </a:r>
          </a:p>
          <a:p>
            <a:endParaRPr lang="en-US" dirty="0"/>
          </a:p>
        </p:txBody>
      </p:sp>
    </p:spTree>
    <p:extLst>
      <p:ext uri="{BB962C8B-B14F-4D97-AF65-F5344CB8AC3E}">
        <p14:creationId xmlns:p14="http://schemas.microsoft.com/office/powerpoint/2010/main" val="20115818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When an official FFA meeting is in progress, who has the authority to break a tie during a vote?</a:t>
            </a:r>
          </a:p>
          <a:p>
            <a:pPr lvl="0"/>
            <a:r>
              <a:rPr lang="en-US" b="1" dirty="0"/>
              <a:t>	a. President</a:t>
            </a:r>
            <a:endParaRPr lang="en-US" dirty="0"/>
          </a:p>
          <a:p>
            <a:pPr lvl="0"/>
            <a:r>
              <a:rPr lang="en-US" dirty="0"/>
              <a:t>	b. Advisor</a:t>
            </a:r>
          </a:p>
          <a:p>
            <a:pPr lvl="0"/>
            <a:r>
              <a:rPr lang="en-US" dirty="0"/>
              <a:t>	c. Secretary</a:t>
            </a:r>
          </a:p>
          <a:p>
            <a:pPr lvl="0"/>
            <a:r>
              <a:rPr lang="en-US" dirty="0"/>
              <a:t>	d. Vice President</a:t>
            </a:r>
          </a:p>
          <a:p>
            <a:endParaRPr lang="en-US" dirty="0"/>
          </a:p>
        </p:txBody>
      </p:sp>
    </p:spTree>
    <p:extLst>
      <p:ext uri="{BB962C8B-B14F-4D97-AF65-F5344CB8AC3E}">
        <p14:creationId xmlns:p14="http://schemas.microsoft.com/office/powerpoint/2010/main" val="3531858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what year was the Future Farmers of America formed?</a:t>
            </a:r>
          </a:p>
          <a:p>
            <a:pPr lvl="0"/>
            <a:r>
              <a:rPr lang="en-US" dirty="0"/>
              <a:t>	a. 1926</a:t>
            </a:r>
          </a:p>
          <a:p>
            <a:pPr lvl="0"/>
            <a:r>
              <a:rPr lang="en-US" dirty="0"/>
              <a:t>	b. 1928</a:t>
            </a:r>
          </a:p>
          <a:p>
            <a:pPr lvl="0"/>
            <a:r>
              <a:rPr lang="en-US" dirty="0"/>
              <a:t>	c. 1930</a:t>
            </a:r>
          </a:p>
          <a:p>
            <a:pPr lvl="0"/>
            <a:r>
              <a:rPr lang="en-US" dirty="0"/>
              <a:t>	d. 1932</a:t>
            </a:r>
          </a:p>
          <a:p>
            <a:endParaRPr lang="en-US" dirty="0"/>
          </a:p>
        </p:txBody>
      </p:sp>
    </p:spTree>
    <p:extLst>
      <p:ext uri="{BB962C8B-B14F-4D97-AF65-F5344CB8AC3E}">
        <p14:creationId xmlns:p14="http://schemas.microsoft.com/office/powerpoint/2010/main" val="24906410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FFA meetings proceed by using parliamentary law. Why?</a:t>
            </a:r>
          </a:p>
          <a:p>
            <a:pPr lvl="0"/>
            <a:r>
              <a:rPr lang="en-US" dirty="0"/>
              <a:t>	a. Maintains a streamlined focus</a:t>
            </a:r>
          </a:p>
          <a:p>
            <a:pPr lvl="0"/>
            <a:r>
              <a:rPr lang="en-US" dirty="0"/>
              <a:t>	b. Gives everyone a chance to participate</a:t>
            </a:r>
          </a:p>
          <a:p>
            <a:pPr lvl="0"/>
            <a:r>
              <a:rPr lang="en-US" dirty="0"/>
              <a:t>	c. Allows majority to rule</a:t>
            </a:r>
          </a:p>
          <a:p>
            <a:pPr lvl="0"/>
            <a:r>
              <a:rPr lang="en-US" dirty="0"/>
              <a:t>	d. Protect the rights of those in the minority</a:t>
            </a:r>
          </a:p>
          <a:p>
            <a:pPr lvl="0"/>
            <a:r>
              <a:rPr lang="en-US" dirty="0"/>
              <a:t>	e. All of the above</a:t>
            </a:r>
          </a:p>
          <a:p>
            <a:endParaRPr lang="en-US" dirty="0"/>
          </a:p>
        </p:txBody>
      </p:sp>
    </p:spTree>
    <p:extLst>
      <p:ext uri="{BB962C8B-B14F-4D97-AF65-F5344CB8AC3E}">
        <p14:creationId xmlns:p14="http://schemas.microsoft.com/office/powerpoint/2010/main" val="24769285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FFA meetings proceed by using parliamentary law. Why?</a:t>
            </a:r>
          </a:p>
          <a:p>
            <a:pPr lvl="0"/>
            <a:r>
              <a:rPr lang="en-US" dirty="0"/>
              <a:t>	a. Maintains a streamlined focus</a:t>
            </a:r>
          </a:p>
          <a:p>
            <a:pPr lvl="0"/>
            <a:r>
              <a:rPr lang="en-US" dirty="0"/>
              <a:t>	b. Gives everyone a chance to participate</a:t>
            </a:r>
          </a:p>
          <a:p>
            <a:pPr lvl="0"/>
            <a:r>
              <a:rPr lang="en-US" dirty="0"/>
              <a:t>	c. Allows majority to rule</a:t>
            </a:r>
          </a:p>
          <a:p>
            <a:pPr lvl="0"/>
            <a:r>
              <a:rPr lang="en-US" dirty="0"/>
              <a:t>	d. Protect the rights of those in the minority</a:t>
            </a:r>
          </a:p>
          <a:p>
            <a:pPr lvl="0"/>
            <a:r>
              <a:rPr lang="en-US" b="1" dirty="0"/>
              <a:t>	e. All of the above</a:t>
            </a:r>
            <a:endParaRPr lang="en-US" dirty="0"/>
          </a:p>
          <a:p>
            <a:endParaRPr lang="en-US" dirty="0"/>
          </a:p>
        </p:txBody>
      </p:sp>
    </p:spTree>
    <p:extLst>
      <p:ext uri="{BB962C8B-B14F-4D97-AF65-F5344CB8AC3E}">
        <p14:creationId xmlns:p14="http://schemas.microsoft.com/office/powerpoint/2010/main" val="41967093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is the purpose of an amendment during an official FFA meeting?</a:t>
            </a:r>
          </a:p>
          <a:p>
            <a:pPr lvl="0"/>
            <a:r>
              <a:rPr lang="en-US" dirty="0"/>
              <a:t>	a. A member does not agree with the main motion.</a:t>
            </a:r>
          </a:p>
          <a:p>
            <a:pPr lvl="0"/>
            <a:r>
              <a:rPr lang="en-US" dirty="0"/>
              <a:t>	b. A member wants the main motion to fail.</a:t>
            </a:r>
          </a:p>
          <a:p>
            <a:pPr lvl="0"/>
            <a:r>
              <a:rPr lang="en-US" dirty="0"/>
              <a:t>	c. A member was ignored during the meeting.</a:t>
            </a:r>
          </a:p>
          <a:p>
            <a:pPr lvl="0"/>
            <a:r>
              <a:rPr lang="en-US" dirty="0"/>
              <a:t>	d. A member would like to improve a main </a:t>
            </a:r>
          </a:p>
          <a:p>
            <a:pPr lvl="0"/>
            <a:r>
              <a:rPr lang="en-US" dirty="0"/>
              <a:t>	    motion.</a:t>
            </a:r>
          </a:p>
          <a:p>
            <a:endParaRPr lang="en-US" dirty="0"/>
          </a:p>
        </p:txBody>
      </p:sp>
    </p:spTree>
    <p:extLst>
      <p:ext uri="{BB962C8B-B14F-4D97-AF65-F5344CB8AC3E}">
        <p14:creationId xmlns:p14="http://schemas.microsoft.com/office/powerpoint/2010/main" val="12815449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is the purpose of an amendment during an official FFA meeting?</a:t>
            </a:r>
          </a:p>
          <a:p>
            <a:pPr lvl="0"/>
            <a:r>
              <a:rPr lang="en-US" dirty="0"/>
              <a:t>	a. A member does not agree with the main motion.</a:t>
            </a:r>
          </a:p>
          <a:p>
            <a:pPr lvl="0"/>
            <a:r>
              <a:rPr lang="en-US" dirty="0"/>
              <a:t>	b. A member wants the main motion to fail.</a:t>
            </a:r>
          </a:p>
          <a:p>
            <a:pPr lvl="0"/>
            <a:r>
              <a:rPr lang="en-US" dirty="0"/>
              <a:t>	c. A member was ignored during the meeting.</a:t>
            </a:r>
          </a:p>
          <a:p>
            <a:pPr lvl="0"/>
            <a:r>
              <a:rPr lang="en-US" b="1" dirty="0"/>
              <a:t>	d. A member would like to improve a main 		    motion.</a:t>
            </a:r>
            <a:endParaRPr lang="en-US" dirty="0"/>
          </a:p>
          <a:p>
            <a:endParaRPr lang="en-US" dirty="0"/>
          </a:p>
        </p:txBody>
      </p:sp>
    </p:spTree>
    <p:extLst>
      <p:ext uri="{BB962C8B-B14F-4D97-AF65-F5344CB8AC3E}">
        <p14:creationId xmlns:p14="http://schemas.microsoft.com/office/powerpoint/2010/main" val="16714931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Develop and write a proper main motion.</a:t>
            </a:r>
          </a:p>
        </p:txBody>
      </p:sp>
    </p:spTree>
    <p:extLst>
      <p:ext uri="{BB962C8B-B14F-4D97-AF65-F5344CB8AC3E}">
        <p14:creationId xmlns:p14="http://schemas.microsoft.com/office/powerpoint/2010/main" val="28845250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Q: Develop and write a proper main motion.</a:t>
            </a:r>
          </a:p>
          <a:p>
            <a:endParaRPr lang="en-US" b="1" dirty="0"/>
          </a:p>
          <a:p>
            <a:r>
              <a:rPr lang="en-US" b="1" dirty="0"/>
              <a:t>A: Example: (Be recognized) Mr./Mme. President, I move to donate $300 to the local food pantry.</a:t>
            </a:r>
            <a:endParaRPr lang="en-US" dirty="0"/>
          </a:p>
          <a:p>
            <a:endParaRPr lang="en-US" dirty="0"/>
          </a:p>
        </p:txBody>
      </p:sp>
    </p:spTree>
    <p:extLst>
      <p:ext uri="{BB962C8B-B14F-4D97-AF65-F5344CB8AC3E}">
        <p14:creationId xmlns:p14="http://schemas.microsoft.com/office/powerpoint/2010/main" val="13948754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Identify a leadership conference you could attend through the National </a:t>
            </a:r>
            <a:r>
              <a:rPr lang="en-US" dirty="0" err="1"/>
              <a:t>FFA</a:t>
            </a:r>
            <a:r>
              <a:rPr lang="en-US" dirty="0"/>
              <a:t> Organization, and explain why you selected that conference.</a:t>
            </a:r>
          </a:p>
        </p:txBody>
      </p:sp>
    </p:spTree>
    <p:extLst>
      <p:ext uri="{BB962C8B-B14F-4D97-AF65-F5344CB8AC3E}">
        <p14:creationId xmlns:p14="http://schemas.microsoft.com/office/powerpoint/2010/main" val="19335233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Identify a leadership conference you could attend through the National </a:t>
            </a:r>
            <a:r>
              <a:rPr lang="en-US" dirty="0" err="1"/>
              <a:t>FFA</a:t>
            </a:r>
            <a:r>
              <a:rPr lang="en-US" dirty="0"/>
              <a:t> Organization, and explain why you selected that conference.</a:t>
            </a:r>
          </a:p>
          <a:p>
            <a:endParaRPr lang="en-US" dirty="0"/>
          </a:p>
          <a:p>
            <a:r>
              <a:rPr lang="en-US" b="1" dirty="0"/>
              <a:t>-212°</a:t>
            </a:r>
            <a:endParaRPr lang="en-US" dirty="0"/>
          </a:p>
          <a:p>
            <a:r>
              <a:rPr lang="en-US" b="1" dirty="0"/>
              <a:t>-360°</a:t>
            </a:r>
            <a:endParaRPr lang="en-US" dirty="0"/>
          </a:p>
          <a:p>
            <a:r>
              <a:rPr lang="en-US" b="1" dirty="0"/>
              <a:t>-Washington Leadership Conference (WLC)</a:t>
            </a:r>
            <a:endParaRPr lang="en-US" dirty="0"/>
          </a:p>
          <a:p>
            <a:r>
              <a:rPr lang="en-US" b="1" dirty="0"/>
              <a:t>-New Century Farmer Conference</a:t>
            </a:r>
            <a:endParaRPr lang="en-US" dirty="0"/>
          </a:p>
          <a:p>
            <a:endParaRPr lang="en-US" dirty="0"/>
          </a:p>
        </p:txBody>
      </p:sp>
    </p:spTree>
    <p:extLst>
      <p:ext uri="{BB962C8B-B14F-4D97-AF65-F5344CB8AC3E}">
        <p14:creationId xmlns:p14="http://schemas.microsoft.com/office/powerpoint/2010/main" val="2876812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Where is the National FFA Organization headquarters located?</a:t>
            </a:r>
          </a:p>
          <a:p>
            <a:endParaRPr lang="en-US" dirty="0"/>
          </a:p>
        </p:txBody>
      </p:sp>
    </p:spTree>
    <p:extLst>
      <p:ext uri="{BB962C8B-B14F-4D97-AF65-F5344CB8AC3E}">
        <p14:creationId xmlns:p14="http://schemas.microsoft.com/office/powerpoint/2010/main" val="25437098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Q: Where is the National FFA Organization headquarters located?</a:t>
            </a:r>
          </a:p>
          <a:p>
            <a:endParaRPr lang="en-US" dirty="0"/>
          </a:p>
          <a:p>
            <a:r>
              <a:rPr lang="en-US" b="1" dirty="0"/>
              <a:t>A: Indianapolis, Ind.</a:t>
            </a:r>
            <a:endParaRPr lang="en-US" dirty="0"/>
          </a:p>
          <a:p>
            <a:endParaRPr lang="en-US" dirty="0"/>
          </a:p>
        </p:txBody>
      </p:sp>
    </p:spTree>
    <p:extLst>
      <p:ext uri="{BB962C8B-B14F-4D97-AF65-F5344CB8AC3E}">
        <p14:creationId xmlns:p14="http://schemas.microsoft.com/office/powerpoint/2010/main" val="3732699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what year was the Future Farmers of America formed?</a:t>
            </a:r>
          </a:p>
          <a:p>
            <a:pPr lvl="0"/>
            <a:r>
              <a:rPr lang="en-US" dirty="0"/>
              <a:t>	a. 1926</a:t>
            </a:r>
          </a:p>
          <a:p>
            <a:pPr lvl="0"/>
            <a:r>
              <a:rPr lang="en-US" b="1" dirty="0"/>
              <a:t>	b. 1928</a:t>
            </a:r>
            <a:endParaRPr lang="en-US" dirty="0"/>
          </a:p>
          <a:p>
            <a:pPr lvl="0"/>
            <a:r>
              <a:rPr lang="en-US" dirty="0"/>
              <a:t>	c. 1930</a:t>
            </a:r>
          </a:p>
          <a:p>
            <a:pPr lvl="0"/>
            <a:r>
              <a:rPr lang="en-US" dirty="0"/>
              <a:t>	d. 1932</a:t>
            </a:r>
          </a:p>
          <a:p>
            <a:endParaRPr lang="en-US" dirty="0"/>
          </a:p>
        </p:txBody>
      </p:sp>
    </p:spTree>
    <p:extLst>
      <p:ext uri="{BB962C8B-B14F-4D97-AF65-F5344CB8AC3E}">
        <p14:creationId xmlns:p14="http://schemas.microsoft.com/office/powerpoint/2010/main" val="42154735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How many National FFA Officers are elected each year? </a:t>
            </a:r>
          </a:p>
          <a:p>
            <a:pPr lvl="0"/>
            <a:r>
              <a:rPr lang="en-US" dirty="0"/>
              <a:t>	a. Six</a:t>
            </a:r>
          </a:p>
          <a:p>
            <a:pPr lvl="0"/>
            <a:r>
              <a:rPr lang="en-US" dirty="0"/>
              <a:t>	b. Seven</a:t>
            </a:r>
          </a:p>
          <a:p>
            <a:pPr lvl="0"/>
            <a:r>
              <a:rPr lang="en-US" dirty="0"/>
              <a:t>	c. Eight</a:t>
            </a:r>
          </a:p>
          <a:p>
            <a:r>
              <a:rPr lang="en-US" dirty="0"/>
              <a:t>	d. Nine</a:t>
            </a:r>
          </a:p>
        </p:txBody>
      </p:sp>
    </p:spTree>
    <p:extLst>
      <p:ext uri="{BB962C8B-B14F-4D97-AF65-F5344CB8AC3E}">
        <p14:creationId xmlns:p14="http://schemas.microsoft.com/office/powerpoint/2010/main" val="26009569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How many National FFA Officers are elected each year? </a:t>
            </a:r>
          </a:p>
          <a:p>
            <a:pPr lvl="0"/>
            <a:r>
              <a:rPr lang="en-US" b="1" dirty="0"/>
              <a:t>	a. Six</a:t>
            </a:r>
            <a:endParaRPr lang="en-US" dirty="0"/>
          </a:p>
          <a:p>
            <a:pPr lvl="0"/>
            <a:r>
              <a:rPr lang="en-US" dirty="0"/>
              <a:t>	b. Seven</a:t>
            </a:r>
          </a:p>
          <a:p>
            <a:pPr lvl="0"/>
            <a:r>
              <a:rPr lang="en-US" dirty="0"/>
              <a:t>	c. Eight</a:t>
            </a:r>
          </a:p>
          <a:p>
            <a:r>
              <a:rPr lang="en-US" dirty="0"/>
              <a:t>	d. Nine</a:t>
            </a:r>
          </a:p>
          <a:p>
            <a:endParaRPr lang="en-US" dirty="0"/>
          </a:p>
        </p:txBody>
      </p:sp>
    </p:spTree>
    <p:extLst>
      <p:ext uri="{BB962C8B-B14F-4D97-AF65-F5344CB8AC3E}">
        <p14:creationId xmlns:p14="http://schemas.microsoft.com/office/powerpoint/2010/main" val="15593324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strategies could you employ as an FFA chapter to be more inclusive of all FFA members? Identify two.</a:t>
            </a:r>
          </a:p>
        </p:txBody>
      </p:sp>
    </p:spTree>
    <p:extLst>
      <p:ext uri="{BB962C8B-B14F-4D97-AF65-F5344CB8AC3E}">
        <p14:creationId xmlns:p14="http://schemas.microsoft.com/office/powerpoint/2010/main" val="40878030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strategies could you employ as an FFA chapter to be more inclusive of all FFA members? Identify two.</a:t>
            </a:r>
          </a:p>
          <a:p>
            <a:endParaRPr lang="en-US" b="1" dirty="0"/>
          </a:p>
          <a:p>
            <a:r>
              <a:rPr lang="en-US" b="1" dirty="0"/>
              <a:t>-Get to know each other.</a:t>
            </a:r>
            <a:endParaRPr lang="en-US" dirty="0"/>
          </a:p>
          <a:p>
            <a:r>
              <a:rPr lang="en-US" b="1" dirty="0"/>
              <a:t>-Create a shared vision.</a:t>
            </a:r>
            <a:endParaRPr lang="en-US" dirty="0"/>
          </a:p>
          <a:p>
            <a:r>
              <a:rPr lang="en-US" b="1" dirty="0"/>
              <a:t>-Define team roles.</a:t>
            </a:r>
            <a:endParaRPr lang="en-US" dirty="0"/>
          </a:p>
          <a:p>
            <a:r>
              <a:rPr lang="en-US" b="1" dirty="0"/>
              <a:t>-Create a team identity.</a:t>
            </a:r>
            <a:endParaRPr lang="en-US" dirty="0"/>
          </a:p>
          <a:p>
            <a:r>
              <a:rPr lang="en-US" b="1" dirty="0"/>
              <a:t>-Participate in team building activities.</a:t>
            </a:r>
            <a:endParaRPr lang="en-US" dirty="0"/>
          </a:p>
          <a:p>
            <a:r>
              <a:rPr lang="en-US" b="1" dirty="0"/>
              <a:t>-Create a sense of ownership.</a:t>
            </a:r>
            <a:endParaRPr lang="en-US" dirty="0"/>
          </a:p>
          <a:p>
            <a:r>
              <a:rPr lang="en-US" b="1" dirty="0"/>
              <a:t>-Practice good communication.</a:t>
            </a:r>
            <a:endParaRPr lang="en-US" dirty="0"/>
          </a:p>
          <a:p>
            <a:r>
              <a:rPr lang="en-US" b="1" dirty="0"/>
              <a:t>-Always work to improve.</a:t>
            </a:r>
            <a:endParaRPr lang="en-US" dirty="0"/>
          </a:p>
        </p:txBody>
      </p:sp>
    </p:spTree>
    <p:extLst>
      <p:ext uri="{BB962C8B-B14F-4D97-AF65-F5344CB8AC3E}">
        <p14:creationId xmlns:p14="http://schemas.microsoft.com/office/powerpoint/2010/main" val="10418485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Identify two ways you can advocate for agriculture. </a:t>
            </a:r>
          </a:p>
          <a:p>
            <a:endParaRPr lang="en-US" dirty="0"/>
          </a:p>
        </p:txBody>
      </p:sp>
    </p:spTree>
    <p:extLst>
      <p:ext uri="{BB962C8B-B14F-4D97-AF65-F5344CB8AC3E}">
        <p14:creationId xmlns:p14="http://schemas.microsoft.com/office/powerpoint/2010/main" val="12776503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Q: Identify two ways you can advocate for agriculture. </a:t>
            </a:r>
          </a:p>
          <a:p>
            <a:endParaRPr lang="en-US" b="1" dirty="0"/>
          </a:p>
          <a:p>
            <a:r>
              <a:rPr lang="en-US" b="1" dirty="0"/>
              <a:t>A: Example: Utilize social media in a professional manner</a:t>
            </a:r>
            <a:endParaRPr lang="en-US" dirty="0"/>
          </a:p>
          <a:p>
            <a:endParaRPr lang="en-US" dirty="0"/>
          </a:p>
        </p:txBody>
      </p:sp>
    </p:spTree>
    <p:extLst>
      <p:ext uri="{BB962C8B-B14F-4D97-AF65-F5344CB8AC3E}">
        <p14:creationId xmlns:p14="http://schemas.microsoft.com/office/powerpoint/2010/main" val="37034597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is the purpose of participating in a career development event (CDE) or leadership development event (LDE)?</a:t>
            </a:r>
          </a:p>
          <a:p>
            <a:pPr lvl="0"/>
            <a:r>
              <a:rPr lang="en-US" dirty="0"/>
              <a:t>	a. To win</a:t>
            </a:r>
          </a:p>
          <a:p>
            <a:pPr lvl="0"/>
            <a:r>
              <a:rPr lang="en-US" dirty="0"/>
              <a:t>	b. To achieve local recognition</a:t>
            </a:r>
          </a:p>
          <a:p>
            <a:pPr lvl="0"/>
            <a:r>
              <a:rPr lang="en-US" dirty="0"/>
              <a:t>	c. To get recognized by community leaders</a:t>
            </a:r>
          </a:p>
          <a:p>
            <a:r>
              <a:rPr lang="en-US" dirty="0"/>
              <a:t>	d. To apply skills and concepts learned within the 		    classroom</a:t>
            </a:r>
          </a:p>
        </p:txBody>
      </p:sp>
    </p:spTree>
    <p:extLst>
      <p:ext uri="{BB962C8B-B14F-4D97-AF65-F5344CB8AC3E}">
        <p14:creationId xmlns:p14="http://schemas.microsoft.com/office/powerpoint/2010/main" val="4650492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is the purpose of participating in a career development event (CDE) or leadership development event (LDE)?</a:t>
            </a:r>
          </a:p>
          <a:p>
            <a:pPr lvl="0"/>
            <a:r>
              <a:rPr lang="en-US" dirty="0"/>
              <a:t>	a. To win</a:t>
            </a:r>
          </a:p>
          <a:p>
            <a:pPr lvl="0"/>
            <a:r>
              <a:rPr lang="en-US" dirty="0"/>
              <a:t>	b. To achieve local recognition</a:t>
            </a:r>
          </a:p>
          <a:p>
            <a:pPr lvl="0"/>
            <a:r>
              <a:rPr lang="en-US" dirty="0"/>
              <a:t>	c. To get recognized by community leaders</a:t>
            </a:r>
          </a:p>
          <a:p>
            <a:r>
              <a:rPr lang="en-US" b="1" dirty="0"/>
              <a:t>	d. To apply skills and concepts learned within the 	    classroom</a:t>
            </a:r>
            <a:endParaRPr lang="en-US" dirty="0"/>
          </a:p>
          <a:p>
            <a:endParaRPr lang="en-US" dirty="0"/>
          </a:p>
        </p:txBody>
      </p:sp>
    </p:spTree>
    <p:extLst>
      <p:ext uri="{BB962C8B-B14F-4D97-AF65-F5344CB8AC3E}">
        <p14:creationId xmlns:p14="http://schemas.microsoft.com/office/powerpoint/2010/main" val="10598611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Identify three career development events (CDEs) you can compete in through your chapter.</a:t>
            </a:r>
          </a:p>
        </p:txBody>
      </p:sp>
    </p:spTree>
    <p:extLst>
      <p:ext uri="{BB962C8B-B14F-4D97-AF65-F5344CB8AC3E}">
        <p14:creationId xmlns:p14="http://schemas.microsoft.com/office/powerpoint/2010/main" val="21163573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Q: Identify three career development events (CDEs) you can compete in through your chapter.</a:t>
            </a:r>
          </a:p>
          <a:p>
            <a:endParaRPr lang="en-US" b="1" dirty="0"/>
          </a:p>
          <a:p>
            <a:r>
              <a:rPr lang="en-US" b="1" dirty="0"/>
              <a:t>A: Agricultural communications, agricultural sales, agricultural technology and mechanical systems, agronomy, dairy cattle evaluation and management, environmental and natural resources, farm and agribusiness management, floriculture, food science and technology, forestry, horse evaluation, livestock evaluation, marketing plan, meats evaluation and technology, milk quality and products, nursery/landscape, poultry evaluation, veterinary science</a:t>
            </a:r>
            <a:endParaRPr lang="en-US" dirty="0"/>
          </a:p>
        </p:txBody>
      </p:sp>
    </p:spTree>
    <p:extLst>
      <p:ext uri="{BB962C8B-B14F-4D97-AF65-F5344CB8AC3E}">
        <p14:creationId xmlns:p14="http://schemas.microsoft.com/office/powerpoint/2010/main" val="2336524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The FFA Creed is an important five-paragraph statement that exemplifies the values of the National FFA Organization. Who wrote the FFA Creed?</a:t>
            </a:r>
          </a:p>
          <a:p>
            <a:pPr lvl="0"/>
            <a:r>
              <a:rPr lang="en-US" dirty="0"/>
              <a:t>	a. Erwin Milton (E.M.) Tiffany</a:t>
            </a:r>
          </a:p>
          <a:p>
            <a:pPr lvl="0"/>
            <a:r>
              <a:rPr lang="en-US" dirty="0"/>
              <a:t>	b. Harry Oscar Sampson</a:t>
            </a:r>
          </a:p>
          <a:p>
            <a:pPr lvl="0"/>
            <a:r>
              <a:rPr lang="en-US" dirty="0"/>
              <a:t>	c. Henry C. Groseclose</a:t>
            </a:r>
          </a:p>
          <a:p>
            <a:r>
              <a:rPr lang="en-US" dirty="0"/>
              <a:t>	d. Dr. Charles Homer Lane</a:t>
            </a:r>
          </a:p>
        </p:txBody>
      </p:sp>
    </p:spTree>
    <p:extLst>
      <p:ext uri="{BB962C8B-B14F-4D97-AF65-F5344CB8AC3E}">
        <p14:creationId xmlns:p14="http://schemas.microsoft.com/office/powerpoint/2010/main" val="17811199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Identify three leadership development events (LDEs) you can compete in through your chapter. </a:t>
            </a:r>
          </a:p>
        </p:txBody>
      </p:sp>
    </p:spTree>
    <p:extLst>
      <p:ext uri="{BB962C8B-B14F-4D97-AF65-F5344CB8AC3E}">
        <p14:creationId xmlns:p14="http://schemas.microsoft.com/office/powerpoint/2010/main" val="19656475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Q: Identify three leadership development events (LDEs) you can compete in through your chapter. </a:t>
            </a:r>
            <a:endParaRPr lang="en-US" b="1" dirty="0"/>
          </a:p>
          <a:p>
            <a:endParaRPr lang="en-US" b="1" dirty="0"/>
          </a:p>
          <a:p>
            <a:r>
              <a:rPr lang="en-US" b="1" dirty="0"/>
              <a:t>A: Agricultural issues forum, conduct of chapter meetings, creed speaking, employment skills, extemporaneous public speaking, parliamentary procedure, prepared public speaking</a:t>
            </a:r>
            <a:endParaRPr lang="en-US" dirty="0"/>
          </a:p>
        </p:txBody>
      </p:sp>
    </p:spTree>
    <p:extLst>
      <p:ext uri="{BB962C8B-B14F-4D97-AF65-F5344CB8AC3E}">
        <p14:creationId xmlns:p14="http://schemas.microsoft.com/office/powerpoint/2010/main" val="13689727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which career development event (CDE) do members work with a local agricultural company to select a product to promote? </a:t>
            </a:r>
          </a:p>
          <a:p>
            <a:endParaRPr lang="en-US" dirty="0"/>
          </a:p>
        </p:txBody>
      </p:sp>
    </p:spTree>
    <p:extLst>
      <p:ext uri="{BB962C8B-B14F-4D97-AF65-F5344CB8AC3E}">
        <p14:creationId xmlns:p14="http://schemas.microsoft.com/office/powerpoint/2010/main" val="25574077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Q: In which career development event (CDE) do members work with a local agricultural company to select a product to promote? </a:t>
            </a:r>
          </a:p>
          <a:p>
            <a:endParaRPr lang="en-US" b="1" dirty="0"/>
          </a:p>
          <a:p>
            <a:r>
              <a:rPr lang="en-US" b="1" dirty="0"/>
              <a:t>A: Marketing plan CDE</a:t>
            </a:r>
            <a:endParaRPr lang="en-US" dirty="0"/>
          </a:p>
          <a:p>
            <a:endParaRPr lang="en-US" dirty="0"/>
          </a:p>
        </p:txBody>
      </p:sp>
    </p:spTree>
    <p:extLst>
      <p:ext uri="{BB962C8B-B14F-4D97-AF65-F5344CB8AC3E}">
        <p14:creationId xmlns:p14="http://schemas.microsoft.com/office/powerpoint/2010/main" val="33934960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which career development event (CDE) do members exhibit knowledge in working with large and small animals? </a:t>
            </a:r>
            <a:r>
              <a:rPr lang="en-US" b="1" dirty="0"/>
              <a:t>­</a:t>
            </a:r>
            <a:endParaRPr lang="en-US" dirty="0"/>
          </a:p>
        </p:txBody>
      </p:sp>
    </p:spTree>
    <p:extLst>
      <p:ext uri="{BB962C8B-B14F-4D97-AF65-F5344CB8AC3E}">
        <p14:creationId xmlns:p14="http://schemas.microsoft.com/office/powerpoint/2010/main" val="33752649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Q: In which career development event (CDE) do members exhibit knowledge in working with large and small animals? </a:t>
            </a:r>
            <a:r>
              <a:rPr lang="en-US" b="1" dirty="0"/>
              <a:t>­</a:t>
            </a:r>
            <a:endParaRPr lang="en-US" dirty="0"/>
          </a:p>
          <a:p>
            <a:endParaRPr lang="en-US" b="1" dirty="0"/>
          </a:p>
          <a:p>
            <a:r>
              <a:rPr lang="en-US" b="1" dirty="0"/>
              <a:t>A: Veterinary science</a:t>
            </a:r>
            <a:r>
              <a:rPr lang="en-US" dirty="0"/>
              <a:t> </a:t>
            </a:r>
          </a:p>
        </p:txBody>
      </p:sp>
    </p:spTree>
    <p:extLst>
      <p:ext uri="{BB962C8B-B14F-4D97-AF65-F5344CB8AC3E}">
        <p14:creationId xmlns:p14="http://schemas.microsoft.com/office/powerpoint/2010/main" val="21432350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which leadership development event (LDE) do members have the opportunity to think on their feet by writing and preparing a speech in a limited amount of time? </a:t>
            </a:r>
          </a:p>
        </p:txBody>
      </p:sp>
    </p:spTree>
    <p:extLst>
      <p:ext uri="{BB962C8B-B14F-4D97-AF65-F5344CB8AC3E}">
        <p14:creationId xmlns:p14="http://schemas.microsoft.com/office/powerpoint/2010/main" val="8415966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Q: In which leadership development event (LDE) do members have the opportunity to think on their feet by writing and preparing a speech in a limited amount of time? </a:t>
            </a:r>
          </a:p>
          <a:p>
            <a:endParaRPr lang="en-US" b="1" dirty="0"/>
          </a:p>
          <a:p>
            <a:r>
              <a:rPr lang="en-US" b="1" dirty="0"/>
              <a:t>A: Extemporaneous public speaking</a:t>
            </a:r>
            <a:endParaRPr lang="en-US" dirty="0"/>
          </a:p>
        </p:txBody>
      </p:sp>
    </p:spTree>
    <p:extLst>
      <p:ext uri="{BB962C8B-B14F-4D97-AF65-F5344CB8AC3E}">
        <p14:creationId xmlns:p14="http://schemas.microsoft.com/office/powerpoint/2010/main" val="32110292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which career development event (CDE) would you like to participate? Why? </a:t>
            </a:r>
          </a:p>
          <a:p>
            <a:endParaRPr lang="en-US" dirty="0"/>
          </a:p>
        </p:txBody>
      </p:sp>
    </p:spTree>
    <p:extLst>
      <p:ext uri="{BB962C8B-B14F-4D97-AF65-F5344CB8AC3E}">
        <p14:creationId xmlns:p14="http://schemas.microsoft.com/office/powerpoint/2010/main" val="24995195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In which leadership development event (LDE) would you like to participate? Why? </a:t>
            </a:r>
          </a:p>
          <a:p>
            <a:endParaRPr lang="en-US" dirty="0"/>
          </a:p>
        </p:txBody>
      </p:sp>
    </p:spTree>
    <p:extLst>
      <p:ext uri="{BB962C8B-B14F-4D97-AF65-F5344CB8AC3E}">
        <p14:creationId xmlns:p14="http://schemas.microsoft.com/office/powerpoint/2010/main" val="3871866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The FFA Creed is an important five-paragraph statement that exemplifies the values of the National FFA Organization. Who wrote the FFA Creed?</a:t>
            </a:r>
          </a:p>
          <a:p>
            <a:pPr lvl="0"/>
            <a:r>
              <a:rPr lang="en-US" b="1" dirty="0"/>
              <a:t>	a. Erwin Milton (E.M.) Tiffany</a:t>
            </a:r>
            <a:endParaRPr lang="en-US" dirty="0"/>
          </a:p>
          <a:p>
            <a:pPr lvl="0"/>
            <a:r>
              <a:rPr lang="en-US" dirty="0"/>
              <a:t>	b. Harry Oscar Sampson</a:t>
            </a:r>
          </a:p>
          <a:p>
            <a:pPr lvl="0"/>
            <a:r>
              <a:rPr lang="en-US" dirty="0"/>
              <a:t>	c. Henry C. Groseclose</a:t>
            </a:r>
          </a:p>
          <a:p>
            <a:r>
              <a:rPr lang="en-US" dirty="0"/>
              <a:t>	d. Dr. Charles Homer Lane</a:t>
            </a:r>
          </a:p>
          <a:p>
            <a:endParaRPr lang="en-US" dirty="0"/>
          </a:p>
        </p:txBody>
      </p:sp>
    </p:spTree>
    <p:extLst>
      <p:ext uri="{BB962C8B-B14F-4D97-AF65-F5344CB8AC3E}">
        <p14:creationId xmlns:p14="http://schemas.microsoft.com/office/powerpoint/2010/main" val="63095991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 have a great community service project idea but no money to fund my project. What is my best option?</a:t>
            </a:r>
          </a:p>
          <a:p>
            <a:r>
              <a:rPr lang="en-US" dirty="0"/>
              <a:t>	a.   Hope someone donates money</a:t>
            </a:r>
          </a:p>
          <a:p>
            <a:r>
              <a:rPr lang="en-US" dirty="0"/>
              <a:t>	b.   Forget the project</a:t>
            </a:r>
          </a:p>
          <a:p>
            <a:r>
              <a:rPr lang="en-US" dirty="0"/>
              <a:t>	c.   Ask for money from my school</a:t>
            </a:r>
          </a:p>
          <a:p>
            <a:r>
              <a:rPr lang="en-US" dirty="0"/>
              <a:t>	d.   National FFA Living to Serve Grant</a:t>
            </a:r>
          </a:p>
          <a:p>
            <a:endParaRPr lang="en-US" dirty="0"/>
          </a:p>
        </p:txBody>
      </p:sp>
    </p:spTree>
    <p:extLst>
      <p:ext uri="{BB962C8B-B14F-4D97-AF65-F5344CB8AC3E}">
        <p14:creationId xmlns:p14="http://schemas.microsoft.com/office/powerpoint/2010/main" val="2050145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 have a great community service project idea but no money to fund my project. What is my best option?</a:t>
            </a:r>
          </a:p>
          <a:p>
            <a:r>
              <a:rPr lang="en-US" dirty="0"/>
              <a:t>	a.   Hope someone donates money</a:t>
            </a:r>
          </a:p>
          <a:p>
            <a:r>
              <a:rPr lang="en-US" dirty="0"/>
              <a:t>	b.   Forget the project</a:t>
            </a:r>
          </a:p>
          <a:p>
            <a:r>
              <a:rPr lang="en-US" dirty="0"/>
              <a:t>	c.   Ask for money from my school</a:t>
            </a:r>
          </a:p>
          <a:p>
            <a:r>
              <a:rPr lang="en-US" dirty="0"/>
              <a:t>	</a:t>
            </a:r>
            <a:r>
              <a:rPr lang="en-US" b="1" dirty="0"/>
              <a:t>d.   National FFA Living to Serve Grant</a:t>
            </a:r>
          </a:p>
          <a:p>
            <a:endParaRPr lang="en-US" dirty="0"/>
          </a:p>
        </p:txBody>
      </p:sp>
    </p:spTree>
    <p:extLst>
      <p:ext uri="{BB962C8B-B14F-4D97-AF65-F5344CB8AC3E}">
        <p14:creationId xmlns:p14="http://schemas.microsoft.com/office/powerpoint/2010/main" val="165695816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is the difference between a bachelor’s degree, a master’s degrees and a doctorate?</a:t>
            </a:r>
          </a:p>
          <a:p>
            <a:endParaRPr lang="en-US" dirty="0"/>
          </a:p>
        </p:txBody>
      </p:sp>
    </p:spTree>
    <p:extLst>
      <p:ext uri="{BB962C8B-B14F-4D97-AF65-F5344CB8AC3E}">
        <p14:creationId xmlns:p14="http://schemas.microsoft.com/office/powerpoint/2010/main" val="2790461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How do you handle stress?</a:t>
            </a:r>
          </a:p>
          <a:p>
            <a:endParaRPr lang="en-US" dirty="0"/>
          </a:p>
        </p:txBody>
      </p:sp>
    </p:spTree>
    <p:extLst>
      <p:ext uri="{BB962C8B-B14F-4D97-AF65-F5344CB8AC3E}">
        <p14:creationId xmlns:p14="http://schemas.microsoft.com/office/powerpoint/2010/main" val="41662903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List three of your greatest weaknesses, and explain how you are working through them.</a:t>
            </a:r>
          </a:p>
          <a:p>
            <a:endParaRPr lang="en-US" dirty="0"/>
          </a:p>
        </p:txBody>
      </p:sp>
    </p:spTree>
    <p:extLst>
      <p:ext uri="{BB962C8B-B14F-4D97-AF65-F5344CB8AC3E}">
        <p14:creationId xmlns:p14="http://schemas.microsoft.com/office/powerpoint/2010/main" val="16705361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is your dream job? Why?</a:t>
            </a:r>
          </a:p>
        </p:txBody>
      </p:sp>
    </p:spTree>
    <p:extLst>
      <p:ext uri="{BB962C8B-B14F-4D97-AF65-F5344CB8AC3E}">
        <p14:creationId xmlns:p14="http://schemas.microsoft.com/office/powerpoint/2010/main" val="206488910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If you were an animal, what would you be and why?</a:t>
            </a:r>
          </a:p>
          <a:p>
            <a:endParaRPr lang="en-US" dirty="0"/>
          </a:p>
        </p:txBody>
      </p:sp>
    </p:spTree>
    <p:extLst>
      <p:ext uri="{BB962C8B-B14F-4D97-AF65-F5344CB8AC3E}">
        <p14:creationId xmlns:p14="http://schemas.microsoft.com/office/powerpoint/2010/main" val="232512636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Identify five colleges/universities that offer agriculture-related degrees.</a:t>
            </a:r>
          </a:p>
          <a:p>
            <a:endParaRPr lang="en-US" dirty="0"/>
          </a:p>
        </p:txBody>
      </p:sp>
    </p:spTree>
    <p:extLst>
      <p:ext uri="{BB962C8B-B14F-4D97-AF65-F5344CB8AC3E}">
        <p14:creationId xmlns:p14="http://schemas.microsoft.com/office/powerpoint/2010/main" val="25393720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Go through the “What Kind of Leader Are You?” flow chart available </a:t>
            </a:r>
            <a:r>
              <a:rPr lang="en-US"/>
              <a:t>at </a:t>
            </a:r>
            <a:r>
              <a:rPr lang="en-US" u="sng">
                <a:hlinkClick r:id="rId2"/>
              </a:rPr>
              <a:t>https://azumazu.com/blog/leadership-and-managing/what-kind-of-leader-are-you/</a:t>
            </a:r>
            <a:r>
              <a:rPr lang="en-US" u="sng"/>
              <a:t> </a:t>
            </a:r>
          </a:p>
          <a:p>
            <a:endParaRPr lang="en-US" dirty="0"/>
          </a:p>
          <a:p>
            <a:r>
              <a:rPr lang="en-US" dirty="0"/>
              <a:t>Identify what type of leader you are and explain why you think you are in that category.</a:t>
            </a:r>
          </a:p>
          <a:p>
            <a:endParaRPr lang="en-US" dirty="0"/>
          </a:p>
        </p:txBody>
      </p:sp>
    </p:spTree>
    <p:extLst>
      <p:ext uri="{BB962C8B-B14F-4D97-AF65-F5344CB8AC3E}">
        <p14:creationId xmlns:p14="http://schemas.microsoft.com/office/powerpoint/2010/main" val="107803973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Agricultural communications practice editing: determine and correct the error in the following sentence, if any exists.</a:t>
            </a:r>
          </a:p>
          <a:p>
            <a:endParaRPr lang="en-US" dirty="0"/>
          </a:p>
          <a:p>
            <a:r>
              <a:rPr lang="en-US" dirty="0"/>
              <a:t>“Wildfires have, unfortunately, proven once again to be </a:t>
            </a:r>
            <a:r>
              <a:rPr lang="en-US" u="sng" dirty="0"/>
              <a:t>the west’s natural disasters,”</a:t>
            </a:r>
            <a:r>
              <a:rPr lang="en-US" dirty="0"/>
              <a:t> </a:t>
            </a:r>
            <a:r>
              <a:rPr lang="en-US" dirty="0" err="1"/>
              <a:t>Wayden</a:t>
            </a:r>
            <a:r>
              <a:rPr lang="en-US" dirty="0"/>
              <a:t> said. “This is urgent business that requires an equally urgent and comprehensive response.” </a:t>
            </a:r>
          </a:p>
          <a:p>
            <a:endParaRPr lang="en-US" dirty="0"/>
          </a:p>
        </p:txBody>
      </p:sp>
    </p:spTree>
    <p:extLst>
      <p:ext uri="{BB962C8B-B14F-4D97-AF65-F5344CB8AC3E}">
        <p14:creationId xmlns:p14="http://schemas.microsoft.com/office/powerpoint/2010/main" val="422557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organization was developed in 1935 to serve African American boys enrolled in vocational agriculture?</a:t>
            </a:r>
          </a:p>
          <a:p>
            <a:pPr lvl="0"/>
            <a:r>
              <a:rPr lang="en-US" dirty="0"/>
              <a:t>	a. Future Farmers of America</a:t>
            </a:r>
          </a:p>
          <a:p>
            <a:pPr lvl="0"/>
            <a:r>
              <a:rPr lang="en-US" dirty="0"/>
              <a:t>	b. New Farmers of America</a:t>
            </a:r>
          </a:p>
          <a:p>
            <a:pPr lvl="0"/>
            <a:r>
              <a:rPr lang="en-US" dirty="0"/>
              <a:t>	c. Next Generation of Farmers in America</a:t>
            </a:r>
          </a:p>
          <a:p>
            <a:r>
              <a:rPr lang="en-US" dirty="0"/>
              <a:t>	d. National Association of Agriculturalists</a:t>
            </a:r>
          </a:p>
        </p:txBody>
      </p:sp>
    </p:spTree>
    <p:extLst>
      <p:ext uri="{BB962C8B-B14F-4D97-AF65-F5344CB8AC3E}">
        <p14:creationId xmlns:p14="http://schemas.microsoft.com/office/powerpoint/2010/main" val="33765083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Q: Agricultural communications practice editing: determine and correct the error in the following sentence, if any exists.</a:t>
            </a:r>
          </a:p>
          <a:p>
            <a:endParaRPr lang="en-US" dirty="0"/>
          </a:p>
          <a:p>
            <a:r>
              <a:rPr lang="en-US" dirty="0"/>
              <a:t>“Wildfires have, unfortunately, proven once again to be </a:t>
            </a:r>
            <a:r>
              <a:rPr lang="en-US" u="sng" dirty="0"/>
              <a:t>the west’s natural disasters,”</a:t>
            </a:r>
            <a:r>
              <a:rPr lang="en-US" dirty="0"/>
              <a:t> </a:t>
            </a:r>
            <a:r>
              <a:rPr lang="en-US" dirty="0" err="1"/>
              <a:t>Wayden</a:t>
            </a:r>
            <a:r>
              <a:rPr lang="en-US" dirty="0"/>
              <a:t> said. “This is urgent business that requires an equally urgent and comprehensive response.” </a:t>
            </a:r>
          </a:p>
          <a:p>
            <a:endParaRPr lang="en-US" b="1" dirty="0"/>
          </a:p>
          <a:p>
            <a:r>
              <a:rPr lang="en-US" b="1" dirty="0"/>
              <a:t>A: Capitalize West</a:t>
            </a:r>
            <a:endParaRPr lang="en-US" dirty="0"/>
          </a:p>
          <a:p>
            <a:endParaRPr lang="en-US" dirty="0"/>
          </a:p>
        </p:txBody>
      </p:sp>
    </p:spTree>
    <p:extLst>
      <p:ext uri="{BB962C8B-B14F-4D97-AF65-F5344CB8AC3E}">
        <p14:creationId xmlns:p14="http://schemas.microsoft.com/office/powerpoint/2010/main" val="319280778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Agricultural communications practice editing: determine and correct the error in the following sentence, if any exists. </a:t>
            </a:r>
          </a:p>
          <a:p>
            <a:endParaRPr lang="en-US" dirty="0"/>
          </a:p>
          <a:p>
            <a:r>
              <a:rPr lang="en-US" dirty="0"/>
              <a:t>Currently, states can receive hazard mitigation funding to lessen the effects of a future disaster only </a:t>
            </a:r>
            <a:r>
              <a:rPr lang="en-US" u="sng" dirty="0"/>
              <a:t>after the President declares</a:t>
            </a:r>
            <a:r>
              <a:rPr lang="en-US" dirty="0"/>
              <a:t> a major disaster. </a:t>
            </a:r>
          </a:p>
        </p:txBody>
      </p:sp>
    </p:spTree>
    <p:extLst>
      <p:ext uri="{BB962C8B-B14F-4D97-AF65-F5344CB8AC3E}">
        <p14:creationId xmlns:p14="http://schemas.microsoft.com/office/powerpoint/2010/main" val="15183095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Q: Agricultural communications practice editing: determine and correct the error in the following sentence, if any exists. </a:t>
            </a:r>
          </a:p>
          <a:p>
            <a:endParaRPr lang="en-US" dirty="0"/>
          </a:p>
          <a:p>
            <a:r>
              <a:rPr lang="en-US" dirty="0"/>
              <a:t>Currently, states can receive hazard mitigation funding to lessen the effects of a future disaster only </a:t>
            </a:r>
            <a:r>
              <a:rPr lang="en-US" u="sng" dirty="0"/>
              <a:t>after the President declares</a:t>
            </a:r>
            <a:r>
              <a:rPr lang="en-US" dirty="0"/>
              <a:t> a major disaster. </a:t>
            </a:r>
          </a:p>
          <a:p>
            <a:endParaRPr lang="en-US" b="1" dirty="0"/>
          </a:p>
          <a:p>
            <a:r>
              <a:rPr lang="en-US" b="1" dirty="0"/>
              <a:t>A: Don’t capitalize president</a:t>
            </a:r>
            <a:endParaRPr lang="en-US" dirty="0"/>
          </a:p>
        </p:txBody>
      </p:sp>
    </p:spTree>
    <p:extLst>
      <p:ext uri="{BB962C8B-B14F-4D97-AF65-F5344CB8AC3E}">
        <p14:creationId xmlns:p14="http://schemas.microsoft.com/office/powerpoint/2010/main" val="199990887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Agricultural communications practice editing: determine and correct the error in the following sentence, if any exists. </a:t>
            </a:r>
          </a:p>
          <a:p>
            <a:endParaRPr lang="en-US" dirty="0"/>
          </a:p>
          <a:p>
            <a:r>
              <a:rPr lang="en-US" dirty="0"/>
              <a:t>However, unlike </a:t>
            </a:r>
            <a:r>
              <a:rPr lang="en-US" u="sng" dirty="0" err="1"/>
              <a:t>huricanes</a:t>
            </a:r>
            <a:r>
              <a:rPr lang="en-US" u="sng" dirty="0"/>
              <a:t>,</a:t>
            </a:r>
            <a:r>
              <a:rPr lang="en-US" dirty="0"/>
              <a:t> floods or tornados, most wildfires do not receive a major disaster declaration. </a:t>
            </a:r>
          </a:p>
          <a:p>
            <a:endParaRPr lang="en-US" dirty="0"/>
          </a:p>
        </p:txBody>
      </p:sp>
    </p:spTree>
    <p:extLst>
      <p:ext uri="{BB962C8B-B14F-4D97-AF65-F5344CB8AC3E}">
        <p14:creationId xmlns:p14="http://schemas.microsoft.com/office/powerpoint/2010/main" val="349074998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Q: Agricultural communications practice editing: determine and correct the error in the following sentence, if any exists. </a:t>
            </a:r>
          </a:p>
          <a:p>
            <a:endParaRPr lang="en-US" dirty="0"/>
          </a:p>
          <a:p>
            <a:r>
              <a:rPr lang="en-US" dirty="0"/>
              <a:t>However, unlike </a:t>
            </a:r>
            <a:r>
              <a:rPr lang="en-US" u="sng" dirty="0" err="1"/>
              <a:t>huricanes</a:t>
            </a:r>
            <a:r>
              <a:rPr lang="en-US" u="sng" dirty="0"/>
              <a:t>,</a:t>
            </a:r>
            <a:r>
              <a:rPr lang="en-US" dirty="0"/>
              <a:t> floods or tornados, most wildfires do not receive a major disaster declaration. </a:t>
            </a:r>
          </a:p>
          <a:p>
            <a:endParaRPr lang="en-US" b="1" dirty="0"/>
          </a:p>
          <a:p>
            <a:r>
              <a:rPr lang="en-US" b="1" dirty="0"/>
              <a:t>A: Spelling </a:t>
            </a:r>
            <a:endParaRPr lang="en-US" dirty="0"/>
          </a:p>
          <a:p>
            <a:endParaRPr lang="en-US" dirty="0"/>
          </a:p>
        </p:txBody>
      </p:sp>
    </p:spTree>
    <p:extLst>
      <p:ext uri="{BB962C8B-B14F-4D97-AF65-F5344CB8AC3E}">
        <p14:creationId xmlns:p14="http://schemas.microsoft.com/office/powerpoint/2010/main" val="9465083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Agricultural communications practice editing: determine and correct the error in the following sentence, if any exists. </a:t>
            </a:r>
          </a:p>
          <a:p>
            <a:endParaRPr lang="en-US" dirty="0"/>
          </a:p>
          <a:p>
            <a:r>
              <a:rPr lang="en-US" dirty="0"/>
              <a:t>“I have seen firsthand the impact that catastrophic wildfires have on our </a:t>
            </a:r>
            <a:r>
              <a:rPr lang="en-US" u="sng" dirty="0"/>
              <a:t>communities,” Bennet said. “Folks</a:t>
            </a:r>
            <a:r>
              <a:rPr lang="en-US" dirty="0"/>
              <a:t> impacted by wildfire need assistance long after the flames stop burning.”</a:t>
            </a:r>
          </a:p>
          <a:p>
            <a:endParaRPr lang="en-US" dirty="0"/>
          </a:p>
        </p:txBody>
      </p:sp>
    </p:spTree>
    <p:extLst>
      <p:ext uri="{BB962C8B-B14F-4D97-AF65-F5344CB8AC3E}">
        <p14:creationId xmlns:p14="http://schemas.microsoft.com/office/powerpoint/2010/main" val="23239093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Q: Agricultural communications practice editing: determine and correct the error in the following sentence, if any exists. </a:t>
            </a:r>
          </a:p>
          <a:p>
            <a:endParaRPr lang="en-US" dirty="0"/>
          </a:p>
          <a:p>
            <a:r>
              <a:rPr lang="en-US" dirty="0"/>
              <a:t>“I have seen firsthand the impact that catastrophic wildfires have on our </a:t>
            </a:r>
            <a:r>
              <a:rPr lang="en-US" u="sng" dirty="0"/>
              <a:t>communities,” Bennet said. “Folks</a:t>
            </a:r>
            <a:r>
              <a:rPr lang="en-US" dirty="0"/>
              <a:t> impacted by wildfire need assistance long after the flames stop burning.”</a:t>
            </a:r>
          </a:p>
          <a:p>
            <a:endParaRPr lang="en-US" b="1" dirty="0"/>
          </a:p>
          <a:p>
            <a:r>
              <a:rPr lang="en-US" b="1" dirty="0"/>
              <a:t>A: Correct </a:t>
            </a:r>
            <a:endParaRPr lang="en-US" dirty="0"/>
          </a:p>
          <a:p>
            <a:endParaRPr lang="en-US" dirty="0"/>
          </a:p>
        </p:txBody>
      </p:sp>
    </p:spTree>
    <p:extLst>
      <p:ext uri="{BB962C8B-B14F-4D97-AF65-F5344CB8AC3E}">
        <p14:creationId xmlns:p14="http://schemas.microsoft.com/office/powerpoint/2010/main" val="253199097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Agricultural communications practice editing: determine and correct the error in the following sentence, if any exists. </a:t>
            </a:r>
          </a:p>
          <a:p>
            <a:endParaRPr lang="en-US" dirty="0"/>
          </a:p>
          <a:p>
            <a:r>
              <a:rPr lang="en-US" dirty="0"/>
              <a:t>The IAFC said it would send some of </a:t>
            </a:r>
            <a:r>
              <a:rPr lang="en-US" u="sng" dirty="0"/>
              <a:t>its members to congress</a:t>
            </a:r>
            <a:r>
              <a:rPr lang="en-US" dirty="0"/>
              <a:t> to publicly voice support for the legislation.</a:t>
            </a:r>
          </a:p>
        </p:txBody>
      </p:sp>
    </p:spTree>
    <p:extLst>
      <p:ext uri="{BB962C8B-B14F-4D97-AF65-F5344CB8AC3E}">
        <p14:creationId xmlns:p14="http://schemas.microsoft.com/office/powerpoint/2010/main" val="118663294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Q: Agricultural communications practice editing: determine and correct the error in the following sentence, if any exists. </a:t>
            </a:r>
          </a:p>
          <a:p>
            <a:endParaRPr lang="en-US" dirty="0"/>
          </a:p>
          <a:p>
            <a:r>
              <a:rPr lang="en-US" dirty="0"/>
              <a:t>The IAFC said it would send some of </a:t>
            </a:r>
            <a:r>
              <a:rPr lang="en-US" u="sng" dirty="0"/>
              <a:t>its members to congress</a:t>
            </a:r>
            <a:r>
              <a:rPr lang="en-US" dirty="0"/>
              <a:t> to publicly voice support for the legislation.</a:t>
            </a:r>
          </a:p>
          <a:p>
            <a:endParaRPr lang="en-US" b="1" dirty="0"/>
          </a:p>
          <a:p>
            <a:r>
              <a:rPr lang="en-US" b="1" dirty="0"/>
              <a:t>A: Capitalize Congress</a:t>
            </a:r>
            <a:endParaRPr lang="en-US" dirty="0"/>
          </a:p>
        </p:txBody>
      </p:sp>
    </p:spTree>
    <p:extLst>
      <p:ext uri="{BB962C8B-B14F-4D97-AF65-F5344CB8AC3E}">
        <p14:creationId xmlns:p14="http://schemas.microsoft.com/office/powerpoint/2010/main" val="167535708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When selling a product to a potential customer, it is important to ask questions to determine their needs and concerns. Provide two open-ended questions and two closed-ended questions that could be asked of a potential customer.</a:t>
            </a:r>
          </a:p>
          <a:p>
            <a:endParaRPr lang="en-US" dirty="0"/>
          </a:p>
        </p:txBody>
      </p:sp>
    </p:spTree>
    <p:extLst>
      <p:ext uri="{BB962C8B-B14F-4D97-AF65-F5344CB8AC3E}">
        <p14:creationId xmlns:p14="http://schemas.microsoft.com/office/powerpoint/2010/main" val="3056925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organization was developed in 1935 to serve African American boys enrolled in vocational agriculture?</a:t>
            </a:r>
          </a:p>
          <a:p>
            <a:pPr lvl="0"/>
            <a:r>
              <a:rPr lang="en-US" dirty="0"/>
              <a:t>	a. Future Farmers of America</a:t>
            </a:r>
          </a:p>
          <a:p>
            <a:pPr lvl="0"/>
            <a:r>
              <a:rPr lang="en-US" b="1" dirty="0"/>
              <a:t>	b. New Farmers of America</a:t>
            </a:r>
            <a:endParaRPr lang="en-US" dirty="0"/>
          </a:p>
          <a:p>
            <a:pPr lvl="0"/>
            <a:r>
              <a:rPr lang="en-US" dirty="0"/>
              <a:t>	c. Next Generation of Farmers in America</a:t>
            </a:r>
          </a:p>
          <a:p>
            <a:r>
              <a:rPr lang="en-US" dirty="0"/>
              <a:t>	d. National Association of Agriculturalists</a:t>
            </a:r>
          </a:p>
          <a:p>
            <a:endParaRPr lang="en-US" dirty="0"/>
          </a:p>
        </p:txBody>
      </p:sp>
    </p:spTree>
    <p:extLst>
      <p:ext uri="{BB962C8B-B14F-4D97-AF65-F5344CB8AC3E}">
        <p14:creationId xmlns:p14="http://schemas.microsoft.com/office/powerpoint/2010/main" val="300035145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When confronted by a dominating customer, it is a good sales technique to do which of the following?</a:t>
            </a:r>
          </a:p>
          <a:p>
            <a:r>
              <a:rPr lang="en-US" dirty="0"/>
              <a:t>	a.   Let the customer do all the talking</a:t>
            </a:r>
          </a:p>
          <a:p>
            <a:r>
              <a:rPr lang="en-US" dirty="0"/>
              <a:t>	b.   Present your information quickly</a:t>
            </a:r>
          </a:p>
          <a:p>
            <a:r>
              <a:rPr lang="en-US" dirty="0"/>
              <a:t>	c.   Make them feel important by nodding in agreement</a:t>
            </a:r>
          </a:p>
          <a:p>
            <a:r>
              <a:rPr lang="en-US" dirty="0"/>
              <a:t>	d.   All of the above</a:t>
            </a:r>
          </a:p>
        </p:txBody>
      </p:sp>
    </p:spTree>
    <p:extLst>
      <p:ext uri="{BB962C8B-B14F-4D97-AF65-F5344CB8AC3E}">
        <p14:creationId xmlns:p14="http://schemas.microsoft.com/office/powerpoint/2010/main" val="106090392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When confronted by a dominating customer, it is a good sales technique to do which of the following?</a:t>
            </a:r>
          </a:p>
          <a:p>
            <a:r>
              <a:rPr lang="en-US" dirty="0"/>
              <a:t>	a.   Let the customer do all the talking</a:t>
            </a:r>
          </a:p>
          <a:p>
            <a:r>
              <a:rPr lang="en-US" dirty="0"/>
              <a:t>	b.   Present your information quickly</a:t>
            </a:r>
          </a:p>
          <a:p>
            <a:r>
              <a:rPr lang="en-US" dirty="0"/>
              <a:t>	c.   Make them feel important by nodding in agreement</a:t>
            </a:r>
          </a:p>
          <a:p>
            <a:r>
              <a:rPr lang="en-US" b="1" dirty="0"/>
              <a:t>	d.   All of the above</a:t>
            </a:r>
            <a:endParaRPr lang="en-US" dirty="0"/>
          </a:p>
          <a:p>
            <a:endParaRPr lang="en-US" dirty="0"/>
          </a:p>
        </p:txBody>
      </p:sp>
    </p:spTree>
    <p:extLst>
      <p:ext uri="{BB962C8B-B14F-4D97-AF65-F5344CB8AC3E}">
        <p14:creationId xmlns:p14="http://schemas.microsoft.com/office/powerpoint/2010/main" val="11479508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motions does not need to be seconded?</a:t>
            </a:r>
          </a:p>
          <a:p>
            <a:r>
              <a:rPr lang="en-US" dirty="0"/>
              <a:t>	a.   Raise a question of privilege</a:t>
            </a:r>
          </a:p>
          <a:p>
            <a:r>
              <a:rPr lang="en-US" dirty="0"/>
              <a:t>	b.   Recess</a:t>
            </a:r>
          </a:p>
          <a:p>
            <a:r>
              <a:rPr lang="en-US" dirty="0"/>
              <a:t>	c.   Main motion</a:t>
            </a:r>
          </a:p>
          <a:p>
            <a:r>
              <a:rPr lang="en-US" dirty="0"/>
              <a:t>	d.   Postpone indefinitely</a:t>
            </a:r>
          </a:p>
          <a:p>
            <a:endParaRPr lang="en-US" dirty="0"/>
          </a:p>
        </p:txBody>
      </p:sp>
    </p:spTree>
    <p:extLst>
      <p:ext uri="{BB962C8B-B14F-4D97-AF65-F5344CB8AC3E}">
        <p14:creationId xmlns:p14="http://schemas.microsoft.com/office/powerpoint/2010/main" val="347089669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Which of the following motions does not need to be seconded?</a:t>
            </a:r>
          </a:p>
          <a:p>
            <a:r>
              <a:rPr lang="en-US" b="1" dirty="0"/>
              <a:t>	a.   Raise a question of privilege</a:t>
            </a:r>
            <a:endParaRPr lang="en-US" dirty="0"/>
          </a:p>
          <a:p>
            <a:r>
              <a:rPr lang="en-US" dirty="0"/>
              <a:t>	b.   Recess</a:t>
            </a:r>
          </a:p>
          <a:p>
            <a:r>
              <a:rPr lang="en-US" dirty="0"/>
              <a:t>	c.   Main motion</a:t>
            </a:r>
          </a:p>
          <a:p>
            <a:r>
              <a:rPr lang="en-US" dirty="0"/>
              <a:t>	d.   Postpone indefinitely</a:t>
            </a:r>
          </a:p>
          <a:p>
            <a:endParaRPr lang="en-US" dirty="0"/>
          </a:p>
        </p:txBody>
      </p:sp>
    </p:spTree>
    <p:extLst>
      <p:ext uri="{BB962C8B-B14F-4D97-AF65-F5344CB8AC3E}">
        <p14:creationId xmlns:p14="http://schemas.microsoft.com/office/powerpoint/2010/main" val="56447947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An FFA member who is speaking about a motion after they have been assigned the floor cannot be interrupted by a</a:t>
            </a:r>
          </a:p>
          <a:p>
            <a:r>
              <a:rPr lang="en-US" dirty="0"/>
              <a:t>	a.   point of order.</a:t>
            </a:r>
          </a:p>
          <a:p>
            <a:r>
              <a:rPr lang="en-US" dirty="0"/>
              <a:t>	b.   question of privilege.</a:t>
            </a:r>
          </a:p>
          <a:p>
            <a:r>
              <a:rPr lang="en-US" dirty="0"/>
              <a:t>	c.   parliamentary inquiry.</a:t>
            </a:r>
          </a:p>
          <a:p>
            <a:r>
              <a:rPr lang="en-US" dirty="0"/>
              <a:t>	d.   motion to amend.</a:t>
            </a:r>
          </a:p>
        </p:txBody>
      </p:sp>
    </p:spTree>
    <p:extLst>
      <p:ext uri="{BB962C8B-B14F-4D97-AF65-F5344CB8AC3E}">
        <p14:creationId xmlns:p14="http://schemas.microsoft.com/office/powerpoint/2010/main" val="209097160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An FFA member who is speaking about a motion after they have been assigned the floor cannot be interrupted by a</a:t>
            </a:r>
          </a:p>
          <a:p>
            <a:r>
              <a:rPr lang="en-US" dirty="0"/>
              <a:t>	a.   point of order.</a:t>
            </a:r>
          </a:p>
          <a:p>
            <a:r>
              <a:rPr lang="en-US" dirty="0"/>
              <a:t>	b.   question of privilege.</a:t>
            </a:r>
          </a:p>
          <a:p>
            <a:r>
              <a:rPr lang="en-US" dirty="0"/>
              <a:t>	c.   parliamentary inquiry.</a:t>
            </a:r>
          </a:p>
          <a:p>
            <a:r>
              <a:rPr lang="en-US" b="1" dirty="0"/>
              <a:t>	d.   motion to amend.</a:t>
            </a:r>
            <a:endParaRPr lang="en-US" dirty="0"/>
          </a:p>
          <a:p>
            <a:endParaRPr lang="en-US" dirty="0"/>
          </a:p>
        </p:txBody>
      </p:sp>
    </p:spTree>
    <p:extLst>
      <p:ext uri="{BB962C8B-B14F-4D97-AF65-F5344CB8AC3E}">
        <p14:creationId xmlns:p14="http://schemas.microsoft.com/office/powerpoint/2010/main" val="167635889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Draw a pig on a piece of paper. All the details are up to you. You have five minutes.</a:t>
            </a:r>
          </a:p>
          <a:p>
            <a:r>
              <a:rPr lang="en-US" dirty="0"/>
              <a:t> </a:t>
            </a:r>
          </a:p>
        </p:txBody>
      </p:sp>
    </p:spTree>
    <p:extLst>
      <p:ext uri="{BB962C8B-B14F-4D97-AF65-F5344CB8AC3E}">
        <p14:creationId xmlns:p14="http://schemas.microsoft.com/office/powerpoint/2010/main" val="138655388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a:xfrm>
            <a:off x="193082" y="1008304"/>
            <a:ext cx="8229600" cy="664168"/>
          </a:xfrm>
        </p:spPr>
        <p:txBody>
          <a:bodyPr/>
          <a:lstStyle/>
          <a:p>
            <a:r>
              <a:rPr lang="en-US" dirty="0"/>
              <a:t>Draw a pig on a piece of paper. All the details are up to you. You have five minutes.</a:t>
            </a:r>
          </a:p>
          <a:p>
            <a:r>
              <a:rPr lang="en-US" dirty="0"/>
              <a:t> </a:t>
            </a:r>
          </a:p>
        </p:txBody>
      </p:sp>
      <p:sp>
        <p:nvSpPr>
          <p:cNvPr id="4" name="TextBox 3"/>
          <p:cNvSpPr txBox="1"/>
          <p:nvPr/>
        </p:nvSpPr>
        <p:spPr>
          <a:xfrm>
            <a:off x="302314" y="1672472"/>
            <a:ext cx="8187211" cy="4801314"/>
          </a:xfrm>
          <a:prstGeom prst="rect">
            <a:avLst/>
          </a:prstGeom>
          <a:noFill/>
        </p:spPr>
        <p:txBody>
          <a:bodyPr wrap="square" rtlCol="0">
            <a:spAutoFit/>
          </a:bodyPr>
          <a:lstStyle/>
          <a:p>
            <a:pPr marL="285750" indent="-285750">
              <a:buFont typeface="Arial" panose="020B0604020202020204" pitchFamily="34" charset="0"/>
              <a:buChar char="•"/>
            </a:pPr>
            <a:r>
              <a:rPr lang="en-US" b="1" dirty="0"/>
              <a:t>Drawing is near the top of the paper = tendency to be positive/optimistic </a:t>
            </a:r>
          </a:p>
          <a:p>
            <a:pPr marL="285750" indent="-285750">
              <a:buFont typeface="Arial" panose="020B0604020202020204" pitchFamily="34" charset="0"/>
              <a:buChar char="•"/>
            </a:pPr>
            <a:r>
              <a:rPr lang="en-US" b="1" dirty="0"/>
              <a:t>Drawing is near the middle = tendency to be a realist </a:t>
            </a:r>
          </a:p>
          <a:p>
            <a:pPr marL="285750" indent="-285750">
              <a:buFont typeface="Arial" panose="020B0604020202020204" pitchFamily="34" charset="0"/>
              <a:buChar char="•"/>
            </a:pPr>
            <a:r>
              <a:rPr lang="en-US" b="1" dirty="0"/>
              <a:t>Drawing is near the bottom= tendency to be pessimistic, possible negative behaviors </a:t>
            </a:r>
          </a:p>
          <a:p>
            <a:pPr marL="285750" indent="-285750">
              <a:buFont typeface="Arial" panose="020B0604020202020204" pitchFamily="34" charset="0"/>
              <a:buChar char="•"/>
            </a:pPr>
            <a:r>
              <a:rPr lang="en-US" b="1" dirty="0"/>
              <a:t>Drawing is facing left = believes in tradition and being friendly, good at remembering dates </a:t>
            </a:r>
          </a:p>
          <a:p>
            <a:pPr marL="285750" indent="-285750">
              <a:buFont typeface="Arial" panose="020B0604020202020204" pitchFamily="34" charset="0"/>
              <a:buChar char="•"/>
            </a:pPr>
            <a:r>
              <a:rPr lang="en-US" b="1" dirty="0"/>
              <a:t>Drawing is facing right = innovative/active, can forget dates easily</a:t>
            </a:r>
          </a:p>
          <a:p>
            <a:pPr marL="285750" indent="-285750">
              <a:buFont typeface="Arial" panose="020B0604020202020204" pitchFamily="34" charset="0"/>
              <a:buChar char="•"/>
            </a:pPr>
            <a:r>
              <a:rPr lang="en-US" b="1" dirty="0"/>
              <a:t>Drawing is facing front = direct, does not avoid confrontations </a:t>
            </a:r>
          </a:p>
          <a:p>
            <a:pPr marL="285750" indent="-285750">
              <a:buFont typeface="Arial" panose="020B0604020202020204" pitchFamily="34" charset="0"/>
              <a:buChar char="•"/>
            </a:pPr>
            <a:r>
              <a:rPr lang="en-US" b="1" dirty="0"/>
              <a:t>Drawing has lots of details = analytical </a:t>
            </a:r>
          </a:p>
          <a:p>
            <a:pPr marL="285750" indent="-285750">
              <a:buFont typeface="Arial" panose="020B0604020202020204" pitchFamily="34" charset="0"/>
              <a:buChar char="•"/>
            </a:pPr>
            <a:r>
              <a:rPr lang="en-US" b="1" dirty="0"/>
              <a:t>Drawing has few details = emotional and focuses on the larger picture Drawing has less than four legs showing = person is living through a major period of change </a:t>
            </a:r>
          </a:p>
          <a:p>
            <a:pPr marL="285750" indent="-285750">
              <a:buFont typeface="Arial" panose="020B0604020202020204" pitchFamily="34" charset="0"/>
              <a:buChar char="•"/>
            </a:pPr>
            <a:r>
              <a:rPr lang="en-US" b="1" dirty="0"/>
              <a:t>Drawing has four legs showing = secure and sticks to ideals, stubborn Pig’s ear size = the bigger the ears the better listener the person is </a:t>
            </a:r>
          </a:p>
          <a:p>
            <a:pPr marL="285750" indent="-285750">
              <a:buFont typeface="Arial" panose="020B0604020202020204" pitchFamily="34" charset="0"/>
              <a:buChar char="•"/>
            </a:pPr>
            <a:r>
              <a:rPr lang="en-US" b="1" dirty="0"/>
              <a:t>Pig tail length= the longer the tail the more intelligent the person is. </a:t>
            </a:r>
            <a:endParaRPr lang="en-US" dirty="0"/>
          </a:p>
          <a:p>
            <a:endParaRPr lang="en-US" dirty="0"/>
          </a:p>
        </p:txBody>
      </p:sp>
    </p:spTree>
    <p:extLst>
      <p:ext uri="{BB962C8B-B14F-4D97-AF65-F5344CB8AC3E}">
        <p14:creationId xmlns:p14="http://schemas.microsoft.com/office/powerpoint/2010/main" val="159366148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If you had to throw out all but one of your possessions, which one would you keep and why?</a:t>
            </a:r>
          </a:p>
          <a:p>
            <a:endParaRPr lang="en-US" dirty="0"/>
          </a:p>
        </p:txBody>
      </p:sp>
    </p:spTree>
    <p:extLst>
      <p:ext uri="{BB962C8B-B14F-4D97-AF65-F5344CB8AC3E}">
        <p14:creationId xmlns:p14="http://schemas.microsoft.com/office/powerpoint/2010/main" val="63179289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and FFA</a:t>
            </a:r>
          </a:p>
        </p:txBody>
      </p:sp>
      <p:sp>
        <p:nvSpPr>
          <p:cNvPr id="3" name="Content Placeholder 2"/>
          <p:cNvSpPr>
            <a:spLocks noGrp="1"/>
          </p:cNvSpPr>
          <p:nvPr>
            <p:ph idx="13"/>
          </p:nvPr>
        </p:nvSpPr>
        <p:spPr/>
        <p:txBody>
          <a:bodyPr/>
          <a:lstStyle/>
          <a:p>
            <a:r>
              <a:rPr lang="en-US" dirty="0"/>
              <a:t>What is the purpose of a career development event (CDE) and a leadership development event (LDE)?</a:t>
            </a:r>
          </a:p>
          <a:p>
            <a:endParaRPr lang="en-US" dirty="0"/>
          </a:p>
        </p:txBody>
      </p:sp>
    </p:spTree>
    <p:extLst>
      <p:ext uri="{BB962C8B-B14F-4D97-AF65-F5344CB8AC3E}">
        <p14:creationId xmlns:p14="http://schemas.microsoft.com/office/powerpoint/2010/main" val="54169134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2.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4.xml><?xml version="1.0" encoding="utf-8"?>
<ds:datastoreItem xmlns:ds="http://schemas.openxmlformats.org/officeDocument/2006/customXml" ds:itemID="{D077A53E-A8F8-4613-A362-6AAE3EF4D9B9}">
  <ds:schemaRefs>
    <ds:schemaRef ds:uri="http://purl.org/dc/terms/"/>
    <ds:schemaRef ds:uri="http://schemas.microsoft.com/office/2006/documentManagement/types"/>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Angles.thmx</Template>
  <TotalTime>34776</TotalTime>
  <Words>8668</Words>
  <Application>Microsoft Office PowerPoint</Application>
  <PresentationFormat>On-screen Show (4:3)</PresentationFormat>
  <Paragraphs>1123</Paragraphs>
  <Slides>218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218</vt:i4>
      </vt:variant>
    </vt:vector>
  </HeadingPairs>
  <TitlesOfParts>
    <vt:vector size="224" baseType="lpstr">
      <vt:lpstr>Franklin Gothic Book</vt:lpstr>
      <vt:lpstr>Georgia</vt:lpstr>
      <vt:lpstr>Wingdings</vt:lpstr>
      <vt:lpstr>Verdana</vt:lpstr>
      <vt:lpstr>Arial</vt:lpstr>
      <vt:lpstr>FFA Inservice Master</vt:lpstr>
      <vt:lpstr>PowerPoint Presentation</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lpstr>Leadership and FFA</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McGrady, Megan</cp:lastModifiedBy>
  <cp:revision>409</cp:revision>
  <dcterms:created xsi:type="dcterms:W3CDTF">2007-01-30T15:01:20Z</dcterms:created>
  <dcterms:modified xsi:type="dcterms:W3CDTF">2021-04-30T17:09:52Z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ies>
</file>