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128"/>
  </p:notesMasterIdLst>
  <p:handoutMasterIdLst>
    <p:handoutMasterId r:id="rId129"/>
  </p:handoutMasterIdLst>
  <p:sldIdLst>
    <p:sldId id="525" r:id="rId6"/>
    <p:sldId id="527" r:id="rId7"/>
    <p:sldId id="528" r:id="rId8"/>
    <p:sldId id="529" r:id="rId9"/>
    <p:sldId id="530" r:id="rId10"/>
    <p:sldId id="531" r:id="rId11"/>
    <p:sldId id="532" r:id="rId12"/>
    <p:sldId id="533" r:id="rId13"/>
    <p:sldId id="534" r:id="rId14"/>
    <p:sldId id="535" r:id="rId15"/>
    <p:sldId id="604" r:id="rId16"/>
    <p:sldId id="536" r:id="rId17"/>
    <p:sldId id="537" r:id="rId18"/>
    <p:sldId id="538" r:id="rId19"/>
    <p:sldId id="539" r:id="rId20"/>
    <p:sldId id="540" r:id="rId21"/>
    <p:sldId id="541" r:id="rId22"/>
    <p:sldId id="542" r:id="rId23"/>
    <p:sldId id="543" r:id="rId24"/>
    <p:sldId id="544" r:id="rId25"/>
    <p:sldId id="545" r:id="rId26"/>
    <p:sldId id="546" r:id="rId27"/>
    <p:sldId id="547" r:id="rId28"/>
    <p:sldId id="548" r:id="rId29"/>
    <p:sldId id="549" r:id="rId30"/>
    <p:sldId id="550" r:id="rId31"/>
    <p:sldId id="551" r:id="rId32"/>
    <p:sldId id="552" r:id="rId33"/>
    <p:sldId id="553" r:id="rId34"/>
    <p:sldId id="554" r:id="rId35"/>
    <p:sldId id="555" r:id="rId36"/>
    <p:sldId id="556" r:id="rId37"/>
    <p:sldId id="557" r:id="rId38"/>
    <p:sldId id="558" r:id="rId39"/>
    <p:sldId id="559" r:id="rId40"/>
    <p:sldId id="560" r:id="rId41"/>
    <p:sldId id="561" r:id="rId42"/>
    <p:sldId id="562" r:id="rId43"/>
    <p:sldId id="605" r:id="rId44"/>
    <p:sldId id="563" r:id="rId45"/>
    <p:sldId id="564" r:id="rId46"/>
    <p:sldId id="565" r:id="rId47"/>
    <p:sldId id="566" r:id="rId48"/>
    <p:sldId id="567" r:id="rId49"/>
    <p:sldId id="568" r:id="rId50"/>
    <p:sldId id="569" r:id="rId51"/>
    <p:sldId id="570" r:id="rId52"/>
    <p:sldId id="571" r:id="rId53"/>
    <p:sldId id="572" r:id="rId54"/>
    <p:sldId id="573" r:id="rId55"/>
    <p:sldId id="606" r:id="rId56"/>
    <p:sldId id="574" r:id="rId57"/>
    <p:sldId id="575" r:id="rId58"/>
    <p:sldId id="576" r:id="rId59"/>
    <p:sldId id="577" r:id="rId60"/>
    <p:sldId id="578" r:id="rId61"/>
    <p:sldId id="579" r:id="rId62"/>
    <p:sldId id="580" r:id="rId63"/>
    <p:sldId id="581" r:id="rId64"/>
    <p:sldId id="582" r:id="rId65"/>
    <p:sldId id="583" r:id="rId66"/>
    <p:sldId id="584" r:id="rId67"/>
    <p:sldId id="585" r:id="rId68"/>
    <p:sldId id="586" r:id="rId69"/>
    <p:sldId id="587" r:id="rId70"/>
    <p:sldId id="588" r:id="rId71"/>
    <p:sldId id="589" r:id="rId72"/>
    <p:sldId id="590" r:id="rId73"/>
    <p:sldId id="591" r:id="rId74"/>
    <p:sldId id="592" r:id="rId75"/>
    <p:sldId id="593" r:id="rId76"/>
    <p:sldId id="594" r:id="rId77"/>
    <p:sldId id="595" r:id="rId78"/>
    <p:sldId id="596" r:id="rId79"/>
    <p:sldId id="597" r:id="rId80"/>
    <p:sldId id="598" r:id="rId81"/>
    <p:sldId id="599" r:id="rId82"/>
    <p:sldId id="600" r:id="rId83"/>
    <p:sldId id="601" r:id="rId84"/>
    <p:sldId id="602" r:id="rId85"/>
    <p:sldId id="603" r:id="rId86"/>
    <p:sldId id="607" r:id="rId87"/>
    <p:sldId id="608" r:id="rId88"/>
    <p:sldId id="609" r:id="rId89"/>
    <p:sldId id="610" r:id="rId90"/>
    <p:sldId id="611" r:id="rId91"/>
    <p:sldId id="612" r:id="rId92"/>
    <p:sldId id="613" r:id="rId93"/>
    <p:sldId id="614" r:id="rId94"/>
    <p:sldId id="615" r:id="rId95"/>
    <p:sldId id="616" r:id="rId96"/>
    <p:sldId id="617" r:id="rId97"/>
    <p:sldId id="618" r:id="rId98"/>
    <p:sldId id="619" r:id="rId99"/>
    <p:sldId id="620" r:id="rId100"/>
    <p:sldId id="621" r:id="rId101"/>
    <p:sldId id="622" r:id="rId102"/>
    <p:sldId id="623" r:id="rId103"/>
    <p:sldId id="624" r:id="rId104"/>
    <p:sldId id="625" r:id="rId105"/>
    <p:sldId id="626" r:id="rId106"/>
    <p:sldId id="627" r:id="rId107"/>
    <p:sldId id="628" r:id="rId108"/>
    <p:sldId id="629" r:id="rId109"/>
    <p:sldId id="630" r:id="rId110"/>
    <p:sldId id="631" r:id="rId111"/>
    <p:sldId id="641" r:id="rId112"/>
    <p:sldId id="632" r:id="rId113"/>
    <p:sldId id="633" r:id="rId114"/>
    <p:sldId id="634" r:id="rId115"/>
    <p:sldId id="635" r:id="rId116"/>
    <p:sldId id="636" r:id="rId117"/>
    <p:sldId id="637" r:id="rId118"/>
    <p:sldId id="638" r:id="rId119"/>
    <p:sldId id="639" r:id="rId120"/>
    <p:sldId id="640" r:id="rId121"/>
    <p:sldId id="642" r:id="rId122"/>
    <p:sldId id="643" r:id="rId123"/>
    <p:sldId id="644" r:id="rId124"/>
    <p:sldId id="645" r:id="rId125"/>
    <p:sldId id="646" r:id="rId126"/>
    <p:sldId id="647" r:id="rId127"/>
  </p:sldIdLst>
  <p:sldSz cx="9144000" cy="6858000" type="screen4x3"/>
  <p:notesSz cx="7010400" cy="9296400"/>
  <p:embeddedFontLst>
    <p:embeddedFont>
      <p:font typeface="Franklin Gothic Book" panose="020B0503020102020204" pitchFamily="34" charset="0"/>
      <p:regular r:id="rId130"/>
      <p:italic r:id="rId131"/>
    </p:embeddedFont>
    <p:embeddedFont>
      <p:font typeface="Georgia" panose="02040502050405020303" pitchFamily="18" charset="0"/>
      <p:regular r:id="rId132"/>
      <p:bold r:id="rId133"/>
      <p:italic r:id="rId134"/>
      <p:boldItalic r:id="rId135"/>
    </p:embeddedFont>
    <p:embeddedFont>
      <p:font typeface="Verdana" panose="020B0604030504040204" pitchFamily="34" charset="0"/>
      <p:regular r:id="rId136"/>
      <p:bold r:id="rId137"/>
      <p:italic r:id="rId138"/>
      <p:boldItalic r:id="rId139"/>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1"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48" d="100"/>
          <a:sy n="48" d="100"/>
        </p:scale>
        <p:origin x="1512" y="3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9.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notesMaster" Target="notesMasters/notesMaster1.xml"/><Relationship Id="rId144" Type="http://schemas.openxmlformats.org/officeDocument/2006/relationships/tableStyles" Target="tableStyles.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5.fntdata"/><Relationship Id="rId139" Type="http://schemas.openxmlformats.org/officeDocument/2006/relationships/font" Target="fonts/font10.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handoutMaster" Target="handoutMasters/handout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1.fntdata"/><Relationship Id="rId135" Type="http://schemas.openxmlformats.org/officeDocument/2006/relationships/font" Target="fonts/font6.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2.fntdata"/><Relationship Id="rId136" Type="http://schemas.openxmlformats.org/officeDocument/2006/relationships/font" Target="fonts/font7.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3.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4.fntdata"/><Relationship Id="rId16"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coalitionforsafeaffordablefood.org/state-action-center/" TargetMode="Externa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hyperlink" Target="http://u7.ift.org/knowledge-center/learn-about-food-science/world-without-food-science.aspx" TargetMode="Externa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hyperlink" Target="http://u7.ift.org/Knowledge-Center/Learn-About-Food-Science/Day-In-The-Life/Disney-and-IFT.aspx" TargetMode="Externa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hyperlink" Target="http://www.ift.org/knowledge-center/learn-about-food-science/day-in-the-life/michele-perchonok.aspx" TargetMode="Externa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ift.org/knowledge-center/learn-about-food-science/day-in-the-life/food-packaging-professional.aspx" TargetMode="Externa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hyperlink" Target="https://www.worldfoodprize.org/index.cfm?nodeID=90971&amp;audienceID=1" TargetMode="Externa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alliancetoendhunger.org/aeh-playbook/"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feedingamerica.org/hunger-in-america/" TargetMode="Externa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ffanewhorizons.org/2017/08/28/which-stem-career-is-right-for-you/"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hyperlink" Target="https://fit.webmd.com/teen/food/game/smash-your-food-game"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www.fns.usda.gov/blastoff"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hyperlink" Target="https://www.choosemyplate.gov/quiz"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s://www.ers.usda.gov/webdocs/publications/42298/32489_aib-760_002.pdf?v=42487" TargetMode="Externa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hyperlink" Target="https://www.agclassroom.org/teacher/ag_facts.cf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hyperlink" Target="https://www.supertracker.usda.gov/foodapedia.aspx" TargetMode="Externa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hyperlink" Target="https://youtu.be/gUtdRHUf6gw" TargetMode="Externa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hyperlink" Target="https://youtu.be/FxMHl5Gr2Yg" TargetMode="Externa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hyperlink" Target="https://www.fsis.usda.gov/wps/portal/informational/aboutfsis/state-fact-sheets" TargetMode="Externa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hyperlink" Target="https://youtu.be/zE0ypKtFuWQ" TargetMode="Externa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hyperlink" Target="https://youtu.be/zE0ypKtFuWQ" TargetMode="Externa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hyperlink" Target="https://www.cdc.gov/foodsafety/symptoms.html" TargetMode="Externa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hyperlink" Target="https://www.sciencenewsforstudents.org/blog/analyze/analyze-climate-change-could-make-food-less-healthy" TargetMode="Externa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Food Products and Processing Systems Career Focus Area</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pPr lvl="0"/>
            <a:r>
              <a:rPr lang="en-US" dirty="0"/>
              <a:t>	a. Abraham Lincoln</a:t>
            </a:r>
          </a:p>
          <a:p>
            <a:pPr lvl="0"/>
            <a:r>
              <a:rPr lang="en-US" dirty="0"/>
              <a:t>	b. Thomas Jefferson</a:t>
            </a:r>
          </a:p>
          <a:p>
            <a:pPr lvl="0"/>
            <a:r>
              <a:rPr lang="en-US" dirty="0"/>
              <a:t>	c. Alexander Hamilton</a:t>
            </a:r>
          </a:p>
          <a:p>
            <a:pPr lvl="0"/>
            <a:r>
              <a:rPr lang="en-US" dirty="0"/>
              <a:t>	d. Woodrow Wilson</a:t>
            </a:r>
          </a:p>
          <a:p>
            <a:endParaRPr lang="en-US" dirty="0"/>
          </a:p>
        </p:txBody>
      </p:sp>
      <p:pic>
        <p:nvPicPr>
          <p:cNvPr id="205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1458" y="2964377"/>
            <a:ext cx="2497800" cy="32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15788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457200" y="1818640"/>
            <a:ext cx="2055886" cy="4002723"/>
          </a:xfrm>
        </p:spPr>
        <p:txBody>
          <a:bodyPr/>
          <a:lstStyle/>
          <a:p>
            <a:r>
              <a:rPr lang="en-US" dirty="0"/>
              <a:t>1.   What impact does turkey production have in the U.S.?</a:t>
            </a:r>
          </a:p>
          <a:p>
            <a:r>
              <a:rPr lang="en-US" dirty="0"/>
              <a:t>2.   How has turkey production impacted you?</a:t>
            </a:r>
          </a:p>
          <a:p>
            <a:endParaRPr lang="en-US" dirty="0"/>
          </a:p>
        </p:txBody>
      </p:sp>
      <p:pic>
        <p:nvPicPr>
          <p:cNvPr id="11266"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086" y="1343057"/>
            <a:ext cx="6476016" cy="4817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9993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Using the Coalition for Safe Affordable Food state activity website (</a:t>
            </a:r>
            <a:r>
              <a:rPr lang="en-US" u="sng" dirty="0">
                <a:hlinkClick r:id="rId2"/>
              </a:rPr>
              <a:t>http://coalitionforsafeaffordablefood.org/state-action-center/</a:t>
            </a:r>
            <a:r>
              <a:rPr lang="en-US" dirty="0"/>
              <a:t>), create a tweet to highlight a current event in your state.</a:t>
            </a:r>
          </a:p>
          <a:p>
            <a:endParaRPr lang="en-US" dirty="0"/>
          </a:p>
        </p:txBody>
      </p:sp>
      <p:pic>
        <p:nvPicPr>
          <p:cNvPr id="5" name="Picture 4"/>
          <p:cNvPicPr>
            <a:picLocks noChangeAspect="1"/>
          </p:cNvPicPr>
          <p:nvPr/>
        </p:nvPicPr>
        <p:blipFill>
          <a:blip r:embed="rId3"/>
          <a:stretch>
            <a:fillRect/>
          </a:stretch>
        </p:blipFill>
        <p:spPr>
          <a:xfrm>
            <a:off x="4572000" y="3178794"/>
            <a:ext cx="2466565" cy="2466565"/>
          </a:xfrm>
          <a:prstGeom prst="rect">
            <a:avLst/>
          </a:prstGeom>
        </p:spPr>
      </p:pic>
    </p:spTree>
    <p:extLst>
      <p:ext uri="{BB962C8B-B14F-4D97-AF65-F5344CB8AC3E}">
        <p14:creationId xmlns:p14="http://schemas.microsoft.com/office/powerpoint/2010/main" val="20233764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Watch the video “World Without Food Science.” (</a:t>
            </a:r>
            <a:r>
              <a:rPr lang="en-US" u="sng" dirty="0">
                <a:hlinkClick r:id="rId2"/>
              </a:rPr>
              <a:t>http://u7.ift.org/knowledge-center/learn-about-food-science/world-without-food-science.aspx</a:t>
            </a:r>
            <a:r>
              <a:rPr lang="en-US" dirty="0"/>
              <a:t>) </a:t>
            </a:r>
          </a:p>
          <a:p>
            <a:r>
              <a:rPr lang="en-US" dirty="0"/>
              <a:t> </a:t>
            </a:r>
          </a:p>
          <a:p>
            <a:r>
              <a:rPr lang="en-US" dirty="0"/>
              <a:t>Write a list of five thoughts or reactions you experienced while watching the video. </a:t>
            </a:r>
          </a:p>
          <a:p>
            <a:endParaRPr lang="en-US" dirty="0"/>
          </a:p>
        </p:txBody>
      </p:sp>
    </p:spTree>
    <p:extLst>
      <p:ext uri="{BB962C8B-B14F-4D97-AF65-F5344CB8AC3E}">
        <p14:creationId xmlns:p14="http://schemas.microsoft.com/office/powerpoint/2010/main" val="24830395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Watch the video “Day in the Life of a Disney Food Scientist.” (</a:t>
            </a:r>
            <a:r>
              <a:rPr lang="en-US" u="sng" dirty="0">
                <a:hlinkClick r:id="rId2"/>
              </a:rPr>
              <a:t>http://u7.ift.org/Knowledge-Center/Learn-About-Food-Science/Day-In-The-Life/Disney-and-IFT.aspx</a:t>
            </a:r>
            <a:r>
              <a:rPr lang="en-US" dirty="0"/>
              <a:t>) </a:t>
            </a:r>
          </a:p>
          <a:p>
            <a:r>
              <a:rPr lang="en-US" dirty="0"/>
              <a:t> </a:t>
            </a:r>
          </a:p>
          <a:p>
            <a:r>
              <a:rPr lang="en-US" dirty="0"/>
              <a:t>As you watch the video, create a flow chart that maps out the day of a Disney food scientist. </a:t>
            </a:r>
          </a:p>
          <a:p>
            <a:endParaRPr lang="en-US" dirty="0"/>
          </a:p>
        </p:txBody>
      </p:sp>
    </p:spTree>
    <p:extLst>
      <p:ext uri="{BB962C8B-B14F-4D97-AF65-F5344CB8AC3E}">
        <p14:creationId xmlns:p14="http://schemas.microsoft.com/office/powerpoint/2010/main" val="21752529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Watch the video “Michele </a:t>
            </a:r>
            <a:r>
              <a:rPr lang="en-US" dirty="0" err="1"/>
              <a:t>Perchonok</a:t>
            </a:r>
            <a:r>
              <a:rPr lang="en-US" dirty="0"/>
              <a:t>: Food Scientist at NASA.” (</a:t>
            </a:r>
            <a:r>
              <a:rPr lang="en-US" u="sng" dirty="0">
                <a:hlinkClick r:id="rId2"/>
              </a:rPr>
              <a:t>http://www.ift.org/knowledge-center/learn-about-food-science/day-in-the-life/michele-perchonok.aspx</a:t>
            </a:r>
            <a:r>
              <a:rPr lang="en-US" dirty="0"/>
              <a:t>)</a:t>
            </a:r>
          </a:p>
          <a:p>
            <a:r>
              <a:rPr lang="en-US" dirty="0"/>
              <a:t> </a:t>
            </a:r>
          </a:p>
          <a:p>
            <a:r>
              <a:rPr lang="en-US" dirty="0"/>
              <a:t>What role does a food scientist play in developing foods and food packaging for astronauts?</a:t>
            </a:r>
          </a:p>
          <a:p>
            <a:endParaRPr lang="en-US" dirty="0"/>
          </a:p>
        </p:txBody>
      </p:sp>
    </p:spTree>
    <p:extLst>
      <p:ext uri="{BB962C8B-B14F-4D97-AF65-F5344CB8AC3E}">
        <p14:creationId xmlns:p14="http://schemas.microsoft.com/office/powerpoint/2010/main" val="27782865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248281" y="1091965"/>
            <a:ext cx="5204813" cy="4802398"/>
          </a:xfrm>
        </p:spPr>
        <p:txBody>
          <a:bodyPr/>
          <a:lstStyle/>
          <a:p>
            <a:pPr marL="457200" indent="-457200">
              <a:buFont typeface="+mj-lt"/>
              <a:buAutoNum type="arabicPeriod"/>
            </a:pPr>
            <a:r>
              <a:rPr lang="en-US" dirty="0"/>
              <a:t>Why are we able to buy milk that does not have to be refrigerated? </a:t>
            </a:r>
          </a:p>
          <a:p>
            <a:pPr marL="457200" indent="-457200">
              <a:buFont typeface="+mj-lt"/>
              <a:buAutoNum type="arabicPeriod"/>
            </a:pPr>
            <a:r>
              <a:rPr lang="en-US" dirty="0"/>
              <a:t>What benefit does this technology serve for meeting the global food supply needs?</a:t>
            </a:r>
          </a:p>
          <a:p>
            <a:endParaRPr lang="en-US" dirty="0"/>
          </a:p>
          <a:p>
            <a:r>
              <a:rPr lang="en-US" dirty="0"/>
              <a:t>Watch the video “Brian Thane: Food Packaging Professional” (</a:t>
            </a:r>
            <a:r>
              <a:rPr lang="en-US" u="sng" dirty="0">
                <a:hlinkClick r:id="rId2"/>
              </a:rPr>
              <a:t>http://www.ift.org/knowledge-center/learn-about-food-science/day-in-the-life/food-packaging-professional.aspx</a:t>
            </a:r>
            <a:r>
              <a:rPr lang="en-US" dirty="0"/>
              <a:t>), and create a three- to five-sentence response that answers the questions listed above. </a:t>
            </a:r>
          </a:p>
          <a:p>
            <a:endParaRPr lang="en-US" dirty="0"/>
          </a:p>
        </p:txBody>
      </p:sp>
      <p:pic>
        <p:nvPicPr>
          <p:cNvPr id="12290"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8362" y="1173892"/>
            <a:ext cx="2234233" cy="3889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14829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b="1" dirty="0"/>
              <a:t>	</a:t>
            </a:r>
            <a:r>
              <a:rPr lang="en-US" dirty="0"/>
              <a:t>d.   Dr. Norman Borlaug</a:t>
            </a:r>
          </a:p>
          <a:p>
            <a:endParaRPr lang="en-US" dirty="0"/>
          </a:p>
        </p:txBody>
      </p:sp>
      <p:pic>
        <p:nvPicPr>
          <p:cNvPr id="13314"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931" y="3335359"/>
            <a:ext cx="2719437" cy="234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00622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b="1" dirty="0"/>
              <a:t>	d.   Dr. Norman Borlaug</a:t>
            </a:r>
          </a:p>
          <a:p>
            <a:endParaRPr lang="en-US" dirty="0"/>
          </a:p>
        </p:txBody>
      </p:sp>
      <p:pic>
        <p:nvPicPr>
          <p:cNvPr id="13314"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931" y="3335359"/>
            <a:ext cx="2719437" cy="234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06470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p>
          <a:p>
            <a:r>
              <a:rPr lang="en-US" u="sng" dirty="0">
                <a:hlinkClick r:id="rId2"/>
              </a:rPr>
              <a:t>https://www.worldfoodprize.org/index.cfm?nodeID=90971&amp;audienceID=1</a:t>
            </a:r>
            <a:r>
              <a:rPr lang="en-US" dirty="0"/>
              <a:t> </a:t>
            </a:r>
          </a:p>
          <a:p>
            <a:endParaRPr lang="en-US" dirty="0"/>
          </a:p>
        </p:txBody>
      </p:sp>
    </p:spTree>
    <p:extLst>
      <p:ext uri="{BB962C8B-B14F-4D97-AF65-F5344CB8AC3E}">
        <p14:creationId xmlns:p14="http://schemas.microsoft.com/office/powerpoint/2010/main" val="39528851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326768" y="5503122"/>
            <a:ext cx="8229600" cy="1088062"/>
          </a:xfrm>
        </p:spPr>
        <p:txBody>
          <a:bodyPr/>
          <a:lstStyle/>
          <a:p>
            <a:r>
              <a:rPr lang="en-US" dirty="0"/>
              <a:t>Using two to three sentences, explain why and how you should advocate for hunger.</a:t>
            </a:r>
          </a:p>
          <a:p>
            <a:r>
              <a:rPr lang="en-US" sz="1000" dirty="0"/>
              <a:t>(Image can be found at </a:t>
            </a:r>
            <a:r>
              <a:rPr lang="en-US" sz="1000" u="sng" dirty="0">
                <a:hlinkClick r:id="rId2"/>
              </a:rPr>
              <a:t>http://alliancetoendhunger.org/aeh-playbook/</a:t>
            </a:r>
            <a:r>
              <a:rPr lang="en-US" sz="1000" dirty="0"/>
              <a:t>.)</a:t>
            </a:r>
          </a:p>
          <a:p>
            <a:endParaRPr lang="en-US" dirty="0"/>
          </a:p>
        </p:txBody>
      </p:sp>
      <p:pic>
        <p:nvPicPr>
          <p:cNvPr id="14338"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94" y="1143233"/>
            <a:ext cx="6715929" cy="435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382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pPr lvl="0"/>
            <a:r>
              <a:rPr lang="en-US" dirty="0"/>
              <a:t>	</a:t>
            </a:r>
            <a:r>
              <a:rPr lang="en-US" b="1" dirty="0"/>
              <a:t>a. Abraham Lincoln</a:t>
            </a:r>
          </a:p>
          <a:p>
            <a:pPr lvl="0"/>
            <a:r>
              <a:rPr lang="en-US" dirty="0"/>
              <a:t>	b. Thomas Jefferson</a:t>
            </a:r>
          </a:p>
          <a:p>
            <a:pPr lvl="0"/>
            <a:r>
              <a:rPr lang="en-US" dirty="0"/>
              <a:t>	c. Alexander Hamilton</a:t>
            </a:r>
          </a:p>
          <a:p>
            <a:pPr lvl="0"/>
            <a:r>
              <a:rPr lang="en-US" dirty="0"/>
              <a:t>	d. Woodrow Wilson</a:t>
            </a:r>
          </a:p>
          <a:p>
            <a:endParaRPr lang="en-US" dirty="0"/>
          </a:p>
        </p:txBody>
      </p:sp>
      <p:pic>
        <p:nvPicPr>
          <p:cNvPr id="205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1458" y="2964377"/>
            <a:ext cx="2497800" cy="32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659635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Is this true or not true? Why or why not?</a:t>
            </a:r>
          </a:p>
        </p:txBody>
      </p:sp>
      <p:pic>
        <p:nvPicPr>
          <p:cNvPr id="15362" name="Picture 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930" y="2301433"/>
            <a:ext cx="3854260" cy="38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8271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457200" y="1818640"/>
            <a:ext cx="8229600" cy="1499845"/>
          </a:xfrm>
        </p:spPr>
        <p:txBody>
          <a:bodyPr/>
          <a:lstStyle/>
          <a:p>
            <a:r>
              <a:rPr lang="en-US" dirty="0"/>
              <a:t>On the Feeding America “Hunger Is Closer Than You Think” website (</a:t>
            </a:r>
            <a:r>
              <a:rPr lang="en-US" u="sng" dirty="0">
                <a:hlinkClick r:id="rId2"/>
              </a:rPr>
              <a:t>http://www.feedingamerica.org/hunger-in-america/</a:t>
            </a:r>
            <a:r>
              <a:rPr lang="en-US" dirty="0"/>
              <a:t>), select your state. Draw a picture that accurately represents what your state looks like regarding hunger. </a:t>
            </a:r>
          </a:p>
          <a:p>
            <a:endParaRPr lang="en-US" dirty="0"/>
          </a:p>
        </p:txBody>
      </p:sp>
      <p:pic>
        <p:nvPicPr>
          <p:cNvPr id="16386"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80" y="3420138"/>
            <a:ext cx="7994487" cy="205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9337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should you NEVER do to bagels or any bread product if you want to maintain freshness?</a:t>
            </a:r>
          </a:p>
          <a:p>
            <a:r>
              <a:rPr lang="en-US" dirty="0"/>
              <a:t>	a.   Freeze</a:t>
            </a:r>
          </a:p>
          <a:p>
            <a:r>
              <a:rPr lang="en-US" dirty="0"/>
              <a:t>	b.   Refrigerate</a:t>
            </a:r>
          </a:p>
          <a:p>
            <a:r>
              <a:rPr lang="en-US" dirty="0"/>
              <a:t>	c.   Let it sit on the counter</a:t>
            </a:r>
          </a:p>
          <a:p>
            <a:r>
              <a:rPr lang="en-US" dirty="0"/>
              <a:t>	d.   Set it in the pantry</a:t>
            </a:r>
          </a:p>
          <a:p>
            <a:endParaRPr lang="en-US" dirty="0"/>
          </a:p>
        </p:txBody>
      </p:sp>
    </p:spTree>
    <p:extLst>
      <p:ext uri="{BB962C8B-B14F-4D97-AF65-F5344CB8AC3E}">
        <p14:creationId xmlns:p14="http://schemas.microsoft.com/office/powerpoint/2010/main" val="41911860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should you NEVER do to bagels or any bread product if you want to maintain freshness?</a:t>
            </a:r>
          </a:p>
          <a:p>
            <a:r>
              <a:rPr lang="en-US" dirty="0"/>
              <a:t>	a.   Freeze</a:t>
            </a:r>
          </a:p>
          <a:p>
            <a:r>
              <a:rPr lang="en-US" dirty="0"/>
              <a:t>	</a:t>
            </a:r>
            <a:r>
              <a:rPr lang="en-US" b="1" dirty="0"/>
              <a:t>b.   Refrigera</a:t>
            </a:r>
            <a:r>
              <a:rPr lang="en-US" dirty="0"/>
              <a:t>te</a:t>
            </a:r>
          </a:p>
          <a:p>
            <a:r>
              <a:rPr lang="en-US" dirty="0"/>
              <a:t>	c.   Let it sit on the counter</a:t>
            </a:r>
          </a:p>
          <a:p>
            <a:r>
              <a:rPr lang="en-US" dirty="0"/>
              <a:t>	d.   Set it in the pantry</a:t>
            </a:r>
          </a:p>
          <a:p>
            <a:endParaRPr lang="en-US" dirty="0"/>
          </a:p>
        </p:txBody>
      </p:sp>
    </p:spTree>
    <p:extLst>
      <p:ext uri="{BB962C8B-B14F-4D97-AF65-F5344CB8AC3E}">
        <p14:creationId xmlns:p14="http://schemas.microsoft.com/office/powerpoint/2010/main" val="15486641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b.   32</a:t>
            </a:r>
          </a:p>
          <a:p>
            <a:r>
              <a:rPr lang="en-US" dirty="0"/>
              <a:t>	c.   42</a:t>
            </a:r>
          </a:p>
          <a:p>
            <a:r>
              <a:rPr lang="en-US" dirty="0"/>
              <a:t>	d.   52</a:t>
            </a:r>
          </a:p>
          <a:p>
            <a:endParaRPr lang="en-US" dirty="0"/>
          </a:p>
        </p:txBody>
      </p:sp>
    </p:spTree>
    <p:extLst>
      <p:ext uri="{BB962C8B-B14F-4D97-AF65-F5344CB8AC3E}">
        <p14:creationId xmlns:p14="http://schemas.microsoft.com/office/powerpoint/2010/main" val="2115818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b.   32</a:t>
            </a:r>
          </a:p>
          <a:p>
            <a:r>
              <a:rPr lang="en-US" b="1" dirty="0"/>
              <a:t>	c.   42</a:t>
            </a:r>
            <a:endParaRPr lang="en-US" dirty="0"/>
          </a:p>
          <a:p>
            <a:r>
              <a:rPr lang="en-US" dirty="0"/>
              <a:t>	d.   52</a:t>
            </a:r>
          </a:p>
          <a:p>
            <a:endParaRPr lang="en-US" dirty="0"/>
          </a:p>
        </p:txBody>
      </p:sp>
    </p:spTree>
    <p:extLst>
      <p:ext uri="{BB962C8B-B14F-4D97-AF65-F5344CB8AC3E}">
        <p14:creationId xmlns:p14="http://schemas.microsoft.com/office/powerpoint/2010/main" val="224788050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Every state in the U.S. produces honey. Which state leads in honey production?</a:t>
            </a:r>
          </a:p>
          <a:p>
            <a:r>
              <a:rPr lang="en-US" dirty="0"/>
              <a:t>	a.   California</a:t>
            </a:r>
          </a:p>
          <a:p>
            <a:r>
              <a:rPr lang="en-US" dirty="0"/>
              <a:t>	b.   Florida</a:t>
            </a:r>
          </a:p>
          <a:p>
            <a:r>
              <a:rPr lang="en-US" dirty="0"/>
              <a:t>	c.   Montana</a:t>
            </a:r>
          </a:p>
          <a:p>
            <a:r>
              <a:rPr lang="en-US" dirty="0"/>
              <a:t>	d.   North Dakota</a:t>
            </a:r>
          </a:p>
          <a:p>
            <a:endParaRPr lang="en-US" dirty="0"/>
          </a:p>
        </p:txBody>
      </p:sp>
    </p:spTree>
    <p:extLst>
      <p:ext uri="{BB962C8B-B14F-4D97-AF65-F5344CB8AC3E}">
        <p14:creationId xmlns:p14="http://schemas.microsoft.com/office/powerpoint/2010/main" val="289840948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Every state in the U.S. produces honey. Which state leads in honey production?</a:t>
            </a:r>
          </a:p>
          <a:p>
            <a:r>
              <a:rPr lang="en-US" dirty="0"/>
              <a:t>	a.   California</a:t>
            </a:r>
          </a:p>
          <a:p>
            <a:r>
              <a:rPr lang="en-US" dirty="0"/>
              <a:t>	b.   Florida</a:t>
            </a:r>
          </a:p>
          <a:p>
            <a:r>
              <a:rPr lang="en-US" dirty="0"/>
              <a:t>	c.   Montana</a:t>
            </a:r>
          </a:p>
          <a:p>
            <a:r>
              <a:rPr lang="en-US" b="1" dirty="0"/>
              <a:t>	d.   North Dakota</a:t>
            </a:r>
            <a:endParaRPr lang="en-US" dirty="0"/>
          </a:p>
          <a:p>
            <a:endParaRPr lang="en-US" dirty="0"/>
          </a:p>
          <a:p>
            <a:endParaRPr lang="en-US" dirty="0"/>
          </a:p>
        </p:txBody>
      </p:sp>
    </p:spTree>
    <p:extLst>
      <p:ext uri="{BB962C8B-B14F-4D97-AF65-F5344CB8AC3E}">
        <p14:creationId xmlns:p14="http://schemas.microsoft.com/office/powerpoint/2010/main" val="19151761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Coffee is a popular choice for many Americans and can have some health benefits! Which of the following issues are decreased when a person is a long-term coffee drinker?</a:t>
            </a:r>
          </a:p>
          <a:p>
            <a:r>
              <a:rPr lang="en-US" dirty="0"/>
              <a:t>	a.   Crohn’s disease</a:t>
            </a:r>
          </a:p>
          <a:p>
            <a:r>
              <a:rPr lang="en-US" dirty="0"/>
              <a:t>	b.   Arthritis</a:t>
            </a:r>
          </a:p>
          <a:p>
            <a:r>
              <a:rPr lang="en-US" dirty="0"/>
              <a:t>	c.   Type II diabetes</a:t>
            </a:r>
          </a:p>
          <a:p>
            <a:r>
              <a:rPr lang="en-US" dirty="0"/>
              <a:t>	d.   Common cold</a:t>
            </a:r>
          </a:p>
          <a:p>
            <a:endParaRPr lang="en-US" dirty="0"/>
          </a:p>
        </p:txBody>
      </p:sp>
    </p:spTree>
    <p:extLst>
      <p:ext uri="{BB962C8B-B14F-4D97-AF65-F5344CB8AC3E}">
        <p14:creationId xmlns:p14="http://schemas.microsoft.com/office/powerpoint/2010/main" val="40178452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Coffee is a popular choice for many Americans and can have some health benefits! Which of the following issues are decreased when a person is a long-term coffee drinker?</a:t>
            </a:r>
          </a:p>
          <a:p>
            <a:r>
              <a:rPr lang="en-US" dirty="0"/>
              <a:t>	a.   Crohn’s disease</a:t>
            </a:r>
          </a:p>
          <a:p>
            <a:r>
              <a:rPr lang="en-US" dirty="0"/>
              <a:t>	b.   Arthritis</a:t>
            </a:r>
          </a:p>
          <a:p>
            <a:r>
              <a:rPr lang="en-US" b="1" dirty="0"/>
              <a:t>	c.   Type II diabetes</a:t>
            </a:r>
            <a:endParaRPr lang="en-US" dirty="0"/>
          </a:p>
          <a:p>
            <a:r>
              <a:rPr lang="en-US" dirty="0"/>
              <a:t>	d.   Common cold</a:t>
            </a:r>
          </a:p>
          <a:p>
            <a:endParaRPr lang="en-US" dirty="0"/>
          </a:p>
        </p:txBody>
      </p:sp>
    </p:spTree>
    <p:extLst>
      <p:ext uri="{BB962C8B-B14F-4D97-AF65-F5344CB8AC3E}">
        <p14:creationId xmlns:p14="http://schemas.microsoft.com/office/powerpoint/2010/main" val="26531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On average, how many times per year does the average American family consume pizza?</a:t>
            </a:r>
          </a:p>
          <a:p>
            <a:pPr lvl="0"/>
            <a:r>
              <a:rPr lang="en-US" dirty="0"/>
              <a:t>	a. 10</a:t>
            </a:r>
          </a:p>
          <a:p>
            <a:pPr lvl="0"/>
            <a:r>
              <a:rPr lang="en-US" dirty="0"/>
              <a:t>	b. 20</a:t>
            </a:r>
          </a:p>
          <a:p>
            <a:pPr lvl="0"/>
            <a:r>
              <a:rPr lang="en-US" dirty="0"/>
              <a:t>	c. 30</a:t>
            </a:r>
          </a:p>
          <a:p>
            <a:pPr lvl="0"/>
            <a:r>
              <a:rPr lang="en-US" dirty="0"/>
              <a:t>	d. 40</a:t>
            </a:r>
          </a:p>
          <a:p>
            <a:endParaRPr lang="en-US" dirty="0"/>
          </a:p>
        </p:txBody>
      </p:sp>
    </p:spTree>
    <p:extLst>
      <p:ext uri="{BB962C8B-B14F-4D97-AF65-F5344CB8AC3E}">
        <p14:creationId xmlns:p14="http://schemas.microsoft.com/office/powerpoint/2010/main" val="12124263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a:p>
            <a:endParaRPr lang="en-US" dirty="0"/>
          </a:p>
        </p:txBody>
      </p:sp>
      <p:pic>
        <p:nvPicPr>
          <p:cNvPr id="5" name="Picture 4"/>
          <p:cNvPicPr>
            <a:picLocks noChangeAspect="1"/>
          </p:cNvPicPr>
          <p:nvPr/>
        </p:nvPicPr>
        <p:blipFill>
          <a:blip r:embed="rId2"/>
          <a:stretch>
            <a:fillRect/>
          </a:stretch>
        </p:blipFill>
        <p:spPr>
          <a:xfrm>
            <a:off x="4572000" y="3178794"/>
            <a:ext cx="2466565" cy="2466565"/>
          </a:xfrm>
          <a:prstGeom prst="rect">
            <a:avLst/>
          </a:prstGeom>
        </p:spPr>
      </p:pic>
    </p:spTree>
    <p:extLst>
      <p:ext uri="{BB962C8B-B14F-4D97-AF65-F5344CB8AC3E}">
        <p14:creationId xmlns:p14="http://schemas.microsoft.com/office/powerpoint/2010/main" val="7963214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Identify as many agriculture courses that are offered in your school as you can.</a:t>
            </a:r>
          </a:p>
          <a:p>
            <a:endParaRPr lang="en-US" dirty="0"/>
          </a:p>
        </p:txBody>
      </p:sp>
    </p:spTree>
    <p:extLst>
      <p:ext uri="{BB962C8B-B14F-4D97-AF65-F5344CB8AC3E}">
        <p14:creationId xmlns:p14="http://schemas.microsoft.com/office/powerpoint/2010/main" val="7962939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396643" y="4446784"/>
            <a:ext cx="8229600" cy="2069074"/>
          </a:xfrm>
        </p:spPr>
        <p:txBody>
          <a:bodyPr/>
          <a:lstStyle/>
          <a:p>
            <a:pPr marL="457200" indent="-457200">
              <a:buFont typeface="+mj-lt"/>
              <a:buAutoNum type="arabicPeriod"/>
            </a:pPr>
            <a:r>
              <a:rPr lang="en-US" dirty="0"/>
              <a:t>Use the infographic to determine what STEM career is right for you.</a:t>
            </a:r>
          </a:p>
          <a:p>
            <a:pPr marL="457200" indent="-457200">
              <a:buFont typeface="+mj-lt"/>
              <a:buAutoNum type="arabicPeriod"/>
            </a:pPr>
            <a:r>
              <a:rPr lang="en-US" dirty="0"/>
              <a:t>Why do you think you ended up at this career? (Think about your personality and skills as you answer this question.)</a:t>
            </a:r>
          </a:p>
          <a:p>
            <a:r>
              <a:rPr lang="en-US" sz="1150" dirty="0"/>
              <a:t>(Image can be found at </a:t>
            </a:r>
            <a:r>
              <a:rPr lang="en-US" sz="1150" u="sng" dirty="0">
                <a:hlinkClick r:id="rId2"/>
              </a:rPr>
              <a:t>https://www.ffanewhorizons.org/2017/08/28/which-stem-career-is-right-for-you/</a:t>
            </a:r>
            <a:r>
              <a:rPr lang="en-US" sz="1150" dirty="0"/>
              <a:t>.) </a:t>
            </a:r>
          </a:p>
          <a:p>
            <a:endParaRPr lang="en-US" dirty="0"/>
          </a:p>
        </p:txBody>
      </p:sp>
      <p:pic>
        <p:nvPicPr>
          <p:cNvPr id="17410"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0633" y="1072141"/>
            <a:ext cx="4868726" cy="322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898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On average, how many times per year does the average American family consume pizza?</a:t>
            </a:r>
          </a:p>
          <a:p>
            <a:pPr lvl="0"/>
            <a:r>
              <a:rPr lang="en-US" dirty="0"/>
              <a:t>	a. 10</a:t>
            </a:r>
          </a:p>
          <a:p>
            <a:pPr lvl="0"/>
            <a:r>
              <a:rPr lang="en-US" dirty="0"/>
              <a:t>	b. 20</a:t>
            </a:r>
          </a:p>
          <a:p>
            <a:pPr lvl="0"/>
            <a:r>
              <a:rPr lang="en-US" b="1" dirty="0"/>
              <a:t>	c. 30</a:t>
            </a:r>
            <a:endParaRPr lang="en-US" dirty="0"/>
          </a:p>
          <a:p>
            <a:pPr lvl="0"/>
            <a:r>
              <a:rPr lang="en-US" dirty="0"/>
              <a:t>	d. 40</a:t>
            </a:r>
          </a:p>
          <a:p>
            <a:endParaRPr lang="en-US" dirty="0"/>
          </a:p>
        </p:txBody>
      </p:sp>
    </p:spTree>
    <p:extLst>
      <p:ext uri="{BB962C8B-B14F-4D97-AF65-F5344CB8AC3E}">
        <p14:creationId xmlns:p14="http://schemas.microsoft.com/office/powerpoint/2010/main" val="3311825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dirty="0"/>
              <a:t>	d. Classroom, SAE, FFA</a:t>
            </a:r>
          </a:p>
        </p:txBody>
      </p:sp>
    </p:spTree>
    <p:extLst>
      <p:ext uri="{BB962C8B-B14F-4D97-AF65-F5344CB8AC3E}">
        <p14:creationId xmlns:p14="http://schemas.microsoft.com/office/powerpoint/2010/main" val="2546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b="1" dirty="0"/>
              <a:t>	d. Classroom, SAE, FFA</a:t>
            </a:r>
            <a:endParaRPr lang="en-US" dirty="0"/>
          </a:p>
          <a:p>
            <a:endParaRPr lang="en-US" dirty="0"/>
          </a:p>
        </p:txBody>
      </p:sp>
    </p:spTree>
    <p:extLst>
      <p:ext uri="{BB962C8B-B14F-4D97-AF65-F5344CB8AC3E}">
        <p14:creationId xmlns:p14="http://schemas.microsoft.com/office/powerpoint/2010/main" val="3934927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Identify five careers you could have in the Food Products and Processing Systems Career Focus Area. </a:t>
            </a:r>
          </a:p>
        </p:txBody>
      </p:sp>
    </p:spTree>
    <p:extLst>
      <p:ext uri="{BB962C8B-B14F-4D97-AF65-F5344CB8AC3E}">
        <p14:creationId xmlns:p14="http://schemas.microsoft.com/office/powerpoint/2010/main" val="1125227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Identify five careers you could have in the Food Products and Processing Systems Career Focus Area. </a:t>
            </a:r>
            <a:endParaRPr lang="en-US" b="1" dirty="0"/>
          </a:p>
          <a:p>
            <a:endParaRPr lang="en-US" b="1" dirty="0"/>
          </a:p>
          <a:p>
            <a:r>
              <a:rPr lang="en-US" b="1" dirty="0"/>
              <a:t>A: Examples: Brand manager, extension agent, flavor technologist, graphic designer, food safety specialist, etc.</a:t>
            </a:r>
            <a:endParaRPr lang="en-US" dirty="0"/>
          </a:p>
          <a:p>
            <a:endParaRPr lang="en-US" dirty="0"/>
          </a:p>
        </p:txBody>
      </p:sp>
    </p:spTree>
    <p:extLst>
      <p:ext uri="{BB962C8B-B14F-4D97-AF65-F5344CB8AC3E}">
        <p14:creationId xmlns:p14="http://schemas.microsoft.com/office/powerpoint/2010/main" val="379900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p:txBody>
      </p:sp>
    </p:spTree>
    <p:extLst>
      <p:ext uri="{BB962C8B-B14F-4D97-AF65-F5344CB8AC3E}">
        <p14:creationId xmlns:p14="http://schemas.microsoft.com/office/powerpoint/2010/main" val="2487619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Identify five colleges/universities that offer agriculture-related degrees.</a:t>
            </a:r>
          </a:p>
          <a:p>
            <a:endParaRPr lang="en-US" b="1" dirty="0"/>
          </a:p>
          <a:p>
            <a:r>
              <a:rPr lang="en-US" b="1" dirty="0"/>
              <a:t>A: Examples: Purdue University, University of Illinois, Kansas State, Texas Tech, University of Maryland, etc.</a:t>
            </a:r>
            <a:endParaRPr lang="en-US" dirty="0"/>
          </a:p>
        </p:txBody>
      </p:sp>
    </p:spTree>
    <p:extLst>
      <p:ext uri="{BB962C8B-B14F-4D97-AF65-F5344CB8AC3E}">
        <p14:creationId xmlns:p14="http://schemas.microsoft.com/office/powerpoint/2010/main" val="3941805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kind of cheese is made backward? </a:t>
            </a:r>
          </a:p>
          <a:p>
            <a:endParaRPr lang="en-US" dirty="0"/>
          </a:p>
        </p:txBody>
      </p:sp>
    </p:spTree>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purpose and role of the United States Department of Agriculture (USDA)?</a:t>
            </a:r>
          </a:p>
          <a:p>
            <a:r>
              <a:rPr lang="en-US" dirty="0"/>
              <a:t> </a:t>
            </a:r>
          </a:p>
        </p:txBody>
      </p:sp>
    </p:spTree>
    <p:extLst>
      <p:ext uri="{BB962C8B-B14F-4D97-AF65-F5344CB8AC3E}">
        <p14:creationId xmlns:p14="http://schemas.microsoft.com/office/powerpoint/2010/main" val="3343610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purpose and role of the United States Department of Agriculture (USDA)?</a:t>
            </a:r>
          </a:p>
          <a:p>
            <a:r>
              <a:rPr lang="en-US" dirty="0"/>
              <a:t> </a:t>
            </a:r>
          </a:p>
          <a:p>
            <a:r>
              <a:rPr lang="en-US" b="1" dirty="0"/>
              <a:t>“To provide leadership on food, agriculture, natural resources, rural development, nutrition, and related issues based on public policy, the best available science, and effective management.”</a:t>
            </a:r>
            <a:endParaRPr lang="en-US" dirty="0"/>
          </a:p>
        </p:txBody>
      </p:sp>
    </p:spTree>
    <p:extLst>
      <p:ext uri="{BB962C8B-B14F-4D97-AF65-F5344CB8AC3E}">
        <p14:creationId xmlns:p14="http://schemas.microsoft.com/office/powerpoint/2010/main" val="3700094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dirty="0"/>
              <a:t>	d.   Agriculture</a:t>
            </a:r>
          </a:p>
          <a:p>
            <a:endParaRPr lang="en-US" dirty="0"/>
          </a:p>
        </p:txBody>
      </p:sp>
    </p:spTree>
    <p:extLst>
      <p:ext uri="{BB962C8B-B14F-4D97-AF65-F5344CB8AC3E}">
        <p14:creationId xmlns:p14="http://schemas.microsoft.com/office/powerpoint/2010/main" val="4261389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b="1" dirty="0"/>
              <a:t>	d.   Agriculture</a:t>
            </a:r>
            <a:endParaRPr lang="en-US" dirty="0"/>
          </a:p>
          <a:p>
            <a:endParaRPr lang="en-US" dirty="0"/>
          </a:p>
        </p:txBody>
      </p:sp>
    </p:spTree>
    <p:extLst>
      <p:ext uri="{BB962C8B-B14F-4D97-AF65-F5344CB8AC3E}">
        <p14:creationId xmlns:p14="http://schemas.microsoft.com/office/powerpoint/2010/main" val="1152092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poultry to ensure safety during consumption?</a:t>
            </a:r>
          </a:p>
          <a:p>
            <a:r>
              <a:rPr lang="en-US" dirty="0"/>
              <a:t>	a.   145°</a:t>
            </a:r>
          </a:p>
          <a:p>
            <a:r>
              <a:rPr lang="en-US" dirty="0"/>
              <a:t>	b.   150°</a:t>
            </a:r>
          </a:p>
          <a:p>
            <a:r>
              <a:rPr lang="en-US" dirty="0"/>
              <a:t>	c.   155°</a:t>
            </a:r>
          </a:p>
          <a:p>
            <a:r>
              <a:rPr lang="en-US" dirty="0"/>
              <a:t>	d.   160°</a:t>
            </a:r>
          </a:p>
          <a:p>
            <a:r>
              <a:rPr lang="en-US" dirty="0"/>
              <a:t>	e.   165°</a:t>
            </a:r>
          </a:p>
        </p:txBody>
      </p:sp>
    </p:spTree>
    <p:extLst>
      <p:ext uri="{BB962C8B-B14F-4D97-AF65-F5344CB8AC3E}">
        <p14:creationId xmlns:p14="http://schemas.microsoft.com/office/powerpoint/2010/main" val="3111056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poultry to ensure safety during consumption?</a:t>
            </a:r>
          </a:p>
          <a:p>
            <a:r>
              <a:rPr lang="en-US" dirty="0"/>
              <a:t>	a.   145°</a:t>
            </a:r>
          </a:p>
          <a:p>
            <a:r>
              <a:rPr lang="en-US" dirty="0"/>
              <a:t>	b.   150°</a:t>
            </a:r>
          </a:p>
          <a:p>
            <a:r>
              <a:rPr lang="en-US" dirty="0"/>
              <a:t>	c.   155°</a:t>
            </a:r>
          </a:p>
          <a:p>
            <a:r>
              <a:rPr lang="en-US" dirty="0"/>
              <a:t>	d.   160°</a:t>
            </a:r>
          </a:p>
          <a:p>
            <a:r>
              <a:rPr lang="en-US" b="1" dirty="0"/>
              <a:t>	e.   165°</a:t>
            </a:r>
            <a:endParaRPr lang="en-US" dirty="0"/>
          </a:p>
          <a:p>
            <a:endParaRPr lang="en-US" dirty="0"/>
          </a:p>
        </p:txBody>
      </p:sp>
    </p:spTree>
    <p:extLst>
      <p:ext uri="{BB962C8B-B14F-4D97-AF65-F5344CB8AC3E}">
        <p14:creationId xmlns:p14="http://schemas.microsoft.com/office/powerpoint/2010/main" val="4230734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pork to ensure safety during consumption?</a:t>
            </a:r>
          </a:p>
          <a:p>
            <a:r>
              <a:rPr lang="en-US" dirty="0"/>
              <a:t>	a.   145°</a:t>
            </a:r>
          </a:p>
          <a:p>
            <a:r>
              <a:rPr lang="en-US" dirty="0"/>
              <a:t>	b.   150°</a:t>
            </a:r>
          </a:p>
          <a:p>
            <a:r>
              <a:rPr lang="en-US" dirty="0"/>
              <a:t>	c.   155°</a:t>
            </a:r>
          </a:p>
          <a:p>
            <a:r>
              <a:rPr lang="en-US" dirty="0"/>
              <a:t>	d.   160°</a:t>
            </a:r>
          </a:p>
          <a:p>
            <a:r>
              <a:rPr lang="en-US" dirty="0"/>
              <a:t>	e.   165°</a:t>
            </a:r>
          </a:p>
          <a:p>
            <a:endParaRPr lang="en-US" dirty="0"/>
          </a:p>
        </p:txBody>
      </p:sp>
    </p:spTree>
    <p:extLst>
      <p:ext uri="{BB962C8B-B14F-4D97-AF65-F5344CB8AC3E}">
        <p14:creationId xmlns:p14="http://schemas.microsoft.com/office/powerpoint/2010/main" val="2791818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pork to ensure safety during consumption?</a:t>
            </a:r>
          </a:p>
          <a:p>
            <a:r>
              <a:rPr lang="en-US" b="1" dirty="0"/>
              <a:t>	a.   145°</a:t>
            </a:r>
            <a:endParaRPr lang="en-US" dirty="0"/>
          </a:p>
          <a:p>
            <a:r>
              <a:rPr lang="en-US" dirty="0"/>
              <a:t>	b.   150°</a:t>
            </a:r>
          </a:p>
          <a:p>
            <a:r>
              <a:rPr lang="en-US" dirty="0"/>
              <a:t>	c.   155°</a:t>
            </a:r>
          </a:p>
          <a:p>
            <a:r>
              <a:rPr lang="en-US" dirty="0"/>
              <a:t>	d.   160°</a:t>
            </a:r>
          </a:p>
          <a:p>
            <a:r>
              <a:rPr lang="en-US" dirty="0"/>
              <a:t>	e.   165°</a:t>
            </a:r>
          </a:p>
          <a:p>
            <a:endParaRPr lang="en-US" dirty="0"/>
          </a:p>
        </p:txBody>
      </p:sp>
    </p:spTree>
    <p:extLst>
      <p:ext uri="{BB962C8B-B14F-4D97-AF65-F5344CB8AC3E}">
        <p14:creationId xmlns:p14="http://schemas.microsoft.com/office/powerpoint/2010/main" val="1133948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beef to ensure safety during consumption?</a:t>
            </a:r>
          </a:p>
          <a:p>
            <a:r>
              <a:rPr lang="en-US" dirty="0"/>
              <a:t>	a.   145°</a:t>
            </a:r>
          </a:p>
          <a:p>
            <a:r>
              <a:rPr lang="en-US" dirty="0"/>
              <a:t>	b.   150°</a:t>
            </a:r>
          </a:p>
          <a:p>
            <a:r>
              <a:rPr lang="en-US" dirty="0"/>
              <a:t>	c.   155°</a:t>
            </a:r>
          </a:p>
          <a:p>
            <a:r>
              <a:rPr lang="en-US" dirty="0"/>
              <a:t>	d.   160°</a:t>
            </a:r>
          </a:p>
          <a:p>
            <a:r>
              <a:rPr lang="en-US" dirty="0"/>
              <a:t>	e.   165°</a:t>
            </a:r>
          </a:p>
          <a:p>
            <a:endParaRPr lang="en-US" dirty="0"/>
          </a:p>
        </p:txBody>
      </p:sp>
    </p:spTree>
    <p:extLst>
      <p:ext uri="{BB962C8B-B14F-4D97-AF65-F5344CB8AC3E}">
        <p14:creationId xmlns:p14="http://schemas.microsoft.com/office/powerpoint/2010/main" val="3040019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minimum internal temperature for beef to ensure safety during consumption?</a:t>
            </a:r>
          </a:p>
          <a:p>
            <a:r>
              <a:rPr lang="en-US" b="1" dirty="0"/>
              <a:t>	a.   145°</a:t>
            </a:r>
            <a:endParaRPr lang="en-US" dirty="0"/>
          </a:p>
          <a:p>
            <a:r>
              <a:rPr lang="en-US" dirty="0"/>
              <a:t>	b.   150°</a:t>
            </a:r>
          </a:p>
          <a:p>
            <a:r>
              <a:rPr lang="en-US" dirty="0"/>
              <a:t>	c.   155°</a:t>
            </a:r>
          </a:p>
          <a:p>
            <a:r>
              <a:rPr lang="en-US" dirty="0"/>
              <a:t>	d.   160°</a:t>
            </a:r>
          </a:p>
          <a:p>
            <a:r>
              <a:rPr lang="en-US" dirty="0"/>
              <a:t>	e.   165°</a:t>
            </a:r>
          </a:p>
          <a:p>
            <a:endParaRPr lang="en-US" dirty="0"/>
          </a:p>
        </p:txBody>
      </p:sp>
    </p:spTree>
    <p:extLst>
      <p:ext uri="{BB962C8B-B14F-4D97-AF65-F5344CB8AC3E}">
        <p14:creationId xmlns:p14="http://schemas.microsoft.com/office/powerpoint/2010/main" val="1352401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kind of cheese is made backward? </a:t>
            </a:r>
          </a:p>
          <a:p>
            <a:endParaRPr lang="en-US" b="1" dirty="0"/>
          </a:p>
          <a:p>
            <a:r>
              <a:rPr lang="en-US" b="1" dirty="0"/>
              <a:t>A: EDAM cheese (made spelled backward)</a:t>
            </a:r>
            <a:endParaRPr lang="en-US" dirty="0"/>
          </a:p>
          <a:p>
            <a:endParaRPr lang="en-US" dirty="0"/>
          </a:p>
        </p:txBody>
      </p:sp>
    </p:spTree>
    <p:extLst>
      <p:ext uri="{BB962C8B-B14F-4D97-AF65-F5344CB8AC3E}">
        <p14:creationId xmlns:p14="http://schemas.microsoft.com/office/powerpoint/2010/main" val="1353530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country consumes more eggs per capita each year?</a:t>
            </a:r>
          </a:p>
          <a:p>
            <a:r>
              <a:rPr lang="en-US" dirty="0"/>
              <a:t>	a.   Mexico</a:t>
            </a:r>
          </a:p>
          <a:p>
            <a:r>
              <a:rPr lang="en-US" dirty="0"/>
              <a:t>	b.   USA</a:t>
            </a:r>
          </a:p>
          <a:p>
            <a:r>
              <a:rPr lang="en-US" dirty="0"/>
              <a:t>	c.   France</a:t>
            </a:r>
          </a:p>
          <a:p>
            <a:r>
              <a:rPr lang="en-US" dirty="0"/>
              <a:t>	d.   Portugal</a:t>
            </a:r>
          </a:p>
          <a:p>
            <a:r>
              <a:rPr lang="en-US" dirty="0"/>
              <a:t>	e.   India</a:t>
            </a:r>
          </a:p>
          <a:p>
            <a:endParaRPr lang="en-US" dirty="0"/>
          </a:p>
        </p:txBody>
      </p:sp>
    </p:spTree>
    <p:extLst>
      <p:ext uri="{BB962C8B-B14F-4D97-AF65-F5344CB8AC3E}">
        <p14:creationId xmlns:p14="http://schemas.microsoft.com/office/powerpoint/2010/main" val="938490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country consumes more eggs per capita each year?</a:t>
            </a:r>
          </a:p>
          <a:p>
            <a:r>
              <a:rPr lang="en-US" b="1" dirty="0"/>
              <a:t>	a.   Mexico</a:t>
            </a:r>
            <a:endParaRPr lang="en-US" dirty="0"/>
          </a:p>
          <a:p>
            <a:r>
              <a:rPr lang="en-US" dirty="0"/>
              <a:t>	b.   USA</a:t>
            </a:r>
          </a:p>
          <a:p>
            <a:r>
              <a:rPr lang="en-US" dirty="0"/>
              <a:t>	c.   France</a:t>
            </a:r>
          </a:p>
          <a:p>
            <a:r>
              <a:rPr lang="en-US" dirty="0"/>
              <a:t>	d.   Portugal</a:t>
            </a:r>
          </a:p>
          <a:p>
            <a:r>
              <a:rPr lang="en-US" dirty="0"/>
              <a:t>	e.   India</a:t>
            </a:r>
          </a:p>
          <a:p>
            <a:endParaRPr lang="en-US" dirty="0"/>
          </a:p>
          <a:p>
            <a:endParaRPr lang="en-US" dirty="0"/>
          </a:p>
        </p:txBody>
      </p:sp>
    </p:spTree>
    <p:extLst>
      <p:ext uri="{BB962C8B-B14F-4D97-AF65-F5344CB8AC3E}">
        <p14:creationId xmlns:p14="http://schemas.microsoft.com/office/powerpoint/2010/main" val="1791122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How much protein does one eight-ounce glass of milk contain?</a:t>
            </a:r>
          </a:p>
          <a:p>
            <a:r>
              <a:rPr lang="en-US" dirty="0"/>
              <a:t>	a.   2 grams</a:t>
            </a:r>
          </a:p>
          <a:p>
            <a:r>
              <a:rPr lang="en-US" dirty="0"/>
              <a:t>	b.   4 grams</a:t>
            </a:r>
          </a:p>
          <a:p>
            <a:r>
              <a:rPr lang="en-US" dirty="0"/>
              <a:t>	c.   6 grams</a:t>
            </a:r>
          </a:p>
          <a:p>
            <a:r>
              <a:rPr lang="en-US" dirty="0"/>
              <a:t>	d.   8 grams</a:t>
            </a:r>
          </a:p>
          <a:p>
            <a:r>
              <a:rPr lang="en-US" dirty="0"/>
              <a:t>	e.   10 grams</a:t>
            </a:r>
          </a:p>
          <a:p>
            <a:endParaRPr lang="en-US" dirty="0"/>
          </a:p>
        </p:txBody>
      </p:sp>
    </p:spTree>
    <p:extLst>
      <p:ext uri="{BB962C8B-B14F-4D97-AF65-F5344CB8AC3E}">
        <p14:creationId xmlns:p14="http://schemas.microsoft.com/office/powerpoint/2010/main" val="2444973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How much protein does one eight-ounce glass of milk contain?</a:t>
            </a:r>
          </a:p>
          <a:p>
            <a:r>
              <a:rPr lang="en-US" dirty="0"/>
              <a:t>	a.   2 grams</a:t>
            </a:r>
          </a:p>
          <a:p>
            <a:r>
              <a:rPr lang="en-US" dirty="0"/>
              <a:t>	b.   4 grams</a:t>
            </a:r>
          </a:p>
          <a:p>
            <a:r>
              <a:rPr lang="en-US" dirty="0"/>
              <a:t>	c.   6 grams</a:t>
            </a:r>
          </a:p>
          <a:p>
            <a:r>
              <a:rPr lang="en-US" b="1" dirty="0"/>
              <a:t>	d.   8 grams</a:t>
            </a:r>
            <a:endParaRPr lang="en-US" dirty="0"/>
          </a:p>
          <a:p>
            <a:r>
              <a:rPr lang="en-US" dirty="0"/>
              <a:t>	e.   10 grams</a:t>
            </a:r>
          </a:p>
          <a:p>
            <a:endParaRPr lang="en-US" dirty="0"/>
          </a:p>
          <a:p>
            <a:endParaRPr lang="en-US" dirty="0"/>
          </a:p>
        </p:txBody>
      </p:sp>
    </p:spTree>
    <p:extLst>
      <p:ext uri="{BB962C8B-B14F-4D97-AF65-F5344CB8AC3E}">
        <p14:creationId xmlns:p14="http://schemas.microsoft.com/office/powerpoint/2010/main" val="4165211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Hunger in America is a large concern. Approximately how many people in America are affected by hunger?</a:t>
            </a:r>
          </a:p>
          <a:p>
            <a:r>
              <a:rPr lang="en-US" dirty="0"/>
              <a:t>	a.   18 million</a:t>
            </a:r>
          </a:p>
          <a:p>
            <a:r>
              <a:rPr lang="en-US" dirty="0"/>
              <a:t>	b.   28 million</a:t>
            </a:r>
          </a:p>
          <a:p>
            <a:r>
              <a:rPr lang="en-US" dirty="0"/>
              <a:t>	c.   38 million</a:t>
            </a:r>
          </a:p>
          <a:p>
            <a:r>
              <a:rPr lang="en-US" dirty="0"/>
              <a:t>	d.   48 million</a:t>
            </a:r>
          </a:p>
          <a:p>
            <a:r>
              <a:rPr lang="en-US" dirty="0"/>
              <a:t>	e.   58 million</a:t>
            </a:r>
          </a:p>
          <a:p>
            <a:endParaRPr lang="en-US" dirty="0"/>
          </a:p>
        </p:txBody>
      </p:sp>
    </p:spTree>
    <p:extLst>
      <p:ext uri="{BB962C8B-B14F-4D97-AF65-F5344CB8AC3E}">
        <p14:creationId xmlns:p14="http://schemas.microsoft.com/office/powerpoint/2010/main" val="1603759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Hunger in America is a large concern. Approximately how many people in America are affected by hunger?</a:t>
            </a:r>
          </a:p>
          <a:p>
            <a:r>
              <a:rPr lang="en-US" dirty="0"/>
              <a:t>	a.   18 million</a:t>
            </a:r>
          </a:p>
          <a:p>
            <a:r>
              <a:rPr lang="en-US" dirty="0"/>
              <a:t>	b.   28 million</a:t>
            </a:r>
          </a:p>
          <a:p>
            <a:r>
              <a:rPr lang="en-US" dirty="0"/>
              <a:t>	c.   38 million</a:t>
            </a:r>
          </a:p>
          <a:p>
            <a:r>
              <a:rPr lang="en-US" b="1" dirty="0"/>
              <a:t>	d.   48 million</a:t>
            </a:r>
            <a:endParaRPr lang="en-US" dirty="0"/>
          </a:p>
          <a:p>
            <a:r>
              <a:rPr lang="en-US" dirty="0"/>
              <a:t>	e.   58 million</a:t>
            </a:r>
          </a:p>
          <a:p>
            <a:endParaRPr lang="en-US" dirty="0"/>
          </a:p>
        </p:txBody>
      </p:sp>
    </p:spTree>
    <p:extLst>
      <p:ext uri="{BB962C8B-B14F-4D97-AF65-F5344CB8AC3E}">
        <p14:creationId xmlns:p14="http://schemas.microsoft.com/office/powerpoint/2010/main" val="2646492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When is National Pizza Day?</a:t>
            </a:r>
          </a:p>
          <a:p>
            <a:r>
              <a:rPr lang="en-US" dirty="0"/>
              <a:t>	a.   January 10</a:t>
            </a:r>
          </a:p>
          <a:p>
            <a:r>
              <a:rPr lang="en-US" dirty="0"/>
              <a:t>	b.   February 9</a:t>
            </a:r>
          </a:p>
          <a:p>
            <a:r>
              <a:rPr lang="en-US" dirty="0"/>
              <a:t>	c.   April 21</a:t>
            </a:r>
          </a:p>
          <a:p>
            <a:r>
              <a:rPr lang="en-US" dirty="0"/>
              <a:t>	d.   May 6</a:t>
            </a:r>
          </a:p>
        </p:txBody>
      </p:sp>
    </p:spTree>
    <p:extLst>
      <p:ext uri="{BB962C8B-B14F-4D97-AF65-F5344CB8AC3E}">
        <p14:creationId xmlns:p14="http://schemas.microsoft.com/office/powerpoint/2010/main" val="667065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When is National Pizza Day?</a:t>
            </a:r>
          </a:p>
          <a:p>
            <a:r>
              <a:rPr lang="en-US" dirty="0"/>
              <a:t>	a.   January 10</a:t>
            </a:r>
          </a:p>
          <a:p>
            <a:r>
              <a:rPr lang="en-US" b="1" dirty="0"/>
              <a:t>	b.   February 9</a:t>
            </a:r>
            <a:endParaRPr lang="en-US" dirty="0"/>
          </a:p>
          <a:p>
            <a:r>
              <a:rPr lang="en-US" dirty="0"/>
              <a:t>	c.   April 21</a:t>
            </a:r>
          </a:p>
          <a:p>
            <a:r>
              <a:rPr lang="en-US" dirty="0"/>
              <a:t>	d.   May 6</a:t>
            </a:r>
          </a:p>
          <a:p>
            <a:endParaRPr lang="en-US" dirty="0"/>
          </a:p>
        </p:txBody>
      </p:sp>
    </p:spTree>
    <p:extLst>
      <p:ext uri="{BB962C8B-B14F-4D97-AF65-F5344CB8AC3E}">
        <p14:creationId xmlns:p14="http://schemas.microsoft.com/office/powerpoint/2010/main" val="1022999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well-known scientist (pictured here) discovered that when you heat liquids to high temperatures you can kill bacteria? HINT: This led to the process of pasteurization.</a:t>
            </a:r>
          </a:p>
          <a:p>
            <a:r>
              <a:rPr lang="en-US" dirty="0"/>
              <a:t>	a.   Marie Curie</a:t>
            </a:r>
          </a:p>
          <a:p>
            <a:r>
              <a:rPr lang="en-US" dirty="0"/>
              <a:t>	b.   Albert Einstein</a:t>
            </a:r>
          </a:p>
          <a:p>
            <a:r>
              <a:rPr lang="en-US" dirty="0"/>
              <a:t>	c.   Fanny Farmer</a:t>
            </a:r>
          </a:p>
          <a:p>
            <a:r>
              <a:rPr lang="en-US" b="1" dirty="0"/>
              <a:t>	</a:t>
            </a:r>
            <a:r>
              <a:rPr lang="en-US" dirty="0"/>
              <a:t>d.   Louis Pasteur</a:t>
            </a:r>
          </a:p>
          <a:p>
            <a:endParaRPr lang="en-US" dirty="0"/>
          </a:p>
        </p:txBody>
      </p:sp>
      <p:pic>
        <p:nvPicPr>
          <p:cNvPr id="307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486" y="2972021"/>
            <a:ext cx="2830699" cy="2849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765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well-known scientist (pictured here) discovered that when you heat liquids to high temperatures you can kill bacteria? HINT: This led to the process of pasteurization.</a:t>
            </a:r>
          </a:p>
          <a:p>
            <a:r>
              <a:rPr lang="en-US" dirty="0"/>
              <a:t>	a.   Marie Curie</a:t>
            </a:r>
          </a:p>
          <a:p>
            <a:r>
              <a:rPr lang="en-US" dirty="0"/>
              <a:t>	b.   Albert Einstein</a:t>
            </a:r>
          </a:p>
          <a:p>
            <a:r>
              <a:rPr lang="en-US" dirty="0"/>
              <a:t>	c.   Fanny Farmer</a:t>
            </a:r>
          </a:p>
          <a:p>
            <a:r>
              <a:rPr lang="en-US" b="1" dirty="0"/>
              <a:t>	d.   Louis Pasteur</a:t>
            </a:r>
            <a:endParaRPr lang="en-US" dirty="0"/>
          </a:p>
          <a:p>
            <a:endParaRPr lang="en-US" dirty="0"/>
          </a:p>
        </p:txBody>
      </p:sp>
      <p:pic>
        <p:nvPicPr>
          <p:cNvPr id="307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486" y="2972021"/>
            <a:ext cx="2830699" cy="2849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1744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There are six eggs in the basket. Six people each take one of the eggs. How can it be that one egg is left in the basket? </a:t>
            </a:r>
          </a:p>
        </p:txBody>
      </p:sp>
    </p:spTree>
    <p:extLst>
      <p:ext uri="{BB962C8B-B14F-4D97-AF65-F5344CB8AC3E}">
        <p14:creationId xmlns:p14="http://schemas.microsoft.com/office/powerpoint/2010/main" val="1010082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Go to the Smash Your Food game and select two foods. Estimate their sugar, salt and oil composition. Then, “smash” the food to see how well you did. Record your results and be ready to share. </a:t>
            </a:r>
          </a:p>
          <a:p>
            <a:r>
              <a:rPr lang="en-US" dirty="0"/>
              <a:t>(</a:t>
            </a:r>
            <a:r>
              <a:rPr lang="en-US" u="sng" dirty="0">
                <a:hlinkClick r:id="rId2"/>
              </a:rPr>
              <a:t>https://fit.webmd.com/teen/food/game/smash-your-food-game</a:t>
            </a:r>
            <a:r>
              <a:rPr lang="en-US" dirty="0"/>
              <a:t>)</a:t>
            </a:r>
          </a:p>
        </p:txBody>
      </p:sp>
    </p:spTree>
    <p:extLst>
      <p:ext uri="{BB962C8B-B14F-4D97-AF65-F5344CB8AC3E}">
        <p14:creationId xmlns:p14="http://schemas.microsoft.com/office/powerpoint/2010/main" val="3378842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Play the game Blastoff (</a:t>
            </a:r>
            <a:r>
              <a:rPr lang="en-US" u="sng" dirty="0">
                <a:hlinkClick r:id="rId2"/>
              </a:rPr>
              <a:t>https://www.fns.usda.gov/blastoff</a:t>
            </a:r>
            <a:r>
              <a:rPr lang="en-US" dirty="0"/>
              <a:t>) and answer the following questions:</a:t>
            </a:r>
          </a:p>
          <a:p>
            <a:endParaRPr lang="en-US" dirty="0"/>
          </a:p>
          <a:p>
            <a:pPr marL="457200" indent="-457200">
              <a:buFont typeface="+mj-lt"/>
              <a:buAutoNum type="arabicPeriod"/>
            </a:pPr>
            <a:r>
              <a:rPr lang="en-US" dirty="0"/>
              <a:t>What did you select for breakfast, lunch, snack, dinner and activity?</a:t>
            </a:r>
          </a:p>
          <a:p>
            <a:pPr marL="457200" indent="-457200">
              <a:buFont typeface="+mj-lt"/>
              <a:buAutoNum type="arabicPeriod"/>
            </a:pPr>
            <a:r>
              <a:rPr lang="en-US" dirty="0"/>
              <a:t>Did you ever change your choices during the game? Why or why not?</a:t>
            </a:r>
          </a:p>
          <a:p>
            <a:pPr marL="457200" indent="-457200">
              <a:buFont typeface="+mj-lt"/>
              <a:buAutoNum type="arabicPeriod"/>
            </a:pPr>
            <a:r>
              <a:rPr lang="en-US" dirty="0"/>
              <a:t>What did you learn about food choice during this game?</a:t>
            </a:r>
          </a:p>
        </p:txBody>
      </p:sp>
    </p:spTree>
    <p:extLst>
      <p:ext uri="{BB962C8B-B14F-4D97-AF65-F5344CB8AC3E}">
        <p14:creationId xmlns:p14="http://schemas.microsoft.com/office/powerpoint/2010/main" val="6600537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Complete a </a:t>
            </a:r>
            <a:r>
              <a:rPr lang="en-US" dirty="0" err="1"/>
              <a:t>MyPlate</a:t>
            </a:r>
            <a:r>
              <a:rPr lang="en-US" dirty="0"/>
              <a:t> food group nutrition quiz: </a:t>
            </a:r>
            <a:r>
              <a:rPr lang="en-US" u="sng" dirty="0">
                <a:hlinkClick r:id="rId2"/>
              </a:rPr>
              <a:t>https://www.choosemyplate.gov/quiz</a:t>
            </a:r>
            <a:r>
              <a:rPr lang="en-US" dirty="0"/>
              <a:t>. </a:t>
            </a:r>
          </a:p>
          <a:p>
            <a:endParaRPr lang="en-US" dirty="0"/>
          </a:p>
        </p:txBody>
      </p:sp>
    </p:spTree>
    <p:extLst>
      <p:ext uri="{BB962C8B-B14F-4D97-AF65-F5344CB8AC3E}">
        <p14:creationId xmlns:p14="http://schemas.microsoft.com/office/powerpoint/2010/main" val="1628751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You throw away the outside and cook the inside, then eat the outside and throw away the inside. What is it?</a:t>
            </a:r>
          </a:p>
          <a:p>
            <a:endParaRPr lang="en-US" dirty="0"/>
          </a:p>
        </p:txBody>
      </p:sp>
    </p:spTree>
    <p:extLst>
      <p:ext uri="{BB962C8B-B14F-4D97-AF65-F5344CB8AC3E}">
        <p14:creationId xmlns:p14="http://schemas.microsoft.com/office/powerpoint/2010/main" val="261406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You throw away the outside and cook the inside, then eat the outside and throw away the inside. What is it?</a:t>
            </a:r>
          </a:p>
          <a:p>
            <a:endParaRPr lang="en-US" b="1" dirty="0"/>
          </a:p>
          <a:p>
            <a:r>
              <a:rPr lang="en-US" b="1" dirty="0"/>
              <a:t>A: Corn on the cob</a:t>
            </a:r>
            <a:endParaRPr lang="en-US" dirty="0"/>
          </a:p>
          <a:p>
            <a:endParaRPr lang="en-US" dirty="0"/>
          </a:p>
        </p:txBody>
      </p:sp>
    </p:spTree>
    <p:extLst>
      <p:ext uri="{BB962C8B-B14F-4D97-AF65-F5344CB8AC3E}">
        <p14:creationId xmlns:p14="http://schemas.microsoft.com/office/powerpoint/2010/main" val="1415651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has to be broken before you can use it?</a:t>
            </a:r>
          </a:p>
          <a:p>
            <a:endParaRPr lang="en-US" dirty="0"/>
          </a:p>
        </p:txBody>
      </p:sp>
    </p:spTree>
    <p:extLst>
      <p:ext uri="{BB962C8B-B14F-4D97-AF65-F5344CB8AC3E}">
        <p14:creationId xmlns:p14="http://schemas.microsoft.com/office/powerpoint/2010/main" val="2159842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has to be broken before you can use it?</a:t>
            </a:r>
          </a:p>
          <a:p>
            <a:endParaRPr lang="en-US" b="1" dirty="0"/>
          </a:p>
          <a:p>
            <a:r>
              <a:rPr lang="en-US" b="1" dirty="0"/>
              <a:t>A: An egg</a:t>
            </a:r>
            <a:endParaRPr lang="en-US" dirty="0"/>
          </a:p>
          <a:p>
            <a:endParaRPr lang="en-US" dirty="0"/>
          </a:p>
        </p:txBody>
      </p:sp>
    </p:spTree>
    <p:extLst>
      <p:ext uri="{BB962C8B-B14F-4D97-AF65-F5344CB8AC3E}">
        <p14:creationId xmlns:p14="http://schemas.microsoft.com/office/powerpoint/2010/main" val="4278835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a:p>
            <a:endParaRPr lang="en-US" dirty="0"/>
          </a:p>
        </p:txBody>
      </p:sp>
    </p:spTree>
    <p:extLst>
      <p:ext uri="{BB962C8B-B14F-4D97-AF65-F5344CB8AC3E}">
        <p14:creationId xmlns:p14="http://schemas.microsoft.com/office/powerpoint/2010/main" val="32115804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The percent daily value recommendation on a Nutrition Facts Label is based on a _______ calorie diet.</a:t>
            </a:r>
          </a:p>
          <a:p>
            <a:r>
              <a:rPr lang="en-US" dirty="0"/>
              <a:t>	a.   1,000</a:t>
            </a:r>
          </a:p>
          <a:p>
            <a:r>
              <a:rPr lang="en-US" dirty="0"/>
              <a:t>	b.   1,500</a:t>
            </a:r>
          </a:p>
          <a:p>
            <a:r>
              <a:rPr lang="en-US" dirty="0"/>
              <a:t>	c.   2,000</a:t>
            </a:r>
          </a:p>
          <a:p>
            <a:r>
              <a:rPr lang="en-US" dirty="0"/>
              <a:t>	d.   3,000</a:t>
            </a:r>
          </a:p>
          <a:p>
            <a:endParaRPr lang="en-US" dirty="0"/>
          </a:p>
        </p:txBody>
      </p:sp>
    </p:spTree>
    <p:extLst>
      <p:ext uri="{BB962C8B-B14F-4D97-AF65-F5344CB8AC3E}">
        <p14:creationId xmlns:p14="http://schemas.microsoft.com/office/powerpoint/2010/main" val="4031821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The percent daily value recommendation on a Nutrition Facts Label is based on a _______ calorie diet.</a:t>
            </a:r>
          </a:p>
          <a:p>
            <a:r>
              <a:rPr lang="en-US" dirty="0"/>
              <a:t>	a.   1,000</a:t>
            </a:r>
          </a:p>
          <a:p>
            <a:r>
              <a:rPr lang="en-US" dirty="0"/>
              <a:t>	b.   1,500</a:t>
            </a:r>
          </a:p>
          <a:p>
            <a:r>
              <a:rPr lang="en-US" b="1" dirty="0"/>
              <a:t>	c.   2,000</a:t>
            </a:r>
            <a:endParaRPr lang="en-US" dirty="0"/>
          </a:p>
          <a:p>
            <a:r>
              <a:rPr lang="en-US" dirty="0"/>
              <a:t>	d.   3,000</a:t>
            </a:r>
          </a:p>
          <a:p>
            <a:endParaRPr lang="en-US" dirty="0"/>
          </a:p>
        </p:txBody>
      </p:sp>
    </p:spTree>
    <p:extLst>
      <p:ext uri="{BB962C8B-B14F-4D97-AF65-F5344CB8AC3E}">
        <p14:creationId xmlns:p14="http://schemas.microsoft.com/office/powerpoint/2010/main" val="184642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There are six eggs in the basket. Six people each take one of the eggs. How can it be that one egg is left in the basket? </a:t>
            </a:r>
          </a:p>
          <a:p>
            <a:endParaRPr lang="en-US" b="1" dirty="0"/>
          </a:p>
          <a:p>
            <a:r>
              <a:rPr lang="en-US" b="1" dirty="0"/>
              <a:t>A: The last person took the basket with the last egg still inside.</a:t>
            </a:r>
            <a:endParaRPr lang="en-US" dirty="0"/>
          </a:p>
        </p:txBody>
      </p:sp>
    </p:spTree>
    <p:extLst>
      <p:ext uri="{BB962C8B-B14F-4D97-AF65-F5344CB8AC3E}">
        <p14:creationId xmlns:p14="http://schemas.microsoft.com/office/powerpoint/2010/main" val="1989436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In food science, labeling is an important component to keep food safe and allow the consumer to know how their food was processed and preserved. What is the name and purpose of the symbol shown here?</a:t>
            </a:r>
          </a:p>
          <a:p>
            <a:r>
              <a:rPr lang="en-US" dirty="0"/>
              <a:t>	a.   </a:t>
            </a:r>
            <a:r>
              <a:rPr lang="en-US" dirty="0" err="1"/>
              <a:t>Sunnol</a:t>
            </a:r>
            <a:r>
              <a:rPr lang="en-US" dirty="0"/>
              <a:t>, sun drying</a:t>
            </a:r>
          </a:p>
          <a:p>
            <a:r>
              <a:rPr lang="en-US" dirty="0"/>
              <a:t>	b.   </a:t>
            </a:r>
            <a:r>
              <a:rPr lang="en-US" dirty="0" err="1"/>
              <a:t>Plantera</a:t>
            </a:r>
            <a:r>
              <a:rPr lang="en-US" dirty="0"/>
              <a:t>, plant modification</a:t>
            </a:r>
          </a:p>
          <a:p>
            <a:r>
              <a:rPr lang="en-US" dirty="0"/>
              <a:t>	c.   Pasteur, pasteurization</a:t>
            </a:r>
          </a:p>
          <a:p>
            <a:r>
              <a:rPr lang="en-US" dirty="0"/>
              <a:t>	d.   </a:t>
            </a:r>
            <a:r>
              <a:rPr lang="en-US" dirty="0" err="1"/>
              <a:t>Radura</a:t>
            </a:r>
            <a:r>
              <a:rPr lang="en-US" dirty="0"/>
              <a:t>, irradiation</a:t>
            </a:r>
          </a:p>
        </p:txBody>
      </p:sp>
      <p:pic>
        <p:nvPicPr>
          <p:cNvPr id="512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295" y="3167538"/>
            <a:ext cx="1775570" cy="1737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594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In food science, labeling is an important component to keep food safe and allow the consumer to know how their food was processed and preserved. What is the name and purpose of the symbol shown here?</a:t>
            </a:r>
          </a:p>
          <a:p>
            <a:r>
              <a:rPr lang="en-US" dirty="0"/>
              <a:t>	a.   </a:t>
            </a:r>
            <a:r>
              <a:rPr lang="en-US" dirty="0" err="1"/>
              <a:t>Sunnol</a:t>
            </a:r>
            <a:r>
              <a:rPr lang="en-US" dirty="0"/>
              <a:t>, sun drying</a:t>
            </a:r>
          </a:p>
          <a:p>
            <a:r>
              <a:rPr lang="en-US" dirty="0"/>
              <a:t>	b.   </a:t>
            </a:r>
            <a:r>
              <a:rPr lang="en-US" dirty="0" err="1"/>
              <a:t>Plantera</a:t>
            </a:r>
            <a:r>
              <a:rPr lang="en-US" dirty="0"/>
              <a:t>, plant modification</a:t>
            </a:r>
          </a:p>
          <a:p>
            <a:r>
              <a:rPr lang="en-US" dirty="0"/>
              <a:t>	c.   Pasteur, pasteurization</a:t>
            </a:r>
          </a:p>
          <a:p>
            <a:r>
              <a:rPr lang="en-US" dirty="0"/>
              <a:t>	</a:t>
            </a:r>
            <a:r>
              <a:rPr lang="en-US" b="1" dirty="0"/>
              <a:t>d.   </a:t>
            </a:r>
            <a:r>
              <a:rPr lang="en-US" b="1" dirty="0" err="1"/>
              <a:t>Radura</a:t>
            </a:r>
            <a:r>
              <a:rPr lang="en-US" b="1" dirty="0"/>
              <a:t>, irradiation</a:t>
            </a:r>
          </a:p>
        </p:txBody>
      </p:sp>
      <p:pic>
        <p:nvPicPr>
          <p:cNvPr id="512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295" y="3167538"/>
            <a:ext cx="1775570" cy="1737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9287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are considered “bad fats” in the everyday human diet?</a:t>
            </a:r>
          </a:p>
          <a:p>
            <a:r>
              <a:rPr lang="en-US" dirty="0"/>
              <a:t>	a.   Monounsaturated</a:t>
            </a:r>
          </a:p>
          <a:p>
            <a:r>
              <a:rPr lang="en-US" dirty="0"/>
              <a:t>	b.   Saturated</a:t>
            </a:r>
          </a:p>
          <a:p>
            <a:r>
              <a:rPr lang="en-US" dirty="0"/>
              <a:t>	c.   Polyunsaturated</a:t>
            </a:r>
          </a:p>
          <a:p>
            <a:r>
              <a:rPr lang="en-US" dirty="0"/>
              <a:t>	d.   Polarized</a:t>
            </a:r>
          </a:p>
        </p:txBody>
      </p:sp>
    </p:spTree>
    <p:extLst>
      <p:ext uri="{BB962C8B-B14F-4D97-AF65-F5344CB8AC3E}">
        <p14:creationId xmlns:p14="http://schemas.microsoft.com/office/powerpoint/2010/main" val="897894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are considered “bad fats” in the everyday human diet?</a:t>
            </a:r>
          </a:p>
          <a:p>
            <a:r>
              <a:rPr lang="en-US" dirty="0"/>
              <a:t>	a.   Monounsaturated</a:t>
            </a:r>
          </a:p>
          <a:p>
            <a:r>
              <a:rPr lang="en-US" b="1" dirty="0"/>
              <a:t>	b.   Saturated</a:t>
            </a:r>
            <a:endParaRPr lang="en-US" dirty="0"/>
          </a:p>
          <a:p>
            <a:r>
              <a:rPr lang="en-US" dirty="0"/>
              <a:t>	c.   Polyunsaturated</a:t>
            </a:r>
          </a:p>
          <a:p>
            <a:r>
              <a:rPr lang="en-US" dirty="0"/>
              <a:t>	d.   Polarized</a:t>
            </a:r>
          </a:p>
          <a:p>
            <a:endParaRPr lang="en-US" dirty="0"/>
          </a:p>
        </p:txBody>
      </p:sp>
    </p:spTree>
    <p:extLst>
      <p:ext uri="{BB962C8B-B14F-4D97-AF65-F5344CB8AC3E}">
        <p14:creationId xmlns:p14="http://schemas.microsoft.com/office/powerpoint/2010/main" val="216358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does USDA stand for?</a:t>
            </a:r>
          </a:p>
          <a:p>
            <a:r>
              <a:rPr lang="en-US" dirty="0"/>
              <a:t>	a.   Unified States Department of Agriculture</a:t>
            </a:r>
          </a:p>
          <a:p>
            <a:r>
              <a:rPr lang="en-US" dirty="0"/>
              <a:t>	b.   United Stated Department of Aquaculture</a:t>
            </a:r>
          </a:p>
          <a:p>
            <a:r>
              <a:rPr lang="en-US" dirty="0"/>
              <a:t>	c.   United States Department of Agriculture</a:t>
            </a:r>
          </a:p>
          <a:p>
            <a:r>
              <a:rPr lang="en-US" dirty="0"/>
              <a:t>	d.   Unknown Status for Domestic Agriculture</a:t>
            </a:r>
          </a:p>
        </p:txBody>
      </p:sp>
    </p:spTree>
    <p:extLst>
      <p:ext uri="{BB962C8B-B14F-4D97-AF65-F5344CB8AC3E}">
        <p14:creationId xmlns:p14="http://schemas.microsoft.com/office/powerpoint/2010/main" val="515326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does USDA stand for?</a:t>
            </a:r>
          </a:p>
          <a:p>
            <a:r>
              <a:rPr lang="en-US" dirty="0"/>
              <a:t>	a.   Unified States Department of Agriculture</a:t>
            </a:r>
          </a:p>
          <a:p>
            <a:r>
              <a:rPr lang="en-US" dirty="0"/>
              <a:t>	b.   United Stated Department of Aquaculture</a:t>
            </a:r>
          </a:p>
          <a:p>
            <a:r>
              <a:rPr lang="en-US" b="1" dirty="0"/>
              <a:t>	c.   United States Department of Agriculture</a:t>
            </a:r>
            <a:endParaRPr lang="en-US" dirty="0"/>
          </a:p>
          <a:p>
            <a:r>
              <a:rPr lang="en-US" dirty="0"/>
              <a:t>	d.   Unknown Status for Domestic Agriculture</a:t>
            </a:r>
          </a:p>
          <a:p>
            <a:endParaRPr lang="en-US" dirty="0"/>
          </a:p>
        </p:txBody>
      </p:sp>
    </p:spTree>
    <p:extLst>
      <p:ext uri="{BB962C8B-B14F-4D97-AF65-F5344CB8AC3E}">
        <p14:creationId xmlns:p14="http://schemas.microsoft.com/office/powerpoint/2010/main" val="29199250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Describe, in one to two sentences, the purpose and labeling requirements for this seal.</a:t>
            </a:r>
          </a:p>
          <a:p>
            <a:r>
              <a:rPr lang="en-US" dirty="0"/>
              <a:t> </a:t>
            </a:r>
          </a:p>
          <a:p>
            <a:endParaRPr lang="en-US" dirty="0"/>
          </a:p>
        </p:txBody>
      </p:sp>
      <p:pic>
        <p:nvPicPr>
          <p:cNvPr id="614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578" y="3059682"/>
            <a:ext cx="2447767" cy="241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595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Describe, in one to two sentences, the purpose and labeling requirements for this seal.</a:t>
            </a:r>
          </a:p>
          <a:p>
            <a:r>
              <a:rPr lang="en-US" dirty="0"/>
              <a:t> </a:t>
            </a:r>
          </a:p>
          <a:p>
            <a:r>
              <a:rPr lang="en-US" b="1" dirty="0"/>
              <a:t>A: The USDA Organic seal means that the product meets the following USDA standards of an organic food product: (1) “produced without excluded methods,” (2) “produced using allowed substances” and (3) “overseen by a USDA National Organic Program-authorized certifying agent.”</a:t>
            </a:r>
            <a:endParaRPr lang="en-US" dirty="0"/>
          </a:p>
          <a:p>
            <a:endParaRPr lang="en-US" dirty="0"/>
          </a:p>
        </p:txBody>
      </p:sp>
      <p:pic>
        <p:nvPicPr>
          <p:cNvPr id="717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6955" y="4658367"/>
            <a:ext cx="1612089" cy="1587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3255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To make one pound of cheddar cheese, it requires approximately ___ pounds of milk.</a:t>
            </a:r>
          </a:p>
          <a:p>
            <a:r>
              <a:rPr lang="en-US" dirty="0"/>
              <a:t>	a.   8</a:t>
            </a:r>
          </a:p>
          <a:p>
            <a:r>
              <a:rPr lang="en-US" dirty="0"/>
              <a:t>	b.   10</a:t>
            </a:r>
          </a:p>
          <a:p>
            <a:r>
              <a:rPr lang="en-US" dirty="0"/>
              <a:t>	c.   22</a:t>
            </a:r>
          </a:p>
          <a:p>
            <a:r>
              <a:rPr lang="en-US" dirty="0"/>
              <a:t>	d.   44</a:t>
            </a:r>
          </a:p>
          <a:p>
            <a:endParaRPr lang="en-US" dirty="0"/>
          </a:p>
        </p:txBody>
      </p:sp>
    </p:spTree>
    <p:extLst>
      <p:ext uri="{BB962C8B-B14F-4D97-AF65-F5344CB8AC3E}">
        <p14:creationId xmlns:p14="http://schemas.microsoft.com/office/powerpoint/2010/main" val="16991451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To make one pound of cheddar cheese, it requires approximately ___ pounds of milk.</a:t>
            </a:r>
          </a:p>
          <a:p>
            <a:r>
              <a:rPr lang="en-US" dirty="0"/>
              <a:t>	a.   8</a:t>
            </a:r>
          </a:p>
          <a:p>
            <a:r>
              <a:rPr lang="en-US" b="1" dirty="0"/>
              <a:t>	b.   10</a:t>
            </a:r>
            <a:endParaRPr lang="en-US" dirty="0"/>
          </a:p>
          <a:p>
            <a:r>
              <a:rPr lang="en-US" dirty="0"/>
              <a:t>	c.   22</a:t>
            </a:r>
          </a:p>
          <a:p>
            <a:r>
              <a:rPr lang="en-US" dirty="0"/>
              <a:t>	d.   44</a:t>
            </a:r>
          </a:p>
          <a:p>
            <a:endParaRPr lang="en-US" dirty="0"/>
          </a:p>
          <a:p>
            <a:endParaRPr lang="en-US" dirty="0"/>
          </a:p>
        </p:txBody>
      </p:sp>
    </p:spTree>
    <p:extLst>
      <p:ext uri="{BB962C8B-B14F-4D97-AF65-F5344CB8AC3E}">
        <p14:creationId xmlns:p14="http://schemas.microsoft.com/office/powerpoint/2010/main" val="814075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457200" y="1427638"/>
            <a:ext cx="8229600" cy="4002723"/>
          </a:xfrm>
        </p:spPr>
        <p:txBody>
          <a:bodyPr/>
          <a:lstStyle/>
          <a:p>
            <a:r>
              <a:rPr lang="en-US" dirty="0"/>
              <a:t>Go to AgExplorer.ffa.org and complete the Career Finder. </a:t>
            </a:r>
          </a:p>
        </p:txBody>
      </p:sp>
      <p:pic>
        <p:nvPicPr>
          <p:cNvPr id="5" name="Picture 4"/>
          <p:cNvPicPr>
            <a:picLocks noChangeAspect="1"/>
          </p:cNvPicPr>
          <p:nvPr/>
        </p:nvPicPr>
        <p:blipFill>
          <a:blip r:embed="rId2"/>
          <a:stretch>
            <a:fillRect/>
          </a:stretch>
        </p:blipFill>
        <p:spPr>
          <a:xfrm>
            <a:off x="1550485" y="1788199"/>
            <a:ext cx="5703678" cy="4225182"/>
          </a:xfrm>
          <a:prstGeom prst="rect">
            <a:avLst/>
          </a:prstGeom>
        </p:spPr>
      </p:pic>
      <p:sp>
        <p:nvSpPr>
          <p:cNvPr id="6" name="5-Point Star 5"/>
          <p:cNvSpPr/>
          <p:nvPr/>
        </p:nvSpPr>
        <p:spPr>
          <a:xfrm>
            <a:off x="4677461" y="2085931"/>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903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According to the Food and Nutrition Board of the National Academy of Sciences, all people need at least ___ milligrams of calcium per day.</a:t>
            </a:r>
          </a:p>
          <a:p>
            <a:r>
              <a:rPr lang="en-US" dirty="0"/>
              <a:t>	a.   10</a:t>
            </a:r>
          </a:p>
          <a:p>
            <a:r>
              <a:rPr lang="en-US" dirty="0"/>
              <a:t>	b.   100</a:t>
            </a:r>
          </a:p>
          <a:p>
            <a:r>
              <a:rPr lang="en-US" dirty="0"/>
              <a:t>	c.   1,000</a:t>
            </a:r>
          </a:p>
          <a:p>
            <a:r>
              <a:rPr lang="en-US" dirty="0"/>
              <a:t>	d.   1,000,000</a:t>
            </a:r>
          </a:p>
          <a:p>
            <a:endParaRPr lang="en-US" dirty="0"/>
          </a:p>
        </p:txBody>
      </p:sp>
    </p:spTree>
    <p:extLst>
      <p:ext uri="{BB962C8B-B14F-4D97-AF65-F5344CB8AC3E}">
        <p14:creationId xmlns:p14="http://schemas.microsoft.com/office/powerpoint/2010/main" val="2071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According to the Food and Nutrition Board of the National Academy of Sciences, all people need at least ___ milligrams of calcium per day.</a:t>
            </a:r>
          </a:p>
          <a:p>
            <a:r>
              <a:rPr lang="en-US" dirty="0"/>
              <a:t>	a.   10</a:t>
            </a:r>
          </a:p>
          <a:p>
            <a:r>
              <a:rPr lang="en-US" dirty="0"/>
              <a:t>	b.   100</a:t>
            </a:r>
          </a:p>
          <a:p>
            <a:r>
              <a:rPr lang="en-US" b="1" dirty="0"/>
              <a:t>	c.   1,000</a:t>
            </a:r>
            <a:endParaRPr lang="en-US" dirty="0"/>
          </a:p>
          <a:p>
            <a:r>
              <a:rPr lang="en-US" dirty="0"/>
              <a:t>	d.   1,000,000</a:t>
            </a:r>
          </a:p>
          <a:p>
            <a:endParaRPr lang="en-US" dirty="0"/>
          </a:p>
        </p:txBody>
      </p:sp>
    </p:spTree>
    <p:extLst>
      <p:ext uri="{BB962C8B-B14F-4D97-AF65-F5344CB8AC3E}">
        <p14:creationId xmlns:p14="http://schemas.microsoft.com/office/powerpoint/2010/main" val="3194807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In 1984, President Ronald Reagan proclaimed a National Ice Cream Month. It has been celebrated annually every _____.</a:t>
            </a:r>
          </a:p>
          <a:p>
            <a:r>
              <a:rPr lang="en-US" dirty="0"/>
              <a:t>	a.   June</a:t>
            </a:r>
          </a:p>
          <a:p>
            <a:r>
              <a:rPr lang="en-US" dirty="0"/>
              <a:t>	b.   July</a:t>
            </a:r>
          </a:p>
          <a:p>
            <a:r>
              <a:rPr lang="en-US" dirty="0"/>
              <a:t>	c.   August</a:t>
            </a:r>
          </a:p>
          <a:p>
            <a:r>
              <a:rPr lang="en-US" dirty="0"/>
              <a:t>	d.   September</a:t>
            </a:r>
          </a:p>
          <a:p>
            <a:endParaRPr lang="en-US" dirty="0"/>
          </a:p>
        </p:txBody>
      </p:sp>
    </p:spTree>
    <p:extLst>
      <p:ext uri="{BB962C8B-B14F-4D97-AF65-F5344CB8AC3E}">
        <p14:creationId xmlns:p14="http://schemas.microsoft.com/office/powerpoint/2010/main" val="5997781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In 1984, President Ronald Reagan proclaimed a National Ice Cream Month. It has been celebrated annually every _____.</a:t>
            </a:r>
          </a:p>
          <a:p>
            <a:r>
              <a:rPr lang="en-US" dirty="0"/>
              <a:t>	a.   June</a:t>
            </a:r>
          </a:p>
          <a:p>
            <a:r>
              <a:rPr lang="en-US" b="1" dirty="0"/>
              <a:t>	b.   July</a:t>
            </a:r>
            <a:endParaRPr lang="en-US" dirty="0"/>
          </a:p>
          <a:p>
            <a:r>
              <a:rPr lang="en-US" dirty="0"/>
              <a:t>	c.   August</a:t>
            </a:r>
          </a:p>
          <a:p>
            <a:r>
              <a:rPr lang="en-US" dirty="0"/>
              <a:t>	d.   September</a:t>
            </a:r>
          </a:p>
          <a:p>
            <a:endParaRPr lang="en-US" dirty="0"/>
          </a:p>
        </p:txBody>
      </p:sp>
    </p:spTree>
    <p:extLst>
      <p:ext uri="{BB962C8B-B14F-4D97-AF65-F5344CB8AC3E}">
        <p14:creationId xmlns:p14="http://schemas.microsoft.com/office/powerpoint/2010/main" val="31393917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Most dairy cows are milked two to three times per day. On average, a cow will produce ___ gallons of milk each day.</a:t>
            </a:r>
          </a:p>
          <a:p>
            <a:r>
              <a:rPr lang="en-US" dirty="0"/>
              <a:t>	a.   1 to 2</a:t>
            </a:r>
          </a:p>
          <a:p>
            <a:r>
              <a:rPr lang="en-US" dirty="0"/>
              <a:t>	b.   8 to 9</a:t>
            </a:r>
          </a:p>
          <a:p>
            <a:r>
              <a:rPr lang="en-US" dirty="0"/>
              <a:t>	c.   15 to 16</a:t>
            </a:r>
          </a:p>
          <a:p>
            <a:r>
              <a:rPr lang="en-US" dirty="0"/>
              <a:t>	d.   20 to 21</a:t>
            </a:r>
          </a:p>
          <a:p>
            <a:endParaRPr lang="en-US" dirty="0"/>
          </a:p>
        </p:txBody>
      </p:sp>
    </p:spTree>
    <p:extLst>
      <p:ext uri="{BB962C8B-B14F-4D97-AF65-F5344CB8AC3E}">
        <p14:creationId xmlns:p14="http://schemas.microsoft.com/office/powerpoint/2010/main" val="23815890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Most dairy cows are milked two to three times per day. On average, a cow will produce ___ gallons of milk each day.</a:t>
            </a:r>
          </a:p>
          <a:p>
            <a:r>
              <a:rPr lang="en-US" dirty="0"/>
              <a:t>	a.   1 to 2</a:t>
            </a:r>
          </a:p>
          <a:p>
            <a:r>
              <a:rPr lang="en-US" b="1" dirty="0"/>
              <a:t>	b.   8 to 9</a:t>
            </a:r>
            <a:endParaRPr lang="en-US" dirty="0"/>
          </a:p>
          <a:p>
            <a:r>
              <a:rPr lang="en-US" dirty="0"/>
              <a:t>	c.   15 to 16</a:t>
            </a:r>
          </a:p>
          <a:p>
            <a:r>
              <a:rPr lang="en-US" dirty="0"/>
              <a:t>	d.   20 to 21</a:t>
            </a:r>
          </a:p>
          <a:p>
            <a:endParaRPr lang="en-US" dirty="0"/>
          </a:p>
        </p:txBody>
      </p:sp>
    </p:spTree>
    <p:extLst>
      <p:ext uri="{BB962C8B-B14F-4D97-AF65-F5344CB8AC3E}">
        <p14:creationId xmlns:p14="http://schemas.microsoft.com/office/powerpoint/2010/main" val="13131977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flavors of ice cream is the most popular by sales volume?</a:t>
            </a:r>
          </a:p>
          <a:p>
            <a:r>
              <a:rPr lang="en-US" dirty="0"/>
              <a:t>	a.   Raspberry</a:t>
            </a:r>
          </a:p>
          <a:p>
            <a:r>
              <a:rPr lang="en-US" dirty="0"/>
              <a:t>	b.   Strawberry</a:t>
            </a:r>
          </a:p>
          <a:p>
            <a:r>
              <a:rPr lang="en-US" dirty="0"/>
              <a:t>	c.   Vanilla</a:t>
            </a:r>
          </a:p>
          <a:p>
            <a:r>
              <a:rPr lang="en-US" dirty="0"/>
              <a:t>	d.   Chocolate</a:t>
            </a:r>
          </a:p>
          <a:p>
            <a:endParaRPr lang="en-US" dirty="0"/>
          </a:p>
        </p:txBody>
      </p:sp>
    </p:spTree>
    <p:extLst>
      <p:ext uri="{BB962C8B-B14F-4D97-AF65-F5344CB8AC3E}">
        <p14:creationId xmlns:p14="http://schemas.microsoft.com/office/powerpoint/2010/main" val="4831988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flavors of ice cream is the most popular by sales volume?</a:t>
            </a:r>
          </a:p>
          <a:p>
            <a:r>
              <a:rPr lang="en-US" dirty="0"/>
              <a:t>	a.   Raspberry</a:t>
            </a:r>
          </a:p>
          <a:p>
            <a:r>
              <a:rPr lang="en-US" dirty="0"/>
              <a:t>	b.   Strawberry</a:t>
            </a:r>
          </a:p>
          <a:p>
            <a:r>
              <a:rPr lang="en-US" b="1" dirty="0"/>
              <a:t>	c.   Vanilla</a:t>
            </a:r>
            <a:endParaRPr lang="en-US" dirty="0"/>
          </a:p>
          <a:p>
            <a:r>
              <a:rPr lang="en-US" dirty="0"/>
              <a:t>	d.   Chocolate</a:t>
            </a:r>
          </a:p>
          <a:p>
            <a:endParaRPr lang="en-US" dirty="0"/>
          </a:p>
        </p:txBody>
      </p:sp>
    </p:spTree>
    <p:extLst>
      <p:ext uri="{BB962C8B-B14F-4D97-AF65-F5344CB8AC3E}">
        <p14:creationId xmlns:p14="http://schemas.microsoft.com/office/powerpoint/2010/main" val="291419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region do we live in, and what are some of our greatest commodities according to the map from the USDA?</a:t>
            </a:r>
          </a:p>
          <a:p>
            <a:endParaRPr lang="en-US" dirty="0"/>
          </a:p>
        </p:txBody>
      </p:sp>
      <p:pic>
        <p:nvPicPr>
          <p:cNvPr id="8194"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5208" y="2487050"/>
            <a:ext cx="5693585" cy="3687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938623" y="6174941"/>
            <a:ext cx="7266755" cy="230832"/>
          </a:xfrm>
          <a:prstGeom prst="rect">
            <a:avLst/>
          </a:prstGeom>
        </p:spPr>
        <p:txBody>
          <a:bodyPr wrap="square">
            <a:spAutoFit/>
          </a:bodyPr>
          <a:lstStyle/>
          <a:p>
            <a:r>
              <a:rPr lang="en-US" sz="900" dirty="0">
                <a:latin typeface="Verdana" panose="020B0604030504040204" pitchFamily="34" charset="0"/>
                <a:ea typeface="MS Mincho"/>
                <a:cs typeface="Times New Roman" panose="02020603050405020304" pitchFamily="18" charset="0"/>
              </a:rPr>
              <a:t>Image can be found at </a:t>
            </a:r>
            <a:r>
              <a:rPr lang="en-US" sz="900" u="sng" dirty="0">
                <a:solidFill>
                  <a:srgbClr val="0563C1"/>
                </a:solidFill>
                <a:latin typeface="Verdana" panose="020B0604030504040204" pitchFamily="34" charset="0"/>
                <a:ea typeface="MS Mincho"/>
                <a:cs typeface="Calibri" panose="020F0502020204030204" pitchFamily="34" charset="0"/>
                <a:hlinkClick r:id="rId3"/>
              </a:rPr>
              <a:t>https://www.ers.usda.gov/webdocs/publications/42298/32489_aib-760_002.pdf?v=42487</a:t>
            </a:r>
            <a:r>
              <a:rPr lang="en-US" sz="900" dirty="0"/>
              <a:t>.</a:t>
            </a:r>
          </a:p>
        </p:txBody>
      </p:sp>
    </p:spTree>
    <p:extLst>
      <p:ext uri="{BB962C8B-B14F-4D97-AF65-F5344CB8AC3E}">
        <p14:creationId xmlns:p14="http://schemas.microsoft.com/office/powerpoint/2010/main" val="9537072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2"/>
              </a:rPr>
              <a:t>https://www.agclassroom.org/teacher/ag_facts.cfm</a:t>
            </a:r>
            <a:r>
              <a:rPr lang="en-US" dirty="0"/>
              <a:t>), identify and write down five interesting facts that you did not know about your state.</a:t>
            </a:r>
          </a:p>
          <a:p>
            <a:endParaRPr lang="en-US" dirty="0"/>
          </a:p>
        </p:txBody>
      </p:sp>
    </p:spTree>
    <p:extLst>
      <p:ext uri="{BB962C8B-B14F-4D97-AF65-F5344CB8AC3E}">
        <p14:creationId xmlns:p14="http://schemas.microsoft.com/office/powerpoint/2010/main" val="391617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 </a:t>
            </a:r>
          </a:p>
          <a:p>
            <a:r>
              <a:rPr lang="en-US" dirty="0"/>
              <a:t>(</a:t>
            </a:r>
            <a:r>
              <a:rPr lang="en-US" u="sng" dirty="0">
                <a:hlinkClick r:id="rId2"/>
              </a:rPr>
              <a:t>https://www.youtube.com/watch?v=sc4HxPxNrZ0</a:t>
            </a:r>
            <a:r>
              <a:rPr lang="en-US" dirty="0"/>
              <a:t>)</a:t>
            </a:r>
          </a:p>
        </p:txBody>
      </p:sp>
    </p:spTree>
    <p:extLst>
      <p:ext uri="{BB962C8B-B14F-4D97-AF65-F5344CB8AC3E}">
        <p14:creationId xmlns:p14="http://schemas.microsoft.com/office/powerpoint/2010/main" val="40776305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Write a tweet about how agriculture impacted you this weekend.</a:t>
            </a:r>
          </a:p>
          <a:p>
            <a:endParaRPr lang="en-US" dirty="0"/>
          </a:p>
        </p:txBody>
      </p:sp>
      <p:pic>
        <p:nvPicPr>
          <p:cNvPr id="5" name="Picture 4"/>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26133233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Using Food-a-</a:t>
            </a:r>
            <a:r>
              <a:rPr lang="en-US" dirty="0" err="1"/>
              <a:t>Pedia</a:t>
            </a:r>
            <a:r>
              <a:rPr lang="en-US" dirty="0"/>
              <a:t> (</a:t>
            </a:r>
            <a:r>
              <a:rPr lang="en-US" u="sng" dirty="0">
                <a:hlinkClick r:id="rId2"/>
              </a:rPr>
              <a:t>https://www.supertracker.usda.gov/foodapedia.aspx</a:t>
            </a:r>
            <a:r>
              <a:rPr lang="en-US" dirty="0"/>
              <a:t>), compare and contrast the nutrition facts of two foods you regularly consume.</a:t>
            </a:r>
          </a:p>
          <a:p>
            <a:endParaRPr lang="en-US" dirty="0"/>
          </a:p>
        </p:txBody>
      </p:sp>
    </p:spTree>
    <p:extLst>
      <p:ext uri="{BB962C8B-B14F-4D97-AF65-F5344CB8AC3E}">
        <p14:creationId xmlns:p14="http://schemas.microsoft.com/office/powerpoint/2010/main" val="14351626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Watch the following video:</a:t>
            </a:r>
          </a:p>
          <a:p>
            <a:r>
              <a:rPr lang="en-US" u="sng" dirty="0">
                <a:hlinkClick r:id="rId2"/>
              </a:rPr>
              <a:t>https://youtu.be/gUtdRHUf6gw</a:t>
            </a:r>
            <a:r>
              <a:rPr lang="en-US" dirty="0"/>
              <a:t>.</a:t>
            </a:r>
            <a:r>
              <a:rPr lang="en-US" u="sng" dirty="0"/>
              <a:t> </a:t>
            </a:r>
            <a:endParaRPr lang="en-US" dirty="0"/>
          </a:p>
          <a:p>
            <a:endParaRPr lang="en-US" dirty="0"/>
          </a:p>
          <a:p>
            <a:pPr marL="457200" indent="-457200">
              <a:buFont typeface="+mj-lt"/>
              <a:buAutoNum type="arabicPeriod"/>
            </a:pPr>
            <a:r>
              <a:rPr lang="en-US" dirty="0"/>
              <a:t>What role does Monsanto play in the agriculture industry?</a:t>
            </a:r>
          </a:p>
          <a:p>
            <a:pPr marL="457200" indent="-457200">
              <a:buFont typeface="+mj-lt"/>
              <a:buAutoNum type="arabicPeriod"/>
            </a:pPr>
            <a:r>
              <a:rPr lang="en-US" dirty="0"/>
              <a:t>How does science help Monsanto find solutions to feed the growing population?</a:t>
            </a:r>
          </a:p>
        </p:txBody>
      </p:sp>
    </p:spTree>
    <p:extLst>
      <p:ext uri="{BB962C8B-B14F-4D97-AF65-F5344CB8AC3E}">
        <p14:creationId xmlns:p14="http://schemas.microsoft.com/office/powerpoint/2010/main" val="41045606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Watch the following video:</a:t>
            </a:r>
          </a:p>
          <a:p>
            <a:r>
              <a:rPr lang="en-US" u="sng" dirty="0">
                <a:hlinkClick r:id="rId2"/>
              </a:rPr>
              <a:t>https://youtu.be/FxMHl5Gr2Yg</a:t>
            </a:r>
            <a:r>
              <a:rPr lang="en-US" dirty="0"/>
              <a:t>.</a:t>
            </a:r>
          </a:p>
          <a:p>
            <a:endParaRPr lang="en-US" dirty="0"/>
          </a:p>
          <a:p>
            <a:pPr marL="457200" indent="-457200">
              <a:buFont typeface="+mj-lt"/>
              <a:buAutoNum type="arabicPeriod"/>
            </a:pPr>
            <a:r>
              <a:rPr lang="en-US" dirty="0"/>
              <a:t>What are scientists doing to help feed a growing population?</a:t>
            </a:r>
          </a:p>
          <a:p>
            <a:endParaRPr lang="en-US" dirty="0"/>
          </a:p>
        </p:txBody>
      </p:sp>
    </p:spTree>
    <p:extLst>
      <p:ext uri="{BB962C8B-B14F-4D97-AF65-F5344CB8AC3E}">
        <p14:creationId xmlns:p14="http://schemas.microsoft.com/office/powerpoint/2010/main" val="2414112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relationship exists between science and agriculture? Give two examples to illustrate your response.</a:t>
            </a:r>
          </a:p>
        </p:txBody>
      </p:sp>
    </p:spTree>
    <p:extLst>
      <p:ext uri="{BB962C8B-B14F-4D97-AF65-F5344CB8AC3E}">
        <p14:creationId xmlns:p14="http://schemas.microsoft.com/office/powerpoint/2010/main" val="22186644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purpose of a literature review in </a:t>
            </a:r>
            <a:r>
              <a:rPr lang="en-US" dirty="0" err="1"/>
              <a:t>agriscience</a:t>
            </a:r>
            <a:r>
              <a:rPr lang="en-US" dirty="0"/>
              <a:t> research?</a:t>
            </a:r>
          </a:p>
          <a:p>
            <a:r>
              <a:rPr lang="en-US" dirty="0"/>
              <a:t> </a:t>
            </a:r>
          </a:p>
          <a:p>
            <a:endParaRPr lang="en-US" dirty="0"/>
          </a:p>
        </p:txBody>
      </p:sp>
    </p:spTree>
    <p:extLst>
      <p:ext uri="{BB962C8B-B14F-4D97-AF65-F5344CB8AC3E}">
        <p14:creationId xmlns:p14="http://schemas.microsoft.com/office/powerpoint/2010/main" val="23402105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is the purpose of a literature review in </a:t>
            </a:r>
            <a:r>
              <a:rPr lang="en-US" dirty="0" err="1"/>
              <a:t>agriscience</a:t>
            </a:r>
            <a:r>
              <a:rPr lang="en-US" dirty="0"/>
              <a:t> research?</a:t>
            </a:r>
          </a:p>
          <a:p>
            <a:r>
              <a:rPr lang="en-US" dirty="0"/>
              <a:t> </a:t>
            </a:r>
          </a:p>
          <a:p>
            <a:r>
              <a:rPr lang="en-US" b="1" dirty="0"/>
              <a:t>A: To support and show previously completed research that directly relates to your research.</a:t>
            </a:r>
            <a:endParaRPr lang="en-US" dirty="0"/>
          </a:p>
          <a:p>
            <a:endParaRPr lang="en-US" dirty="0"/>
          </a:p>
        </p:txBody>
      </p:sp>
    </p:spTree>
    <p:extLst>
      <p:ext uri="{BB962C8B-B14F-4D97-AF65-F5344CB8AC3E}">
        <p14:creationId xmlns:p14="http://schemas.microsoft.com/office/powerpoint/2010/main" val="37518180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is the purpose of the materials and methods section in an </a:t>
            </a:r>
            <a:r>
              <a:rPr lang="en-US" dirty="0" err="1"/>
              <a:t>agriscience</a:t>
            </a:r>
            <a:r>
              <a:rPr lang="en-US" dirty="0"/>
              <a:t> report/research study?</a:t>
            </a:r>
          </a:p>
          <a:p>
            <a:r>
              <a:rPr lang="en-US" dirty="0"/>
              <a:t> </a:t>
            </a:r>
          </a:p>
          <a:p>
            <a:r>
              <a:rPr lang="en-US" b="1" dirty="0"/>
              <a:t>A: To give readers a clear understanding of the process and materials required to complete the research. Materials and methods also allow the reader to know how to replicate the study.</a:t>
            </a:r>
            <a:endParaRPr lang="en-US" dirty="0"/>
          </a:p>
          <a:p>
            <a:endParaRPr lang="en-US" dirty="0"/>
          </a:p>
        </p:txBody>
      </p:sp>
    </p:spTree>
    <p:extLst>
      <p:ext uri="{BB962C8B-B14F-4D97-AF65-F5344CB8AC3E}">
        <p14:creationId xmlns:p14="http://schemas.microsoft.com/office/powerpoint/2010/main" val="2252288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a hypothesis? Why is a hypothesis created when completing agricultural research?</a:t>
            </a:r>
          </a:p>
          <a:p>
            <a:r>
              <a:rPr lang="en-US" dirty="0"/>
              <a:t> </a:t>
            </a:r>
          </a:p>
          <a:p>
            <a:endParaRPr lang="en-US" dirty="0"/>
          </a:p>
        </p:txBody>
      </p:sp>
    </p:spTree>
    <p:extLst>
      <p:ext uri="{BB962C8B-B14F-4D97-AF65-F5344CB8AC3E}">
        <p14:creationId xmlns:p14="http://schemas.microsoft.com/office/powerpoint/2010/main" val="28296988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is a hypothesis? Why is a hypothesis created when completing agricultural research?</a:t>
            </a:r>
          </a:p>
          <a:p>
            <a:r>
              <a:rPr lang="en-US" dirty="0"/>
              <a:t> </a:t>
            </a:r>
          </a:p>
          <a:p>
            <a:r>
              <a:rPr lang="en-US" b="1" dirty="0"/>
              <a:t>A: A hypothesis is a brief statement of the anticipated results from a study being conducted. The hypothesis will be revisited in the results and conclusions section of the study write-up.</a:t>
            </a:r>
            <a:endParaRPr lang="en-US" dirty="0"/>
          </a:p>
          <a:p>
            <a:endParaRPr lang="en-US" dirty="0"/>
          </a:p>
        </p:txBody>
      </p:sp>
    </p:spTree>
    <p:extLst>
      <p:ext uri="{BB962C8B-B14F-4D97-AF65-F5344CB8AC3E}">
        <p14:creationId xmlns:p14="http://schemas.microsoft.com/office/powerpoint/2010/main" val="4206214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are the five food groups now recognized by the government? What shape is used to show the portions for these food groups?</a:t>
            </a:r>
          </a:p>
        </p:txBody>
      </p:sp>
    </p:spTree>
    <p:extLst>
      <p:ext uri="{BB962C8B-B14F-4D97-AF65-F5344CB8AC3E}">
        <p14:creationId xmlns:p14="http://schemas.microsoft.com/office/powerpoint/2010/main" val="4833342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role/purpose of an abstract when writing an </a:t>
            </a:r>
            <a:r>
              <a:rPr lang="en-US" dirty="0" err="1"/>
              <a:t>agriscience</a:t>
            </a:r>
            <a:r>
              <a:rPr lang="en-US" dirty="0"/>
              <a:t> research study?</a:t>
            </a:r>
          </a:p>
          <a:p>
            <a:r>
              <a:rPr lang="en-US" dirty="0"/>
              <a:t> </a:t>
            </a:r>
          </a:p>
          <a:p>
            <a:endParaRPr lang="en-US" dirty="0"/>
          </a:p>
        </p:txBody>
      </p:sp>
    </p:spTree>
    <p:extLst>
      <p:ext uri="{BB962C8B-B14F-4D97-AF65-F5344CB8AC3E}">
        <p14:creationId xmlns:p14="http://schemas.microsoft.com/office/powerpoint/2010/main" val="7885051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is the role/purpose of an abstract when writing an </a:t>
            </a:r>
            <a:r>
              <a:rPr lang="en-US" dirty="0" err="1"/>
              <a:t>agriscience</a:t>
            </a:r>
            <a:r>
              <a:rPr lang="en-US" dirty="0"/>
              <a:t> research study?</a:t>
            </a:r>
          </a:p>
          <a:p>
            <a:r>
              <a:rPr lang="en-US" dirty="0"/>
              <a:t> </a:t>
            </a:r>
          </a:p>
          <a:p>
            <a:r>
              <a:rPr lang="en-US" b="1" dirty="0"/>
              <a:t>A: The abstract is a brief summary of the purpose of the study, background information on the topic being studied, the materials/methods, the results and conclusions.</a:t>
            </a:r>
            <a:endParaRPr lang="en-US" dirty="0"/>
          </a:p>
          <a:p>
            <a:endParaRPr lang="en-US" dirty="0"/>
          </a:p>
        </p:txBody>
      </p:sp>
    </p:spTree>
    <p:extLst>
      <p:ext uri="{BB962C8B-B14F-4D97-AF65-F5344CB8AC3E}">
        <p14:creationId xmlns:p14="http://schemas.microsoft.com/office/powerpoint/2010/main" val="22236107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Visit the USDA website at </a:t>
            </a:r>
            <a:r>
              <a:rPr lang="en-US" u="sng" dirty="0">
                <a:hlinkClick r:id="rId2"/>
              </a:rPr>
              <a:t>https://www.fsis.usda.gov/wps/portal/informational/aboutfsis/state-fact-sheets</a:t>
            </a:r>
            <a:r>
              <a:rPr lang="en-US" dirty="0"/>
              <a:t>. </a:t>
            </a:r>
          </a:p>
          <a:p>
            <a:endParaRPr lang="en-US" dirty="0"/>
          </a:p>
          <a:p>
            <a:r>
              <a:rPr lang="en-US" dirty="0"/>
              <a:t>Find your state and pull up the fact sheet.</a:t>
            </a:r>
          </a:p>
          <a:p>
            <a:r>
              <a:rPr lang="en-US" dirty="0"/>
              <a:t>	1.   What is the role of FSIS?</a:t>
            </a:r>
          </a:p>
          <a:p>
            <a:r>
              <a:rPr lang="en-US" dirty="0"/>
              <a:t>	2.   How many FSIS employees are in your state?</a:t>
            </a:r>
          </a:p>
          <a:p>
            <a:r>
              <a:rPr lang="en-US" dirty="0"/>
              <a:t>	3.   What agricultural commodity does your state excel </a:t>
            </a:r>
          </a:p>
          <a:p>
            <a:r>
              <a:rPr lang="en-US" dirty="0"/>
              <a:t>	      in?</a:t>
            </a:r>
          </a:p>
          <a:p>
            <a:endParaRPr lang="en-US" dirty="0"/>
          </a:p>
        </p:txBody>
      </p:sp>
    </p:spTree>
    <p:extLst>
      <p:ext uri="{BB962C8B-B14F-4D97-AF65-F5344CB8AC3E}">
        <p14:creationId xmlns:p14="http://schemas.microsoft.com/office/powerpoint/2010/main" val="5102745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What is the role of the Centers for Disease Control in our food supply?</a:t>
            </a:r>
          </a:p>
          <a:p>
            <a:r>
              <a:rPr lang="en-US" dirty="0"/>
              <a:t> </a:t>
            </a:r>
          </a:p>
        </p:txBody>
      </p:sp>
    </p:spTree>
    <p:extLst>
      <p:ext uri="{BB962C8B-B14F-4D97-AF65-F5344CB8AC3E}">
        <p14:creationId xmlns:p14="http://schemas.microsoft.com/office/powerpoint/2010/main" val="28526057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is the role of the Centers for Disease Control in our food supply?</a:t>
            </a:r>
          </a:p>
          <a:p>
            <a:r>
              <a:rPr lang="en-US" dirty="0"/>
              <a:t> </a:t>
            </a:r>
          </a:p>
          <a:p>
            <a:r>
              <a:rPr lang="en-US" b="1" dirty="0"/>
              <a:t>A: “They work with state and local health departments and other federal agencies to investigate foodborne outbreaks.”</a:t>
            </a:r>
            <a:endParaRPr lang="en-US" dirty="0"/>
          </a:p>
        </p:txBody>
      </p:sp>
    </p:spTree>
    <p:extLst>
      <p:ext uri="{BB962C8B-B14F-4D97-AF65-F5344CB8AC3E}">
        <p14:creationId xmlns:p14="http://schemas.microsoft.com/office/powerpoint/2010/main" val="26338922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are essential steps in maintaining safe food in your household? (CDC video: </a:t>
            </a:r>
            <a:r>
              <a:rPr lang="en-US" u="sng" dirty="0">
                <a:hlinkClick r:id="rId2"/>
              </a:rPr>
              <a:t>https://youtu.be/zE0ypKtFuWQ</a:t>
            </a:r>
            <a:r>
              <a:rPr lang="en-US" u="sng" dirty="0"/>
              <a:t>)</a:t>
            </a:r>
            <a:endParaRPr lang="en-US" dirty="0"/>
          </a:p>
          <a:p>
            <a:r>
              <a:rPr lang="en-US" dirty="0"/>
              <a:t>	a.   Separate</a:t>
            </a:r>
          </a:p>
          <a:p>
            <a:r>
              <a:rPr lang="en-US" dirty="0"/>
              <a:t>	b.   Clean</a:t>
            </a:r>
          </a:p>
          <a:p>
            <a:r>
              <a:rPr lang="en-US" dirty="0"/>
              <a:t>	c.   Chill </a:t>
            </a:r>
          </a:p>
          <a:p>
            <a:r>
              <a:rPr lang="en-US" dirty="0"/>
              <a:t>	d.   Cook</a:t>
            </a:r>
          </a:p>
          <a:p>
            <a:r>
              <a:rPr lang="en-US" dirty="0"/>
              <a:t>	e.   All of the above</a:t>
            </a:r>
          </a:p>
        </p:txBody>
      </p:sp>
    </p:spTree>
    <p:extLst>
      <p:ext uri="{BB962C8B-B14F-4D97-AF65-F5344CB8AC3E}">
        <p14:creationId xmlns:p14="http://schemas.microsoft.com/office/powerpoint/2010/main" val="10837389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are essential steps in maintaining safe food in your household? (CDC video: </a:t>
            </a:r>
            <a:r>
              <a:rPr lang="en-US" u="sng" dirty="0">
                <a:hlinkClick r:id="rId2"/>
              </a:rPr>
              <a:t>https://youtu.be/zE0ypKtFuWQ</a:t>
            </a:r>
            <a:r>
              <a:rPr lang="en-US" u="sng" dirty="0"/>
              <a:t>)</a:t>
            </a:r>
            <a:endParaRPr lang="en-US" dirty="0"/>
          </a:p>
          <a:p>
            <a:r>
              <a:rPr lang="en-US" dirty="0"/>
              <a:t>	a.   Separate</a:t>
            </a:r>
          </a:p>
          <a:p>
            <a:r>
              <a:rPr lang="en-US" dirty="0"/>
              <a:t>	b.   Clean</a:t>
            </a:r>
          </a:p>
          <a:p>
            <a:r>
              <a:rPr lang="en-US" dirty="0"/>
              <a:t>	c.   Chill </a:t>
            </a:r>
          </a:p>
          <a:p>
            <a:r>
              <a:rPr lang="en-US" dirty="0"/>
              <a:t>	d.   Cook</a:t>
            </a:r>
          </a:p>
          <a:p>
            <a:r>
              <a:rPr lang="en-US" b="1" dirty="0"/>
              <a:t>	e.   All of the above</a:t>
            </a:r>
            <a:endParaRPr lang="en-US" dirty="0"/>
          </a:p>
          <a:p>
            <a:endParaRPr lang="en-US" dirty="0"/>
          </a:p>
        </p:txBody>
      </p:sp>
    </p:spTree>
    <p:extLst>
      <p:ext uri="{BB962C8B-B14F-4D97-AF65-F5344CB8AC3E}">
        <p14:creationId xmlns:p14="http://schemas.microsoft.com/office/powerpoint/2010/main" val="16696481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Foodborne germs can infect our food when proper safety steps are not taken. Utilizing this website, </a:t>
            </a:r>
            <a:r>
              <a:rPr lang="en-US" u="sng" dirty="0">
                <a:hlinkClick r:id="rId2"/>
              </a:rPr>
              <a:t>https://www.cdc.gov/foodsafety/symptoms.html</a:t>
            </a:r>
            <a:r>
              <a:rPr lang="en-US" dirty="0"/>
              <a:t>,      </a:t>
            </a:r>
          </a:p>
          <a:p>
            <a:r>
              <a:rPr lang="en-US" dirty="0"/>
              <a:t>select a foodborne germ of interest. Design a billboard to advertise and inform the public about that foodborne germ. </a:t>
            </a:r>
          </a:p>
        </p:txBody>
      </p:sp>
    </p:spTree>
    <p:extLst>
      <p:ext uri="{BB962C8B-B14F-4D97-AF65-F5344CB8AC3E}">
        <p14:creationId xmlns:p14="http://schemas.microsoft.com/office/powerpoint/2010/main" val="23903880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group of people are MOST “at-risk” for foodborne illnesses?</a:t>
            </a:r>
          </a:p>
          <a:p>
            <a:r>
              <a:rPr lang="en-US" dirty="0"/>
              <a:t>	a.   Pregnant women</a:t>
            </a:r>
          </a:p>
          <a:p>
            <a:r>
              <a:rPr lang="en-US" dirty="0"/>
              <a:t>	b.   Adults 65 years or older</a:t>
            </a:r>
          </a:p>
          <a:p>
            <a:r>
              <a:rPr lang="en-US" dirty="0"/>
              <a:t>	c.   Children under the age of five</a:t>
            </a:r>
          </a:p>
          <a:p>
            <a:r>
              <a:rPr lang="en-US" dirty="0"/>
              <a:t>	d.   People with diabetes, cancer or HIV/AIDS</a:t>
            </a:r>
          </a:p>
          <a:p>
            <a:r>
              <a:rPr lang="en-US" dirty="0"/>
              <a:t>	e.   All of the above</a:t>
            </a:r>
          </a:p>
        </p:txBody>
      </p:sp>
    </p:spTree>
    <p:extLst>
      <p:ext uri="{BB962C8B-B14F-4D97-AF65-F5344CB8AC3E}">
        <p14:creationId xmlns:p14="http://schemas.microsoft.com/office/powerpoint/2010/main" val="19476983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group of people are MOST “at-risk” for foodborne illnesses?</a:t>
            </a:r>
          </a:p>
          <a:p>
            <a:r>
              <a:rPr lang="en-US" dirty="0"/>
              <a:t>	a.   Pregnant women</a:t>
            </a:r>
          </a:p>
          <a:p>
            <a:r>
              <a:rPr lang="en-US" dirty="0"/>
              <a:t>	b.   Adults 65 years or older</a:t>
            </a:r>
          </a:p>
          <a:p>
            <a:r>
              <a:rPr lang="en-US" dirty="0"/>
              <a:t>	c.   Children under the age of five</a:t>
            </a:r>
          </a:p>
          <a:p>
            <a:r>
              <a:rPr lang="en-US" dirty="0"/>
              <a:t>	d.   People with diabetes, cancer or HIV/AIDS</a:t>
            </a:r>
          </a:p>
          <a:p>
            <a:r>
              <a:rPr lang="en-US" b="1" dirty="0"/>
              <a:t>	e.   All of the above</a:t>
            </a:r>
            <a:endParaRPr lang="en-US" dirty="0"/>
          </a:p>
          <a:p>
            <a:endParaRPr lang="en-US" dirty="0"/>
          </a:p>
        </p:txBody>
      </p:sp>
    </p:spTree>
    <p:extLst>
      <p:ext uri="{BB962C8B-B14F-4D97-AF65-F5344CB8AC3E}">
        <p14:creationId xmlns:p14="http://schemas.microsoft.com/office/powerpoint/2010/main" val="1451349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Q: What are the five food groups now recognized by the government? What shape is used to show the portions for these food groups?</a:t>
            </a:r>
          </a:p>
          <a:p>
            <a:endParaRPr lang="en-US" b="1" dirty="0"/>
          </a:p>
          <a:p>
            <a:r>
              <a:rPr lang="en-US" b="1" dirty="0"/>
              <a:t>A:Dairy, fruits, grains, proteins, vegetables</a:t>
            </a:r>
            <a:endParaRPr lang="en-US" dirty="0"/>
          </a:p>
          <a:p>
            <a:r>
              <a:rPr lang="en-US" b="1" dirty="0"/>
              <a:t>A: The food groups are displayed in the “</a:t>
            </a:r>
            <a:r>
              <a:rPr lang="en-US" b="1" dirty="0" err="1"/>
              <a:t>MyPlate</a:t>
            </a:r>
            <a:r>
              <a:rPr lang="en-US" b="1" dirty="0"/>
              <a:t>” graphic.</a:t>
            </a:r>
            <a:endParaRPr lang="en-US" dirty="0"/>
          </a:p>
        </p:txBody>
      </p:sp>
    </p:spTree>
    <p:extLst>
      <p:ext uri="{BB962C8B-B14F-4D97-AF65-F5344CB8AC3E}">
        <p14:creationId xmlns:p14="http://schemas.microsoft.com/office/powerpoint/2010/main" val="24121765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foods caused the most illnesses between 2009 and 2015?</a:t>
            </a:r>
          </a:p>
          <a:p>
            <a:r>
              <a:rPr lang="en-US" dirty="0"/>
              <a:t>	a.   Fish</a:t>
            </a:r>
          </a:p>
          <a:p>
            <a:r>
              <a:rPr lang="en-US" dirty="0"/>
              <a:t>	b.   Dairy</a:t>
            </a:r>
          </a:p>
          <a:p>
            <a:r>
              <a:rPr lang="en-US" dirty="0"/>
              <a:t>	c.   Chicken</a:t>
            </a:r>
          </a:p>
          <a:p>
            <a:r>
              <a:rPr lang="en-US" dirty="0"/>
              <a:t>	d.   Vegetable row crops</a:t>
            </a:r>
          </a:p>
        </p:txBody>
      </p:sp>
    </p:spTree>
    <p:extLst>
      <p:ext uri="{BB962C8B-B14F-4D97-AF65-F5344CB8AC3E}">
        <p14:creationId xmlns:p14="http://schemas.microsoft.com/office/powerpoint/2010/main" val="31829857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Which of the following foods caused the most illnesses between 2009 and 2015?</a:t>
            </a:r>
          </a:p>
          <a:p>
            <a:r>
              <a:rPr lang="en-US" b="1" dirty="0"/>
              <a:t>	a.   Fish</a:t>
            </a:r>
            <a:endParaRPr lang="en-US" dirty="0"/>
          </a:p>
          <a:p>
            <a:r>
              <a:rPr lang="en-US" dirty="0"/>
              <a:t>	b.   Dairy</a:t>
            </a:r>
          </a:p>
          <a:p>
            <a:r>
              <a:rPr lang="en-US" dirty="0"/>
              <a:t>	c.   Chicken</a:t>
            </a:r>
          </a:p>
          <a:p>
            <a:r>
              <a:rPr lang="en-US" dirty="0"/>
              <a:t>	d.   Vegetable row crops</a:t>
            </a:r>
          </a:p>
          <a:p>
            <a:endParaRPr lang="en-US" dirty="0"/>
          </a:p>
        </p:txBody>
      </p:sp>
    </p:spTree>
    <p:extLst>
      <p:ext uri="{BB962C8B-B14F-4D97-AF65-F5344CB8AC3E}">
        <p14:creationId xmlns:p14="http://schemas.microsoft.com/office/powerpoint/2010/main" val="19777077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person had on the agriculture industry.</a:t>
            </a:r>
          </a:p>
          <a:p>
            <a:endParaRPr lang="en-US" dirty="0"/>
          </a:p>
        </p:txBody>
      </p:sp>
      <p:pic>
        <p:nvPicPr>
          <p:cNvPr id="5" name="Picture 4"/>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16814175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Read the article “Climate Change Could Make Food Less Healthy,” and write a three- to five-sentence response. </a:t>
            </a:r>
            <a:r>
              <a:rPr lang="en-US" u="sng" dirty="0">
                <a:hlinkClick r:id="rId2"/>
              </a:rPr>
              <a:t>https://www.sciencenewsforstudents.org/blog/analyze/analyze-climate-change-could-make-food-less-healthy</a:t>
            </a:r>
            <a:endParaRPr lang="en-US" dirty="0"/>
          </a:p>
          <a:p>
            <a:endParaRPr lang="en-US" dirty="0"/>
          </a:p>
        </p:txBody>
      </p:sp>
    </p:spTree>
    <p:extLst>
      <p:ext uri="{BB962C8B-B14F-4D97-AF65-F5344CB8AC3E}">
        <p14:creationId xmlns:p14="http://schemas.microsoft.com/office/powerpoint/2010/main" val="12115079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p:txBody>
      </p:sp>
    </p:spTree>
    <p:extLst>
      <p:ext uri="{BB962C8B-B14F-4D97-AF65-F5344CB8AC3E}">
        <p14:creationId xmlns:p14="http://schemas.microsoft.com/office/powerpoint/2010/main" val="34632191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pPr marL="457200" indent="-457200">
              <a:buFont typeface="+mj-lt"/>
              <a:buAutoNum type="arabicPeriod"/>
            </a:pPr>
            <a:r>
              <a:rPr lang="en-US" dirty="0"/>
              <a:t>What is your favorite after-school snack?</a:t>
            </a:r>
          </a:p>
          <a:p>
            <a:pPr marL="457200" indent="-457200">
              <a:buFont typeface="+mj-lt"/>
              <a:buAutoNum type="arabicPeriod"/>
            </a:pPr>
            <a:r>
              <a:rPr lang="en-US" dirty="0"/>
              <a:t>Draw a flow chart to illustrate how that snack went from the farm to your plate.</a:t>
            </a:r>
          </a:p>
          <a:p>
            <a:endParaRPr lang="en-US" dirty="0"/>
          </a:p>
        </p:txBody>
      </p:sp>
    </p:spTree>
    <p:extLst>
      <p:ext uri="{BB962C8B-B14F-4D97-AF65-F5344CB8AC3E}">
        <p14:creationId xmlns:p14="http://schemas.microsoft.com/office/powerpoint/2010/main" val="16089912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a:xfrm>
            <a:off x="457200" y="1818640"/>
            <a:ext cx="2019552" cy="4002723"/>
          </a:xfrm>
        </p:spPr>
        <p:txBody>
          <a:bodyPr/>
          <a:lstStyle/>
          <a:p>
            <a:r>
              <a:rPr lang="en-US" dirty="0"/>
              <a:t>You and a friend are at lunch when you open a bottle of chilled milk. Your friend is consuming chilled almond milk. Which drink is a healthier choice? Why?</a:t>
            </a:r>
          </a:p>
          <a:p>
            <a:endParaRPr lang="en-US" dirty="0"/>
          </a:p>
        </p:txBody>
      </p:sp>
      <p:pic>
        <p:nvPicPr>
          <p:cNvPr id="9218" name="Picture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577" y="873173"/>
            <a:ext cx="4470348" cy="553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6085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Why does Swiss cheese have holes?</a:t>
            </a:r>
          </a:p>
          <a:p>
            <a:r>
              <a:rPr lang="en-US" dirty="0"/>
              <a:t>	a.   A mouse nibbled through the cheese.</a:t>
            </a:r>
          </a:p>
          <a:p>
            <a:r>
              <a:rPr lang="en-US" dirty="0"/>
              <a:t>	b.   Carbon dioxide bubbles formed in the cheese.</a:t>
            </a:r>
          </a:p>
          <a:p>
            <a:r>
              <a:rPr lang="en-US" dirty="0"/>
              <a:t>	c.   Carbon monoxide bubbles formed in the cheese.</a:t>
            </a:r>
          </a:p>
          <a:p>
            <a:r>
              <a:rPr lang="en-US" dirty="0"/>
              <a:t>	d.   Holes are essential to the curing process and add </a:t>
            </a:r>
          </a:p>
          <a:p>
            <a:r>
              <a:rPr lang="en-US" dirty="0"/>
              <a:t>	      to the tangy flavor.</a:t>
            </a:r>
          </a:p>
        </p:txBody>
      </p:sp>
    </p:spTree>
    <p:extLst>
      <p:ext uri="{BB962C8B-B14F-4D97-AF65-F5344CB8AC3E}">
        <p14:creationId xmlns:p14="http://schemas.microsoft.com/office/powerpoint/2010/main" val="24631191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Why does Swiss cheese have holes?</a:t>
            </a:r>
          </a:p>
          <a:p>
            <a:r>
              <a:rPr lang="en-US" dirty="0"/>
              <a:t>	a.   A mouse nibbled through the cheese.</a:t>
            </a:r>
          </a:p>
          <a:p>
            <a:r>
              <a:rPr lang="en-US" b="1" dirty="0"/>
              <a:t>	b.   Carbon dioxide bubbles formed in the cheese.</a:t>
            </a:r>
            <a:endParaRPr lang="en-US" dirty="0"/>
          </a:p>
          <a:p>
            <a:r>
              <a:rPr lang="en-US" dirty="0"/>
              <a:t>	c.   Carbon monoxide bubbles formed in the cheese.</a:t>
            </a:r>
          </a:p>
          <a:p>
            <a:r>
              <a:rPr lang="en-US" dirty="0"/>
              <a:t>	d.   Holes are essential to the curing process and add </a:t>
            </a:r>
          </a:p>
          <a:p>
            <a:r>
              <a:rPr lang="en-US" dirty="0"/>
              <a:t>	      to the tangy flavor.</a:t>
            </a:r>
          </a:p>
          <a:p>
            <a:endParaRPr lang="en-US" dirty="0"/>
          </a:p>
        </p:txBody>
      </p:sp>
    </p:spTree>
    <p:extLst>
      <p:ext uri="{BB962C8B-B14F-4D97-AF65-F5344CB8AC3E}">
        <p14:creationId xmlns:p14="http://schemas.microsoft.com/office/powerpoint/2010/main" val="1832470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281" y="192259"/>
            <a:ext cx="8308087" cy="981633"/>
          </a:xfrm>
        </p:spPr>
        <p:txBody>
          <a:bodyPr/>
          <a:lstStyle/>
          <a:p>
            <a:r>
              <a:rPr lang="en-US" sz="2000" dirty="0"/>
              <a:t>Food Products and Processing Systems Career Focus Area</a:t>
            </a:r>
          </a:p>
        </p:txBody>
      </p:sp>
      <p:sp>
        <p:nvSpPr>
          <p:cNvPr id="3" name="Content Placeholder 2"/>
          <p:cNvSpPr>
            <a:spLocks noGrp="1"/>
          </p:cNvSpPr>
          <p:nvPr>
            <p:ph idx="13"/>
          </p:nvPr>
        </p:nvSpPr>
        <p:spPr/>
        <p:txBody>
          <a:bodyPr/>
          <a:lstStyle/>
          <a:p>
            <a:r>
              <a:rPr lang="en-US" dirty="0"/>
              <a:t>Where does the money go when you purchase a food product at the store?</a:t>
            </a:r>
          </a:p>
          <a:p>
            <a:endParaRPr lang="en-US" dirty="0"/>
          </a:p>
        </p:txBody>
      </p:sp>
      <p:pic>
        <p:nvPicPr>
          <p:cNvPr id="10243" name="Picture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69" y="2603470"/>
            <a:ext cx="8022599" cy="3602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7125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D077A53E-A8F8-4613-A362-6AAE3EF4D9B9}">
  <ds:schemaRefs>
    <ds:schemaRef ds:uri="http://purl.org/dc/dcmitype/"/>
    <ds:schemaRef ds:uri="http://purl.org/dc/elements/1.1/"/>
    <ds:schemaRef ds:uri="http://schemas.microsoft.com/office/2006/documentManagement/types"/>
    <ds:schemaRef ds:uri="http://schemas.openxmlformats.org/package/2006/metadata/core-properties"/>
    <ds:schemaRef ds:uri="http://purl.org/dc/terms/"/>
    <ds:schemaRef ds:uri="http://schemas.microsoft.com/office/2006/metadata/properti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Angles.thmx</Template>
  <TotalTime>11976</TotalTime>
  <Words>5463</Words>
  <Application>Microsoft Office PowerPoint</Application>
  <PresentationFormat>On-screen Show (4:3)</PresentationFormat>
  <Paragraphs>575</Paragraphs>
  <Slides>122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122</vt:i4>
      </vt:variant>
    </vt:vector>
  </HeadingPairs>
  <TitlesOfParts>
    <vt:vector size="128" baseType="lpstr">
      <vt:lpstr>Verdana</vt:lpstr>
      <vt:lpstr>Arial</vt:lpstr>
      <vt:lpstr>Wingdings</vt:lpstr>
      <vt:lpstr>Georgia</vt:lpstr>
      <vt:lpstr>Franklin Gothic Book</vt:lpstr>
      <vt:lpstr>FFA Inservice Master</vt:lpstr>
      <vt:lpstr>PowerPoint Presentation</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lpstr>Food Products and Processing Systems Career Focus Area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395</cp:revision>
  <dcterms:created xsi:type="dcterms:W3CDTF">2007-01-30T15:01:20Z</dcterms:created>
  <dcterms:modified xsi:type="dcterms:W3CDTF">2021-03-05T20:11:31Z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