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91"/>
  </p:notesMasterIdLst>
  <p:handoutMasterIdLst>
    <p:handoutMasterId r:id="rId92"/>
  </p:handoutMasterIdLst>
  <p:sldIdLst>
    <p:sldId id="525" r:id="rId6"/>
    <p:sldId id="527" r:id="rId7"/>
    <p:sldId id="528" r:id="rId8"/>
    <p:sldId id="529" r:id="rId9"/>
    <p:sldId id="530" r:id="rId10"/>
    <p:sldId id="531" r:id="rId11"/>
    <p:sldId id="532" r:id="rId12"/>
    <p:sldId id="533" r:id="rId13"/>
    <p:sldId id="534" r:id="rId14"/>
    <p:sldId id="535" r:id="rId15"/>
    <p:sldId id="536" r:id="rId16"/>
    <p:sldId id="537" r:id="rId17"/>
    <p:sldId id="538" r:id="rId18"/>
    <p:sldId id="539" r:id="rId19"/>
    <p:sldId id="540" r:id="rId20"/>
    <p:sldId id="541" r:id="rId21"/>
    <p:sldId id="542" r:id="rId22"/>
    <p:sldId id="543" r:id="rId23"/>
    <p:sldId id="544" r:id="rId24"/>
    <p:sldId id="545" r:id="rId25"/>
    <p:sldId id="546" r:id="rId26"/>
    <p:sldId id="547" r:id="rId27"/>
    <p:sldId id="548" r:id="rId28"/>
    <p:sldId id="549" r:id="rId29"/>
    <p:sldId id="550" r:id="rId30"/>
    <p:sldId id="551" r:id="rId31"/>
    <p:sldId id="552" r:id="rId32"/>
    <p:sldId id="553" r:id="rId33"/>
    <p:sldId id="554" r:id="rId34"/>
    <p:sldId id="555" r:id="rId35"/>
    <p:sldId id="632" r:id="rId36"/>
    <p:sldId id="556" r:id="rId37"/>
    <p:sldId id="633" r:id="rId38"/>
    <p:sldId id="557" r:id="rId39"/>
    <p:sldId id="558" r:id="rId40"/>
    <p:sldId id="559" r:id="rId41"/>
    <p:sldId id="560" r:id="rId42"/>
    <p:sldId id="561" r:id="rId43"/>
    <p:sldId id="562" r:id="rId44"/>
    <p:sldId id="563" r:id="rId45"/>
    <p:sldId id="564" r:id="rId46"/>
    <p:sldId id="565" r:id="rId47"/>
    <p:sldId id="567" r:id="rId48"/>
    <p:sldId id="566" r:id="rId49"/>
    <p:sldId id="568" r:id="rId50"/>
    <p:sldId id="569" r:id="rId51"/>
    <p:sldId id="570" r:id="rId52"/>
    <p:sldId id="571" r:id="rId53"/>
    <p:sldId id="572" r:id="rId54"/>
    <p:sldId id="573" r:id="rId55"/>
    <p:sldId id="574" r:id="rId56"/>
    <p:sldId id="575" r:id="rId57"/>
    <p:sldId id="576" r:id="rId58"/>
    <p:sldId id="577" r:id="rId59"/>
    <p:sldId id="578" r:id="rId60"/>
    <p:sldId id="579" r:id="rId61"/>
    <p:sldId id="580" r:id="rId62"/>
    <p:sldId id="581" r:id="rId63"/>
    <p:sldId id="582" r:id="rId64"/>
    <p:sldId id="583" r:id="rId65"/>
    <p:sldId id="584" r:id="rId66"/>
    <p:sldId id="585" r:id="rId67"/>
    <p:sldId id="586" r:id="rId68"/>
    <p:sldId id="587" r:id="rId69"/>
    <p:sldId id="588" r:id="rId70"/>
    <p:sldId id="589" r:id="rId71"/>
    <p:sldId id="590" r:id="rId72"/>
    <p:sldId id="591" r:id="rId73"/>
    <p:sldId id="592" r:id="rId74"/>
    <p:sldId id="593" r:id="rId75"/>
    <p:sldId id="634" r:id="rId76"/>
    <p:sldId id="594" r:id="rId77"/>
    <p:sldId id="595" r:id="rId78"/>
    <p:sldId id="596" r:id="rId79"/>
    <p:sldId id="597" r:id="rId80"/>
    <p:sldId id="598" r:id="rId81"/>
    <p:sldId id="599" r:id="rId82"/>
    <p:sldId id="600" r:id="rId83"/>
    <p:sldId id="601" r:id="rId84"/>
    <p:sldId id="602" r:id="rId85"/>
    <p:sldId id="603" r:id="rId86"/>
    <p:sldId id="604" r:id="rId87"/>
    <p:sldId id="605" r:id="rId88"/>
    <p:sldId id="606" r:id="rId89"/>
    <p:sldId id="607" r:id="rId90"/>
  </p:sldIdLst>
  <p:sldSz cx="9144000" cy="6858000" type="screen4x3"/>
  <p:notesSz cx="7010400" cy="9296400"/>
  <p:embeddedFontLst>
    <p:embeddedFont>
      <p:font typeface="Franklin Gothic Book" panose="020B0503020102020204" pitchFamily="34" charset="0"/>
      <p:regular r:id="rId93"/>
      <p:italic r:id="rId94"/>
    </p:embeddedFont>
    <p:embeddedFont>
      <p:font typeface="Georgia" panose="02040502050405020303" pitchFamily="18" charset="0"/>
      <p:regular r:id="rId95"/>
      <p:bold r:id="rId96"/>
      <p:italic r:id="rId97"/>
      <p:boldItalic r:id="rId98"/>
    </p:embeddedFont>
    <p:embeddedFont>
      <p:font typeface="Verdana" panose="020B0604030504040204" pitchFamily="34" charset="0"/>
      <p:regular r:id="rId99"/>
      <p:bold r:id="rId100"/>
      <p:italic r:id="rId101"/>
      <p:boldItalic r:id="rId102"/>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Hampton" initials="HH" lastIdx="1" clrIdx="0">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46" autoAdjust="0"/>
    <p:restoredTop sz="94624" autoAdjust="0"/>
  </p:normalViewPr>
  <p:slideViewPr>
    <p:cSldViewPr snapToGrid="0">
      <p:cViewPr varScale="1">
        <p:scale>
          <a:sx n="48" d="100"/>
          <a:sy n="48" d="100"/>
        </p:scale>
        <p:origin x="1512" y="40"/>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07" Type="http://schemas.openxmlformats.org/officeDocument/2006/relationships/tableStyles" Target="tableStyles.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font" Target="fonts/font10.fntdata"/><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font" Target="fonts/font3.fntdata"/><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notesMaster" Target="notesMasters/notesMaster1.xml"/><Relationship Id="rId96"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font" Target="fonts/font2.fntdata"/><Relationship Id="rId99" Type="http://schemas.openxmlformats.org/officeDocument/2006/relationships/font" Target="fonts/font7.fntdata"/><Relationship Id="rId101" Type="http://schemas.openxmlformats.org/officeDocument/2006/relationships/font" Target="fonts/font9.fntdata"/><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font" Target="fonts/font5.fntdata"/><Relationship Id="rId104"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font" Target="fonts/font8.fntdata"/><Relationship Id="rId105"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font" Target="fonts/font1.fntdata"/><Relationship Id="rId98" Type="http://schemas.openxmlformats.org/officeDocument/2006/relationships/font" Target="fonts/font6.fntdata"/><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613243" y="567724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3638550"/>
            <a:ext cx="7694613" cy="1955800"/>
          </a:xfrm>
          <a:prstGeom prst="rect">
            <a:avLst/>
          </a:prstGeom>
        </p:spPr>
        <p:txBody>
          <a:bodyPr vert="horz"/>
          <a:lstStyle>
            <a:lvl1pPr marL="0" indent="0" algn="ctr">
              <a:lnSpc>
                <a:spcPct val="70000"/>
              </a:lnSpc>
              <a:buNone/>
              <a:defRPr sz="5400" b="1" baseline="0">
                <a:solidFill>
                  <a:srgbClr val="004C97"/>
                </a:solidFill>
                <a:latin typeface="Georgia"/>
                <a:cs typeface="Georgia"/>
              </a:defRPr>
            </a:lvl1pPr>
          </a:lstStyle>
          <a:p>
            <a:pPr lvl="0"/>
            <a:r>
              <a:rPr lang="en-US" dirty="0"/>
              <a:t>HEADLINE HERE</a:t>
            </a:r>
          </a:p>
          <a:p>
            <a:pPr lvl="0"/>
            <a:r>
              <a:rPr lang="en-US" dirty="0"/>
              <a:t>TWO LINES OR</a:t>
            </a:r>
          </a:p>
          <a:p>
            <a:pPr lvl="0"/>
            <a:r>
              <a:rPr lang="en-US" dirty="0"/>
              <a:t>THREE</a:t>
            </a:r>
          </a:p>
        </p:txBody>
      </p:sp>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cxnSp>
        <p:nvCxnSpPr>
          <p:cNvPr id="8" name="Straight Connector 7"/>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9"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
        <p:nvSpPr>
          <p:cNvPr id="9" name="Rectangle 8"/>
          <p:cNvSpPr/>
          <p:nvPr userDrawn="1"/>
        </p:nvSpPr>
        <p:spPr>
          <a:xfrm>
            <a:off x="0" y="-1"/>
            <a:ext cx="9150865" cy="844379"/>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
        <p:nvSpPr>
          <p:cNvPr id="10" name="Rectangle 9"/>
          <p:cNvSpPr/>
          <p:nvPr userDrawn="1"/>
        </p:nvSpPr>
        <p:spPr>
          <a:xfrm>
            <a:off x="0" y="6425514"/>
            <a:ext cx="9150866" cy="267448"/>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092" y="6576541"/>
            <a:ext cx="9149773" cy="287233"/>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rgbClr val="0033CC"/>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sc4HxPxNrZ0"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2pXuAw1bSQo"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ers.usda.gov/webdocs/publications/42298/32489_aib-760_002.pdf?v=42487" TargetMode="Externa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hyperlink" Target="https://www.agclassroom.org/teacher/ag_facts.cfm"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_6xlNyWPpB8" TargetMode="Externa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hyperlink" Target="https://www.fs.usda.gov/naspf/resources-and-publications" TargetMode="Externa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hyperlink" Target="https://youtu.be/B_WSLbw3ApA" TargetMode="Externa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hyperlink" Target="https://www.sciencenewsforstudents.org/blog/analyze/analyze-climate-change-could-make-food-less-healthy" TargetMode="Externa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hyperlink" Target="https://www.sciencenewsforstudents.org/article/fish-get-pooped-living-polluted-water" TargetMode="Externa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hyperlink" Target="http://www.fao.org/resources/infographics/infographics-details/en/c/852816/" TargetMode="External"/><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hyperlink" Target="https://www.worldfoodprize.org/index.cfm?nodeID=90971&amp;audienceID=1" TargetMode="Externa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ffanewhorizons.org/2017/08/28/which-stem-career-is-right-for-you/" TargetMode="Externa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hyperlink" Target="https://www.ffanewhorizons.org/category/ag-101/career-pathways/" TargetMode="Externa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hyperlink" Target="https://youtu.be/MmCCrV1RI9Y" TargetMode="Externa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nfu.org/"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96804" y="3638550"/>
            <a:ext cx="7150393" cy="1955800"/>
          </a:xfrm>
        </p:spPr>
        <p:txBody>
          <a:bodyPr/>
          <a:lstStyle/>
          <a:p>
            <a:r>
              <a:rPr lang="en-US" sz="4800" dirty="0"/>
              <a:t>Natural Resources and Environmental Service Systems Career Focus Areas</a:t>
            </a:r>
          </a:p>
        </p:txBody>
      </p:sp>
      <p:sp>
        <p:nvSpPr>
          <p:cNvPr id="3" name="Title 9"/>
          <p:cNvSpPr txBox="1">
            <a:spLocks/>
          </p:cNvSpPr>
          <p:nvPr/>
        </p:nvSpPr>
        <p:spPr>
          <a:xfrm>
            <a:off x="0" y="192259"/>
            <a:ext cx="9144000" cy="981633"/>
          </a:xfrm>
          <a:prstGeom prst="rect">
            <a:avLst/>
          </a:prstGeom>
        </p:spPr>
        <p:txBody>
          <a:bodyPr vert="horz"/>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a:r>
              <a:rPr lang="en-US" dirty="0"/>
              <a:t>Bell Ringers for the Agricultural Science Classroom</a:t>
            </a:r>
          </a:p>
        </p:txBody>
      </p:sp>
      <p:pic>
        <p:nvPicPr>
          <p:cNvPr id="4" name="Picture 3" descr="NationalFFA_Emblem_R_3C_RGB.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1551" y="938842"/>
            <a:ext cx="2146300" cy="2577996"/>
          </a:xfrm>
          <a:prstGeom prst="rect">
            <a:avLst/>
          </a:prstGeom>
        </p:spPr>
      </p:pic>
    </p:spTree>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True or False</a:t>
            </a:r>
            <a:r>
              <a:rPr lang="en-US" b="1" dirty="0"/>
              <a:t> </a:t>
            </a:r>
          </a:p>
          <a:p>
            <a:endParaRPr lang="en-US" b="1" dirty="0"/>
          </a:p>
          <a:p>
            <a:r>
              <a:rPr lang="en-US" dirty="0"/>
              <a:t>The majority of farms in the U.S. are owned by corporations. Explain your answer in one to two sentences.</a:t>
            </a:r>
          </a:p>
        </p:txBody>
      </p:sp>
    </p:spTree>
    <p:extLst>
      <p:ext uri="{BB962C8B-B14F-4D97-AF65-F5344CB8AC3E}">
        <p14:creationId xmlns:p14="http://schemas.microsoft.com/office/powerpoint/2010/main" val="316949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True or </a:t>
            </a:r>
            <a:r>
              <a:rPr lang="en-US" b="1" u="sng" dirty="0"/>
              <a:t>False</a:t>
            </a:r>
            <a:endParaRPr lang="en-US" dirty="0"/>
          </a:p>
          <a:p>
            <a:endParaRPr lang="en-US" dirty="0"/>
          </a:p>
          <a:p>
            <a:r>
              <a:rPr lang="en-US" dirty="0"/>
              <a:t>The majority of farms in the U.S. are owned by corporations. Explain your answer in one to two sentences.</a:t>
            </a:r>
          </a:p>
        </p:txBody>
      </p:sp>
    </p:spTree>
    <p:extLst>
      <p:ext uri="{BB962C8B-B14F-4D97-AF65-F5344CB8AC3E}">
        <p14:creationId xmlns:p14="http://schemas.microsoft.com/office/powerpoint/2010/main" val="1463677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What state has the largest number of aquaculture farms?</a:t>
            </a:r>
          </a:p>
          <a:p>
            <a:pPr lvl="0"/>
            <a:r>
              <a:rPr lang="en-US" dirty="0"/>
              <a:t>	a. California</a:t>
            </a:r>
          </a:p>
          <a:p>
            <a:pPr lvl="0"/>
            <a:r>
              <a:rPr lang="en-US" dirty="0"/>
              <a:t>	b. North Carolina</a:t>
            </a:r>
          </a:p>
          <a:p>
            <a:pPr lvl="0"/>
            <a:r>
              <a:rPr lang="en-US" dirty="0"/>
              <a:t>	c. Louisiana</a:t>
            </a:r>
          </a:p>
          <a:p>
            <a:pPr lvl="0"/>
            <a:r>
              <a:rPr lang="en-US" dirty="0"/>
              <a:t>	d. Florida</a:t>
            </a:r>
          </a:p>
          <a:p>
            <a:r>
              <a:rPr lang="en-US" dirty="0"/>
              <a:t>	e. Mississippi</a:t>
            </a:r>
          </a:p>
        </p:txBody>
      </p:sp>
    </p:spTree>
    <p:extLst>
      <p:ext uri="{BB962C8B-B14F-4D97-AF65-F5344CB8AC3E}">
        <p14:creationId xmlns:p14="http://schemas.microsoft.com/office/powerpoint/2010/main" val="578440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What state has the largest number of aquaculture farms?</a:t>
            </a:r>
          </a:p>
          <a:p>
            <a:pPr lvl="0"/>
            <a:r>
              <a:rPr lang="en-US" dirty="0"/>
              <a:t>	a. California</a:t>
            </a:r>
          </a:p>
          <a:p>
            <a:pPr lvl="0"/>
            <a:r>
              <a:rPr lang="en-US" dirty="0"/>
              <a:t>	b. North Carolina</a:t>
            </a:r>
          </a:p>
          <a:p>
            <a:pPr lvl="0"/>
            <a:r>
              <a:rPr lang="en-US" b="1" dirty="0"/>
              <a:t>	c. Louisiana</a:t>
            </a:r>
            <a:endParaRPr lang="en-US" dirty="0"/>
          </a:p>
          <a:p>
            <a:pPr lvl="0"/>
            <a:r>
              <a:rPr lang="en-US" dirty="0"/>
              <a:t>	d. Florida</a:t>
            </a:r>
          </a:p>
          <a:p>
            <a:r>
              <a:rPr lang="en-US" dirty="0"/>
              <a:t>	e. Mississippi</a:t>
            </a:r>
          </a:p>
        </p:txBody>
      </p:sp>
    </p:spTree>
    <p:extLst>
      <p:ext uri="{BB962C8B-B14F-4D97-AF65-F5344CB8AC3E}">
        <p14:creationId xmlns:p14="http://schemas.microsoft.com/office/powerpoint/2010/main" val="1513670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Approximately how much of the U.S. is covered in trees?</a:t>
            </a:r>
          </a:p>
          <a:p>
            <a:pPr lvl="0"/>
            <a:r>
              <a:rPr lang="en-US" dirty="0"/>
              <a:t>	a. 1/8</a:t>
            </a:r>
          </a:p>
          <a:p>
            <a:pPr lvl="0"/>
            <a:r>
              <a:rPr lang="en-US" dirty="0"/>
              <a:t>	b. 1/4</a:t>
            </a:r>
          </a:p>
          <a:p>
            <a:pPr lvl="0"/>
            <a:r>
              <a:rPr lang="en-US" dirty="0"/>
              <a:t>	c. 1/3</a:t>
            </a:r>
          </a:p>
          <a:p>
            <a:r>
              <a:rPr lang="en-US" dirty="0"/>
              <a:t>	d. 2/3</a:t>
            </a:r>
          </a:p>
        </p:txBody>
      </p:sp>
    </p:spTree>
    <p:extLst>
      <p:ext uri="{BB962C8B-B14F-4D97-AF65-F5344CB8AC3E}">
        <p14:creationId xmlns:p14="http://schemas.microsoft.com/office/powerpoint/2010/main" val="252336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Approximately how much of the U.S. is covered in trees?</a:t>
            </a:r>
          </a:p>
          <a:p>
            <a:pPr lvl="0"/>
            <a:r>
              <a:rPr lang="en-US" dirty="0"/>
              <a:t>	a. 1/8</a:t>
            </a:r>
          </a:p>
          <a:p>
            <a:pPr lvl="0"/>
            <a:r>
              <a:rPr lang="en-US" dirty="0"/>
              <a:t>	b. 1/4</a:t>
            </a:r>
          </a:p>
          <a:p>
            <a:pPr lvl="0"/>
            <a:r>
              <a:rPr lang="en-US" b="1" dirty="0"/>
              <a:t>	c. 1/3</a:t>
            </a:r>
            <a:endParaRPr lang="en-US" dirty="0"/>
          </a:p>
          <a:p>
            <a:r>
              <a:rPr lang="en-US" dirty="0"/>
              <a:t>	d. 2/3</a:t>
            </a:r>
          </a:p>
          <a:p>
            <a:endParaRPr lang="en-US" dirty="0"/>
          </a:p>
        </p:txBody>
      </p:sp>
    </p:spTree>
    <p:extLst>
      <p:ext uri="{BB962C8B-B14F-4D97-AF65-F5344CB8AC3E}">
        <p14:creationId xmlns:p14="http://schemas.microsoft.com/office/powerpoint/2010/main" val="76897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Which of the following is a term used in the forestry industry to describe the segment that works with maintenance and cultivation of trees?</a:t>
            </a:r>
          </a:p>
          <a:p>
            <a:pPr lvl="0"/>
            <a:r>
              <a:rPr lang="en-US" dirty="0"/>
              <a:t>	a. </a:t>
            </a:r>
            <a:r>
              <a:rPr lang="en-US" dirty="0" err="1"/>
              <a:t>Vermiculture</a:t>
            </a:r>
            <a:endParaRPr lang="en-US" dirty="0"/>
          </a:p>
          <a:p>
            <a:pPr lvl="0"/>
            <a:r>
              <a:rPr lang="en-US" dirty="0"/>
              <a:t>	b. </a:t>
            </a:r>
            <a:r>
              <a:rPr lang="en-US" dirty="0" err="1"/>
              <a:t>Silviculture</a:t>
            </a:r>
            <a:endParaRPr lang="en-US" dirty="0"/>
          </a:p>
          <a:p>
            <a:pPr lvl="0"/>
            <a:r>
              <a:rPr lang="en-US" dirty="0"/>
              <a:t>	c. Parasitology</a:t>
            </a:r>
          </a:p>
          <a:p>
            <a:r>
              <a:rPr lang="en-US" dirty="0"/>
              <a:t>	d. Viticulture</a:t>
            </a:r>
          </a:p>
        </p:txBody>
      </p:sp>
    </p:spTree>
    <p:extLst>
      <p:ext uri="{BB962C8B-B14F-4D97-AF65-F5344CB8AC3E}">
        <p14:creationId xmlns:p14="http://schemas.microsoft.com/office/powerpoint/2010/main" val="2831366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Which of the following is a term used in the forestry industry to describe the segment that works with maintenance and cultivation of trees?</a:t>
            </a:r>
          </a:p>
          <a:p>
            <a:pPr lvl="0"/>
            <a:r>
              <a:rPr lang="en-US" dirty="0"/>
              <a:t>	a. </a:t>
            </a:r>
            <a:r>
              <a:rPr lang="en-US" dirty="0" err="1"/>
              <a:t>Vermiculture</a:t>
            </a:r>
            <a:endParaRPr lang="en-US" dirty="0"/>
          </a:p>
          <a:p>
            <a:pPr lvl="0"/>
            <a:r>
              <a:rPr lang="en-US" b="1" dirty="0"/>
              <a:t>	b. </a:t>
            </a:r>
            <a:r>
              <a:rPr lang="en-US" b="1" dirty="0" err="1"/>
              <a:t>Silviculture</a:t>
            </a:r>
            <a:endParaRPr lang="en-US" dirty="0"/>
          </a:p>
          <a:p>
            <a:pPr lvl="0"/>
            <a:r>
              <a:rPr lang="en-US" dirty="0"/>
              <a:t>	c. Parasitology</a:t>
            </a:r>
          </a:p>
          <a:p>
            <a:r>
              <a:rPr lang="en-US" dirty="0"/>
              <a:t>	d. Viticulture</a:t>
            </a:r>
          </a:p>
          <a:p>
            <a:endParaRPr lang="en-US" dirty="0"/>
          </a:p>
        </p:txBody>
      </p:sp>
    </p:spTree>
    <p:extLst>
      <p:ext uri="{BB962C8B-B14F-4D97-AF65-F5344CB8AC3E}">
        <p14:creationId xmlns:p14="http://schemas.microsoft.com/office/powerpoint/2010/main" val="1274511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Develop a list of everyday items that are produced from animal and plant byproducts. You have two minutes.</a:t>
            </a:r>
          </a:p>
        </p:txBody>
      </p:sp>
    </p:spTree>
    <p:extLst>
      <p:ext uri="{BB962C8B-B14F-4D97-AF65-F5344CB8AC3E}">
        <p14:creationId xmlns:p14="http://schemas.microsoft.com/office/powerpoint/2010/main" val="203727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sz="1700" dirty="0"/>
              <a:t>Q: Develop a list of everyday items that are produced from animal and plant byproducts. You have two minutes.</a:t>
            </a:r>
          </a:p>
          <a:p>
            <a:r>
              <a:rPr lang="en-US" sz="1700" b="1" dirty="0"/>
              <a:t>A: Manufacturing: adhesives, lubricants, solvents</a:t>
            </a:r>
            <a:endParaRPr lang="en-US" sz="1700" dirty="0"/>
          </a:p>
          <a:p>
            <a:r>
              <a:rPr lang="en-US" sz="1700" b="1" dirty="0"/>
              <a:t>Construction: lumber, paint, brushes, tar paper, tool handles</a:t>
            </a:r>
            <a:endParaRPr lang="en-US" sz="1700" dirty="0"/>
          </a:p>
          <a:p>
            <a:r>
              <a:rPr lang="en-US" sz="1700" b="1" dirty="0"/>
              <a:t>Personal Care Items: shampoo, soap, cosmetics, lotions, toothpaste</a:t>
            </a:r>
            <a:endParaRPr lang="en-US" sz="1700" dirty="0"/>
          </a:p>
          <a:p>
            <a:r>
              <a:rPr lang="en-US" sz="1700" b="1" dirty="0"/>
              <a:t>Healthcare: pharmaceuticals, surgical sutures, X-ray film, latex gloves</a:t>
            </a:r>
            <a:endParaRPr lang="en-US" sz="1700" dirty="0"/>
          </a:p>
          <a:p>
            <a:r>
              <a:rPr lang="en-US" sz="1700" b="1" dirty="0"/>
              <a:t>Transportation: biofuels, lubricants, antifreeze, tires, upholstery</a:t>
            </a:r>
            <a:endParaRPr lang="en-US" sz="1700" dirty="0"/>
          </a:p>
          <a:p>
            <a:r>
              <a:rPr lang="en-US" sz="1700" b="1" dirty="0"/>
              <a:t>Sports: uniforms, baseball bats, leather equipment</a:t>
            </a:r>
            <a:endParaRPr lang="en-US" sz="1700" dirty="0"/>
          </a:p>
          <a:p>
            <a:r>
              <a:rPr lang="en-US" sz="1700" b="1" dirty="0"/>
              <a:t>Printing: ink, paper</a:t>
            </a:r>
            <a:endParaRPr lang="en-US" sz="1700" dirty="0"/>
          </a:p>
          <a:p>
            <a:r>
              <a:rPr lang="en-US" sz="1700" b="1" dirty="0"/>
              <a:t>Education: crayons, textbooks, chalk, desks, pencils </a:t>
            </a:r>
            <a:endParaRPr lang="en-US" sz="1700" dirty="0"/>
          </a:p>
          <a:p>
            <a:r>
              <a:rPr lang="en-US" sz="1700" b="1" dirty="0"/>
              <a:t>Entertainment: strings for musical instruments</a:t>
            </a:r>
            <a:endParaRPr lang="en-US" sz="1700" dirty="0"/>
          </a:p>
        </p:txBody>
      </p:sp>
    </p:spTree>
    <p:extLst>
      <p:ext uri="{BB962C8B-B14F-4D97-AF65-F5344CB8AC3E}">
        <p14:creationId xmlns:p14="http://schemas.microsoft.com/office/powerpoint/2010/main" val="3048460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a:xfrm>
            <a:off x="457200" y="1408129"/>
            <a:ext cx="8229600" cy="544416"/>
          </a:xfrm>
        </p:spPr>
        <p:txBody>
          <a:bodyPr/>
          <a:lstStyle/>
          <a:p>
            <a:r>
              <a:rPr lang="en-US" dirty="0"/>
              <a:t>Go to AgExplorer.ffa.org and complete the Career Finder.  </a:t>
            </a:r>
          </a:p>
          <a:p>
            <a:endParaRPr lang="en-US" dirty="0"/>
          </a:p>
        </p:txBody>
      </p:sp>
      <p:pic>
        <p:nvPicPr>
          <p:cNvPr id="4" name="Picture 3"/>
          <p:cNvPicPr>
            <a:picLocks noChangeAspect="1"/>
          </p:cNvPicPr>
          <p:nvPr/>
        </p:nvPicPr>
        <p:blipFill>
          <a:blip r:embed="rId2"/>
          <a:stretch>
            <a:fillRect/>
          </a:stretch>
        </p:blipFill>
        <p:spPr>
          <a:xfrm>
            <a:off x="1720161" y="2047897"/>
            <a:ext cx="5703678" cy="4225182"/>
          </a:xfrm>
          <a:prstGeom prst="rect">
            <a:avLst/>
          </a:prstGeom>
        </p:spPr>
      </p:pic>
      <p:sp>
        <p:nvSpPr>
          <p:cNvPr id="5" name="5-Point Star 4"/>
          <p:cNvSpPr/>
          <p:nvPr/>
        </p:nvSpPr>
        <p:spPr>
          <a:xfrm>
            <a:off x="4804070" y="2379041"/>
            <a:ext cx="914400" cy="914400"/>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0875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Biodiesel is a fuel source created from which common agricultural commodity?</a:t>
            </a:r>
          </a:p>
          <a:p>
            <a:pPr lvl="0"/>
            <a:r>
              <a:rPr lang="en-US" dirty="0"/>
              <a:t>	a. Corn </a:t>
            </a:r>
          </a:p>
          <a:p>
            <a:pPr lvl="0"/>
            <a:r>
              <a:rPr lang="en-US" dirty="0"/>
              <a:t>	b. Soybeans</a:t>
            </a:r>
          </a:p>
          <a:p>
            <a:pPr lvl="0"/>
            <a:r>
              <a:rPr lang="en-US" dirty="0"/>
              <a:t>	c. Wheat</a:t>
            </a:r>
          </a:p>
          <a:p>
            <a:r>
              <a:rPr lang="en-US" dirty="0"/>
              <a:t>	d. Sorghum</a:t>
            </a:r>
          </a:p>
        </p:txBody>
      </p:sp>
    </p:spTree>
    <p:extLst>
      <p:ext uri="{BB962C8B-B14F-4D97-AF65-F5344CB8AC3E}">
        <p14:creationId xmlns:p14="http://schemas.microsoft.com/office/powerpoint/2010/main" val="1737206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Biodiesel is a fuel source created from which common agricultural commodity?</a:t>
            </a:r>
          </a:p>
          <a:p>
            <a:pPr lvl="0"/>
            <a:r>
              <a:rPr lang="en-US" dirty="0"/>
              <a:t>	a. Corn </a:t>
            </a:r>
          </a:p>
          <a:p>
            <a:pPr lvl="0"/>
            <a:r>
              <a:rPr lang="en-US" b="1" dirty="0"/>
              <a:t>	b. Soybeans</a:t>
            </a:r>
            <a:endParaRPr lang="en-US" dirty="0"/>
          </a:p>
          <a:p>
            <a:pPr lvl="0"/>
            <a:r>
              <a:rPr lang="en-US" dirty="0"/>
              <a:t>	c. Wheat</a:t>
            </a:r>
          </a:p>
          <a:p>
            <a:r>
              <a:rPr lang="en-US" dirty="0"/>
              <a:t>	d. Sorghum</a:t>
            </a:r>
          </a:p>
          <a:p>
            <a:endParaRPr lang="en-US" dirty="0"/>
          </a:p>
        </p:txBody>
      </p:sp>
    </p:spTree>
    <p:extLst>
      <p:ext uri="{BB962C8B-B14F-4D97-AF65-F5344CB8AC3E}">
        <p14:creationId xmlns:p14="http://schemas.microsoft.com/office/powerpoint/2010/main" val="1602870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In what year did John Deere begin manufacturing the steel plow?</a:t>
            </a:r>
          </a:p>
          <a:p>
            <a:pPr lvl="0"/>
            <a:r>
              <a:rPr lang="en-US" dirty="0"/>
              <a:t>	a. 1791</a:t>
            </a:r>
          </a:p>
          <a:p>
            <a:pPr lvl="0"/>
            <a:r>
              <a:rPr lang="en-US" dirty="0"/>
              <a:t>	b. 1802</a:t>
            </a:r>
          </a:p>
          <a:p>
            <a:pPr lvl="0"/>
            <a:r>
              <a:rPr lang="en-US" dirty="0"/>
              <a:t>	c. 1837</a:t>
            </a:r>
          </a:p>
          <a:p>
            <a:pPr lvl="0"/>
            <a:r>
              <a:rPr lang="en-US" dirty="0"/>
              <a:t>	d. 1868</a:t>
            </a:r>
          </a:p>
          <a:p>
            <a:endParaRPr lang="en-US" dirty="0"/>
          </a:p>
        </p:txBody>
      </p:sp>
    </p:spTree>
    <p:extLst>
      <p:ext uri="{BB962C8B-B14F-4D97-AF65-F5344CB8AC3E}">
        <p14:creationId xmlns:p14="http://schemas.microsoft.com/office/powerpoint/2010/main" val="2801509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In what year did John Deere begin manufacturing the steel plow?</a:t>
            </a:r>
          </a:p>
          <a:p>
            <a:pPr lvl="0"/>
            <a:r>
              <a:rPr lang="en-US" dirty="0"/>
              <a:t>	a. 1791</a:t>
            </a:r>
          </a:p>
          <a:p>
            <a:pPr lvl="0"/>
            <a:r>
              <a:rPr lang="en-US" dirty="0"/>
              <a:t>	b. 1802</a:t>
            </a:r>
          </a:p>
          <a:p>
            <a:pPr lvl="0"/>
            <a:r>
              <a:rPr lang="en-US" b="1" dirty="0"/>
              <a:t>	c. 1837</a:t>
            </a:r>
            <a:endParaRPr lang="en-US" dirty="0"/>
          </a:p>
          <a:p>
            <a:pPr lvl="0"/>
            <a:r>
              <a:rPr lang="en-US" dirty="0"/>
              <a:t>	d. 1868</a:t>
            </a:r>
          </a:p>
          <a:p>
            <a:endParaRPr lang="en-US" dirty="0"/>
          </a:p>
        </p:txBody>
      </p:sp>
    </p:spTree>
    <p:extLst>
      <p:ext uri="{BB962C8B-B14F-4D97-AF65-F5344CB8AC3E}">
        <p14:creationId xmlns:p14="http://schemas.microsoft.com/office/powerpoint/2010/main" val="1153767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Identify five careers you could have in the Biotechnology Systems Career Focus Area. </a:t>
            </a:r>
          </a:p>
        </p:txBody>
      </p:sp>
    </p:spTree>
    <p:extLst>
      <p:ext uri="{BB962C8B-B14F-4D97-AF65-F5344CB8AC3E}">
        <p14:creationId xmlns:p14="http://schemas.microsoft.com/office/powerpoint/2010/main" val="16810032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Q: Identify five careers you could have in the Biotechnology Systems Career Focus Area. </a:t>
            </a:r>
          </a:p>
          <a:p>
            <a:endParaRPr lang="en-US" b="1" dirty="0"/>
          </a:p>
          <a:p>
            <a:r>
              <a:rPr lang="en-US" b="1" dirty="0"/>
              <a:t>A: Examples: Animal geneticist, biostatistician, embryologist, dispatcher, etc.</a:t>
            </a:r>
            <a:endParaRPr lang="en-US" dirty="0"/>
          </a:p>
          <a:p>
            <a:endParaRPr lang="en-US" dirty="0"/>
          </a:p>
        </p:txBody>
      </p:sp>
    </p:spTree>
    <p:extLst>
      <p:ext uri="{BB962C8B-B14F-4D97-AF65-F5344CB8AC3E}">
        <p14:creationId xmlns:p14="http://schemas.microsoft.com/office/powerpoint/2010/main" val="3212016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Identify five careers you could have in the Environmental Service Systems Career Focus Area. </a:t>
            </a:r>
          </a:p>
        </p:txBody>
      </p:sp>
    </p:spTree>
    <p:extLst>
      <p:ext uri="{BB962C8B-B14F-4D97-AF65-F5344CB8AC3E}">
        <p14:creationId xmlns:p14="http://schemas.microsoft.com/office/powerpoint/2010/main" val="947032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Q: Identify five careers you could have in the Environmental Service Systems Career Focus Area. </a:t>
            </a:r>
          </a:p>
          <a:p>
            <a:endParaRPr lang="en-US" b="1" dirty="0"/>
          </a:p>
          <a:p>
            <a:r>
              <a:rPr lang="en-US" b="1" dirty="0"/>
              <a:t>A: Examples: Climate change analyst, environmental engineer, formulation chemist, </a:t>
            </a:r>
            <a:r>
              <a:rPr lang="en-US" b="1" dirty="0" err="1"/>
              <a:t>nematologist</a:t>
            </a:r>
            <a:r>
              <a:rPr lang="en-US" b="1" dirty="0"/>
              <a:t>, etc.</a:t>
            </a:r>
            <a:endParaRPr lang="en-US" dirty="0"/>
          </a:p>
          <a:p>
            <a:endParaRPr lang="en-US" dirty="0"/>
          </a:p>
        </p:txBody>
      </p:sp>
    </p:spTree>
    <p:extLst>
      <p:ext uri="{BB962C8B-B14F-4D97-AF65-F5344CB8AC3E}">
        <p14:creationId xmlns:p14="http://schemas.microsoft.com/office/powerpoint/2010/main" val="6280384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Identify five careers you could have in the Natural Resources Systems Career Focus Area. </a:t>
            </a:r>
          </a:p>
        </p:txBody>
      </p:sp>
    </p:spTree>
    <p:extLst>
      <p:ext uri="{BB962C8B-B14F-4D97-AF65-F5344CB8AC3E}">
        <p14:creationId xmlns:p14="http://schemas.microsoft.com/office/powerpoint/2010/main" val="10257659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Q: Identify five careers you could have in the Natural Resources Systems Career Focus Area.</a:t>
            </a:r>
          </a:p>
          <a:p>
            <a:r>
              <a:rPr lang="en-US" b="1" dirty="0"/>
              <a:t>A: Examples: Arborist, conservationist, ecologist, forester, geologist, etc.</a:t>
            </a:r>
            <a:endParaRPr lang="en-US" dirty="0"/>
          </a:p>
        </p:txBody>
      </p:sp>
    </p:spTree>
    <p:extLst>
      <p:ext uri="{BB962C8B-B14F-4D97-AF65-F5344CB8AC3E}">
        <p14:creationId xmlns:p14="http://schemas.microsoft.com/office/powerpoint/2010/main" val="609317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Video journaling: Watch this short video clip, reflect in writing and be prepared to share responses with the class. (</a:t>
            </a:r>
            <a:r>
              <a:rPr lang="en-US" u="sng" dirty="0">
                <a:hlinkClick r:id="rId2"/>
              </a:rPr>
              <a:t>https://www.youtube.com/watch?v=sc4HxPxNrZ0</a:t>
            </a:r>
            <a:r>
              <a:rPr lang="en-US" dirty="0"/>
              <a:t>)</a:t>
            </a:r>
          </a:p>
          <a:p>
            <a:r>
              <a:rPr lang="en-US" dirty="0"/>
              <a:t> </a:t>
            </a:r>
          </a:p>
          <a:p>
            <a:endParaRPr lang="en-US" dirty="0"/>
          </a:p>
        </p:txBody>
      </p:sp>
    </p:spTree>
    <p:extLst>
      <p:ext uri="{BB962C8B-B14F-4D97-AF65-F5344CB8AC3E}">
        <p14:creationId xmlns:p14="http://schemas.microsoft.com/office/powerpoint/2010/main" val="42082863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Which U.S. President (pictured here) was known as a conservationist for his work with the National Parks system?</a:t>
            </a:r>
          </a:p>
          <a:p>
            <a:r>
              <a:rPr lang="en-US" dirty="0"/>
              <a:t>	a.   George Washington </a:t>
            </a:r>
          </a:p>
          <a:p>
            <a:r>
              <a:rPr lang="en-US" dirty="0"/>
              <a:t>	b.   Abraham Lincoln</a:t>
            </a:r>
          </a:p>
          <a:p>
            <a:r>
              <a:rPr lang="en-US" dirty="0"/>
              <a:t>	c.   John F. Kennedy</a:t>
            </a:r>
          </a:p>
          <a:p>
            <a:r>
              <a:rPr lang="en-US" b="1" dirty="0"/>
              <a:t>	</a:t>
            </a:r>
            <a:r>
              <a:rPr lang="en-US" dirty="0"/>
              <a:t>d.   Teddy Roosevelt</a:t>
            </a:r>
          </a:p>
        </p:txBody>
      </p:sp>
      <p:pic>
        <p:nvPicPr>
          <p:cNvPr id="1026" name="Picture 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4537" y="2687904"/>
            <a:ext cx="2366981" cy="3317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75039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Which U.S. President (pictured here) was known as a conservationist for his work with the National Parks system?</a:t>
            </a:r>
          </a:p>
          <a:p>
            <a:r>
              <a:rPr lang="en-US" dirty="0"/>
              <a:t>	a.   George Washington </a:t>
            </a:r>
          </a:p>
          <a:p>
            <a:r>
              <a:rPr lang="en-US" dirty="0"/>
              <a:t>	b.   Abraham Lincoln</a:t>
            </a:r>
          </a:p>
          <a:p>
            <a:r>
              <a:rPr lang="en-US" dirty="0"/>
              <a:t>	c.   John F. Kennedy</a:t>
            </a:r>
          </a:p>
          <a:p>
            <a:r>
              <a:rPr lang="en-US" b="1" dirty="0"/>
              <a:t>	d.   Teddy Roosevelt</a:t>
            </a:r>
            <a:endParaRPr lang="en-US" dirty="0"/>
          </a:p>
        </p:txBody>
      </p:sp>
      <p:pic>
        <p:nvPicPr>
          <p:cNvPr id="1026" name="Picture 3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4537" y="2687904"/>
            <a:ext cx="2366981" cy="3317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84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Which U.S. President (pictured here) is known for proposing and beginning the Environmental Protection Agency (EPA)?</a:t>
            </a:r>
          </a:p>
          <a:p>
            <a:pPr lvl="0"/>
            <a:r>
              <a:rPr lang="en-US" dirty="0"/>
              <a:t>	a. George Washington</a:t>
            </a:r>
          </a:p>
          <a:p>
            <a:pPr lvl="0"/>
            <a:r>
              <a:rPr lang="en-US" dirty="0"/>
              <a:t>	b. Abraham Lincoln</a:t>
            </a:r>
          </a:p>
          <a:p>
            <a:pPr lvl="0"/>
            <a:r>
              <a:rPr lang="en-US" dirty="0"/>
              <a:t>	c. John F. Kennedy</a:t>
            </a:r>
          </a:p>
          <a:p>
            <a:pPr lvl="0"/>
            <a:r>
              <a:rPr lang="en-US" b="1" dirty="0"/>
              <a:t>	</a:t>
            </a:r>
            <a:r>
              <a:rPr lang="en-US" dirty="0"/>
              <a:t>d. Richard Nixon</a:t>
            </a:r>
          </a:p>
          <a:p>
            <a:endParaRPr lang="en-US" dirty="0"/>
          </a:p>
        </p:txBody>
      </p:sp>
      <p:pic>
        <p:nvPicPr>
          <p:cNvPr id="2050" name="Picture 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6284" y="2669794"/>
            <a:ext cx="2503719" cy="3169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44768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Which U.S. President (pictured here) is known for proposing and beginning the Environmental Protection Agency (EPA)?</a:t>
            </a:r>
          </a:p>
          <a:p>
            <a:pPr lvl="0"/>
            <a:r>
              <a:rPr lang="en-US" dirty="0"/>
              <a:t>	a. George Washington</a:t>
            </a:r>
          </a:p>
          <a:p>
            <a:pPr lvl="0"/>
            <a:r>
              <a:rPr lang="en-US" dirty="0"/>
              <a:t>	b. Abraham Lincoln</a:t>
            </a:r>
          </a:p>
          <a:p>
            <a:pPr lvl="0"/>
            <a:r>
              <a:rPr lang="en-US" dirty="0"/>
              <a:t>	c. John F. Kennedy</a:t>
            </a:r>
          </a:p>
          <a:p>
            <a:pPr lvl="0"/>
            <a:r>
              <a:rPr lang="en-US" b="1" dirty="0"/>
              <a:t>	d. Richard Nixon</a:t>
            </a:r>
            <a:endParaRPr lang="en-US" dirty="0"/>
          </a:p>
          <a:p>
            <a:endParaRPr lang="en-US" dirty="0"/>
          </a:p>
        </p:txBody>
      </p:sp>
      <p:pic>
        <p:nvPicPr>
          <p:cNvPr id="2050" name="Picture 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6284" y="2669794"/>
            <a:ext cx="2503719" cy="3169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8455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What career area is the largest employer in the world?</a:t>
            </a:r>
          </a:p>
          <a:p>
            <a:pPr lvl="0"/>
            <a:r>
              <a:rPr lang="en-US" dirty="0"/>
              <a:t>	a. Medicine</a:t>
            </a:r>
          </a:p>
          <a:p>
            <a:pPr lvl="0"/>
            <a:r>
              <a:rPr lang="en-US" dirty="0"/>
              <a:t>	b. Manufacturing</a:t>
            </a:r>
          </a:p>
          <a:p>
            <a:pPr lvl="0"/>
            <a:r>
              <a:rPr lang="en-US" dirty="0"/>
              <a:t>	c. Education</a:t>
            </a:r>
          </a:p>
          <a:p>
            <a:r>
              <a:rPr lang="en-US" dirty="0"/>
              <a:t>	d. Agriculture</a:t>
            </a:r>
          </a:p>
        </p:txBody>
      </p:sp>
    </p:spTree>
    <p:extLst>
      <p:ext uri="{BB962C8B-B14F-4D97-AF65-F5344CB8AC3E}">
        <p14:creationId xmlns:p14="http://schemas.microsoft.com/office/powerpoint/2010/main" val="3195099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What career area is the largest employer in the world?</a:t>
            </a:r>
          </a:p>
          <a:p>
            <a:pPr lvl="0"/>
            <a:r>
              <a:rPr lang="en-US" dirty="0"/>
              <a:t>	a. Medicine</a:t>
            </a:r>
          </a:p>
          <a:p>
            <a:pPr lvl="0"/>
            <a:r>
              <a:rPr lang="en-US" dirty="0"/>
              <a:t>	b. Manufacturing</a:t>
            </a:r>
          </a:p>
          <a:p>
            <a:pPr lvl="0"/>
            <a:r>
              <a:rPr lang="en-US" dirty="0"/>
              <a:t>	c. Education</a:t>
            </a:r>
          </a:p>
          <a:p>
            <a:r>
              <a:rPr lang="en-US" b="1" dirty="0"/>
              <a:t>	d. Agriculture</a:t>
            </a:r>
            <a:endParaRPr lang="en-US" dirty="0"/>
          </a:p>
          <a:p>
            <a:endParaRPr lang="en-US" dirty="0"/>
          </a:p>
        </p:txBody>
      </p:sp>
    </p:spTree>
    <p:extLst>
      <p:ext uri="{BB962C8B-B14F-4D97-AF65-F5344CB8AC3E}">
        <p14:creationId xmlns:p14="http://schemas.microsoft.com/office/powerpoint/2010/main" val="17508605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What type of tree can you carry in your hand?</a:t>
            </a:r>
          </a:p>
          <a:p>
            <a:endParaRPr lang="en-US" dirty="0"/>
          </a:p>
        </p:txBody>
      </p:sp>
    </p:spTree>
    <p:extLst>
      <p:ext uri="{BB962C8B-B14F-4D97-AF65-F5344CB8AC3E}">
        <p14:creationId xmlns:p14="http://schemas.microsoft.com/office/powerpoint/2010/main" val="8283436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Q: What type of tree can you carry in your hand?</a:t>
            </a:r>
          </a:p>
          <a:p>
            <a:endParaRPr lang="en-US" b="1" dirty="0"/>
          </a:p>
          <a:p>
            <a:r>
              <a:rPr lang="en-US" b="1" dirty="0"/>
              <a:t>A: A palm</a:t>
            </a:r>
            <a:endParaRPr lang="en-US" dirty="0"/>
          </a:p>
          <a:p>
            <a:endParaRPr lang="en-US" dirty="0"/>
          </a:p>
        </p:txBody>
      </p:sp>
    </p:spTree>
    <p:extLst>
      <p:ext uri="{BB962C8B-B14F-4D97-AF65-F5344CB8AC3E}">
        <p14:creationId xmlns:p14="http://schemas.microsoft.com/office/powerpoint/2010/main" val="329064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You throw away the outside and cook the inside, then eat the outside and throw away the inside. What is it?</a:t>
            </a:r>
          </a:p>
        </p:txBody>
      </p:sp>
    </p:spTree>
    <p:extLst>
      <p:ext uri="{BB962C8B-B14F-4D97-AF65-F5344CB8AC3E}">
        <p14:creationId xmlns:p14="http://schemas.microsoft.com/office/powerpoint/2010/main" val="2787866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Q: You throw away the outside and cook the inside, then eat the outside and throw away the inside. What is it?</a:t>
            </a:r>
          </a:p>
          <a:p>
            <a:endParaRPr lang="en-US" b="1" dirty="0"/>
          </a:p>
          <a:p>
            <a:r>
              <a:rPr lang="en-US" b="1" dirty="0"/>
              <a:t>A: Corn on the cob</a:t>
            </a:r>
            <a:endParaRPr lang="en-US" dirty="0"/>
          </a:p>
        </p:txBody>
      </p:sp>
    </p:spTree>
    <p:extLst>
      <p:ext uri="{BB962C8B-B14F-4D97-AF65-F5344CB8AC3E}">
        <p14:creationId xmlns:p14="http://schemas.microsoft.com/office/powerpoint/2010/main" val="2116314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Video journaling: Watch this short video clip, reflect in writing and be prepared to share responses with the class.</a:t>
            </a:r>
          </a:p>
          <a:p>
            <a:r>
              <a:rPr lang="en-US" dirty="0"/>
              <a:t>(</a:t>
            </a:r>
            <a:r>
              <a:rPr lang="en-US" u="sng" dirty="0">
                <a:hlinkClick r:id="rId2"/>
              </a:rPr>
              <a:t>https://www.youtube.com/watch?v=2pXuAw1bSQo</a:t>
            </a:r>
            <a:r>
              <a:rPr lang="en-US" dirty="0"/>
              <a:t>)</a:t>
            </a:r>
          </a:p>
          <a:p>
            <a:endParaRPr lang="en-US" dirty="0"/>
          </a:p>
        </p:txBody>
      </p:sp>
    </p:spTree>
    <p:extLst>
      <p:ext uri="{BB962C8B-B14F-4D97-AF65-F5344CB8AC3E}">
        <p14:creationId xmlns:p14="http://schemas.microsoft.com/office/powerpoint/2010/main" val="1297268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Draw a picture of what the word </a:t>
            </a:r>
            <a:r>
              <a:rPr lang="en-US" i="1" dirty="0"/>
              <a:t>agriculture</a:t>
            </a:r>
            <a:r>
              <a:rPr lang="en-US" dirty="0"/>
              <a:t> means to you. You have five minutes to complete the drawing.</a:t>
            </a:r>
          </a:p>
          <a:p>
            <a:endParaRPr lang="en-US" dirty="0"/>
          </a:p>
        </p:txBody>
      </p:sp>
    </p:spTree>
    <p:extLst>
      <p:ext uri="{BB962C8B-B14F-4D97-AF65-F5344CB8AC3E}">
        <p14:creationId xmlns:p14="http://schemas.microsoft.com/office/powerpoint/2010/main" val="42612567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Write down five words that come to mind when you look at this picture.</a:t>
            </a:r>
          </a:p>
          <a:p>
            <a:endParaRPr lang="en-US" dirty="0"/>
          </a:p>
        </p:txBody>
      </p:sp>
      <p:pic>
        <p:nvPicPr>
          <p:cNvPr id="3074" name="Picture 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3261" y="2789060"/>
            <a:ext cx="5392344" cy="334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99405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One acre contains how many square feet?</a:t>
            </a:r>
          </a:p>
          <a:p>
            <a:r>
              <a:rPr lang="en-US" dirty="0"/>
              <a:t>	a.   34,650</a:t>
            </a:r>
          </a:p>
          <a:p>
            <a:r>
              <a:rPr lang="en-US" dirty="0"/>
              <a:t>	b.   43,560</a:t>
            </a:r>
          </a:p>
          <a:p>
            <a:r>
              <a:rPr lang="en-US" dirty="0"/>
              <a:t>	c.   43,600</a:t>
            </a:r>
          </a:p>
          <a:p>
            <a:r>
              <a:rPr lang="en-US" dirty="0"/>
              <a:t>	d.   36,350</a:t>
            </a:r>
          </a:p>
        </p:txBody>
      </p:sp>
    </p:spTree>
    <p:extLst>
      <p:ext uri="{BB962C8B-B14F-4D97-AF65-F5344CB8AC3E}">
        <p14:creationId xmlns:p14="http://schemas.microsoft.com/office/powerpoint/2010/main" val="22045822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One acre contains how many square feet?</a:t>
            </a:r>
          </a:p>
          <a:p>
            <a:r>
              <a:rPr lang="en-US" dirty="0"/>
              <a:t>	a.   34,650</a:t>
            </a:r>
          </a:p>
          <a:p>
            <a:r>
              <a:rPr lang="en-US" b="1" dirty="0"/>
              <a:t>	b.   43,560</a:t>
            </a:r>
            <a:endParaRPr lang="en-US" dirty="0"/>
          </a:p>
          <a:p>
            <a:r>
              <a:rPr lang="en-US" dirty="0"/>
              <a:t>	c.   43,600</a:t>
            </a:r>
          </a:p>
          <a:p>
            <a:r>
              <a:rPr lang="en-US" dirty="0"/>
              <a:t>	d.   36,350</a:t>
            </a:r>
          </a:p>
          <a:p>
            <a:endParaRPr lang="en-US" dirty="0"/>
          </a:p>
        </p:txBody>
      </p:sp>
    </p:spTree>
    <p:extLst>
      <p:ext uri="{BB962C8B-B14F-4D97-AF65-F5344CB8AC3E}">
        <p14:creationId xmlns:p14="http://schemas.microsoft.com/office/powerpoint/2010/main" val="14433653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The study of insects and their relationship with the forest is called ______.</a:t>
            </a:r>
          </a:p>
          <a:p>
            <a:r>
              <a:rPr lang="en-US" dirty="0"/>
              <a:t>	a.   Dendrology</a:t>
            </a:r>
          </a:p>
          <a:p>
            <a:r>
              <a:rPr lang="en-US" dirty="0"/>
              <a:t>	b.   Forest pathology</a:t>
            </a:r>
          </a:p>
          <a:p>
            <a:r>
              <a:rPr lang="en-US" dirty="0"/>
              <a:t>	c.   Forest hydrology</a:t>
            </a:r>
          </a:p>
          <a:p>
            <a:r>
              <a:rPr lang="en-US" dirty="0"/>
              <a:t>	d.   Forest entomology</a:t>
            </a:r>
          </a:p>
        </p:txBody>
      </p:sp>
    </p:spTree>
    <p:extLst>
      <p:ext uri="{BB962C8B-B14F-4D97-AF65-F5344CB8AC3E}">
        <p14:creationId xmlns:p14="http://schemas.microsoft.com/office/powerpoint/2010/main" val="39864535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The study of insects and their relationship with the forest is called ______.</a:t>
            </a:r>
          </a:p>
          <a:p>
            <a:r>
              <a:rPr lang="en-US" dirty="0"/>
              <a:t>	a.   Dendrology</a:t>
            </a:r>
          </a:p>
          <a:p>
            <a:r>
              <a:rPr lang="en-US" dirty="0"/>
              <a:t>	b.   Forest pathology</a:t>
            </a:r>
          </a:p>
          <a:p>
            <a:r>
              <a:rPr lang="en-US" dirty="0"/>
              <a:t>	c.   Forest hydrology</a:t>
            </a:r>
          </a:p>
          <a:p>
            <a:r>
              <a:rPr lang="en-US" b="1" dirty="0"/>
              <a:t>	d.   Forest entomology</a:t>
            </a:r>
            <a:endParaRPr lang="en-US" dirty="0"/>
          </a:p>
          <a:p>
            <a:endParaRPr lang="en-US" dirty="0"/>
          </a:p>
        </p:txBody>
      </p:sp>
    </p:spTree>
    <p:extLst>
      <p:ext uri="{BB962C8B-B14F-4D97-AF65-F5344CB8AC3E}">
        <p14:creationId xmlns:p14="http://schemas.microsoft.com/office/powerpoint/2010/main" val="22390200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Which of the following is the MOST significant reason species have become threatened or endangered?</a:t>
            </a:r>
          </a:p>
          <a:p>
            <a:r>
              <a:rPr lang="en-US" dirty="0"/>
              <a:t>	a.   Controlled as pests</a:t>
            </a:r>
          </a:p>
          <a:p>
            <a:r>
              <a:rPr lang="en-US" dirty="0"/>
              <a:t>	b.   Pesticides</a:t>
            </a:r>
          </a:p>
          <a:p>
            <a:r>
              <a:rPr lang="en-US" dirty="0"/>
              <a:t>	c.   Illegal killing</a:t>
            </a:r>
          </a:p>
          <a:p>
            <a:r>
              <a:rPr lang="en-US" dirty="0"/>
              <a:t>	d.   Landscape alteration</a:t>
            </a:r>
          </a:p>
        </p:txBody>
      </p:sp>
    </p:spTree>
    <p:extLst>
      <p:ext uri="{BB962C8B-B14F-4D97-AF65-F5344CB8AC3E}">
        <p14:creationId xmlns:p14="http://schemas.microsoft.com/office/powerpoint/2010/main" val="24775762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Which of the following is the MOST significant reason species have become threatened or endangered?</a:t>
            </a:r>
          </a:p>
          <a:p>
            <a:r>
              <a:rPr lang="en-US" dirty="0"/>
              <a:t>	a.   Controlled as pests</a:t>
            </a:r>
          </a:p>
          <a:p>
            <a:r>
              <a:rPr lang="en-US" dirty="0"/>
              <a:t>	b.   Pesticides</a:t>
            </a:r>
          </a:p>
          <a:p>
            <a:r>
              <a:rPr lang="en-US" dirty="0"/>
              <a:t>	c.   Illegal killing</a:t>
            </a:r>
          </a:p>
          <a:p>
            <a:r>
              <a:rPr lang="en-US" b="1" dirty="0"/>
              <a:t>	d.   Landscape alteration</a:t>
            </a:r>
            <a:endParaRPr lang="en-US" dirty="0"/>
          </a:p>
        </p:txBody>
      </p:sp>
    </p:spTree>
    <p:extLst>
      <p:ext uri="{BB962C8B-B14F-4D97-AF65-F5344CB8AC3E}">
        <p14:creationId xmlns:p14="http://schemas.microsoft.com/office/powerpoint/2010/main" val="40063904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a:xfrm>
            <a:off x="498297" y="5455692"/>
            <a:ext cx="8229600" cy="1088947"/>
          </a:xfrm>
        </p:spPr>
        <p:txBody>
          <a:bodyPr/>
          <a:lstStyle/>
          <a:p>
            <a:r>
              <a:rPr lang="en-US" dirty="0"/>
              <a:t>What region do we live in, and what are some of our greatest commodities according to the map from the USDA?</a:t>
            </a:r>
          </a:p>
          <a:p>
            <a:r>
              <a:rPr lang="en-US" sz="1050" dirty="0"/>
              <a:t>(Image can be found at </a:t>
            </a:r>
            <a:r>
              <a:rPr lang="en-US" sz="1050" u="sng" dirty="0">
                <a:hlinkClick r:id="rId2"/>
              </a:rPr>
              <a:t>https://www.ers.usda.gov/webdocs/publications/42298/32489_aib-760_002.pdf?v=42487</a:t>
            </a:r>
            <a:r>
              <a:rPr lang="en-US" sz="1050" dirty="0"/>
              <a:t>.)</a:t>
            </a:r>
          </a:p>
          <a:p>
            <a:endParaRPr lang="en-US" dirty="0"/>
          </a:p>
        </p:txBody>
      </p:sp>
      <p:pic>
        <p:nvPicPr>
          <p:cNvPr id="4098" name="Picture 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2" y="927380"/>
            <a:ext cx="6981664" cy="452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16253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Utilizing the State Agricultural Facts map (</a:t>
            </a:r>
            <a:r>
              <a:rPr lang="en-US" u="sng" dirty="0">
                <a:hlinkClick r:id="rId2"/>
              </a:rPr>
              <a:t>https://www.agclassroom.org/teacher/ag_facts.cfm</a:t>
            </a:r>
            <a:r>
              <a:rPr lang="en-US" dirty="0"/>
              <a:t>), identify and write down five interesting facts that you did not know about your state.</a:t>
            </a:r>
          </a:p>
        </p:txBody>
      </p:sp>
    </p:spTree>
    <p:extLst>
      <p:ext uri="{BB962C8B-B14F-4D97-AF65-F5344CB8AC3E}">
        <p14:creationId xmlns:p14="http://schemas.microsoft.com/office/powerpoint/2010/main" val="3044889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Video journaling: Watch this short video clip, reflect in writing and be prepared to share responses with the class. (</a:t>
            </a:r>
            <a:r>
              <a:rPr lang="en-US" u="sng" dirty="0">
                <a:hlinkClick r:id="rId2"/>
              </a:rPr>
              <a:t>https://www.youtube.com/watch?v=_6xlNyWPpB8</a:t>
            </a:r>
            <a:r>
              <a:rPr lang="en-US" dirty="0"/>
              <a:t>)</a:t>
            </a:r>
          </a:p>
          <a:p>
            <a:endParaRPr lang="en-US" dirty="0"/>
          </a:p>
        </p:txBody>
      </p:sp>
    </p:spTree>
    <p:extLst>
      <p:ext uri="{BB962C8B-B14F-4D97-AF65-F5344CB8AC3E}">
        <p14:creationId xmlns:p14="http://schemas.microsoft.com/office/powerpoint/2010/main" val="37877313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Write a tweet about how agriculture impacted you this weekend.</a:t>
            </a:r>
          </a:p>
          <a:p>
            <a:endParaRPr lang="en-US" dirty="0"/>
          </a:p>
        </p:txBody>
      </p:sp>
      <p:pic>
        <p:nvPicPr>
          <p:cNvPr id="4" name="Picture 3"/>
          <p:cNvPicPr>
            <a:picLocks noChangeAspect="1"/>
          </p:cNvPicPr>
          <p:nvPr/>
        </p:nvPicPr>
        <p:blipFill>
          <a:blip r:embed="rId2"/>
          <a:stretch>
            <a:fillRect/>
          </a:stretch>
        </p:blipFill>
        <p:spPr>
          <a:xfrm>
            <a:off x="4539797" y="2863902"/>
            <a:ext cx="2466565" cy="2466565"/>
          </a:xfrm>
          <a:prstGeom prst="rect">
            <a:avLst/>
          </a:prstGeom>
        </p:spPr>
      </p:pic>
    </p:spTree>
    <p:extLst>
      <p:ext uri="{BB962C8B-B14F-4D97-AF65-F5344CB8AC3E}">
        <p14:creationId xmlns:p14="http://schemas.microsoft.com/office/powerpoint/2010/main" val="15413127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Find a natural resources resource/publication (</a:t>
            </a:r>
            <a:r>
              <a:rPr lang="en-US" u="sng" dirty="0">
                <a:hlinkClick r:id="rId2"/>
              </a:rPr>
              <a:t>https://www.fs.usda.gov/naspf/resources-and-publications</a:t>
            </a:r>
            <a:r>
              <a:rPr lang="en-US" dirty="0"/>
              <a:t>) of interest to you and determine the following:</a:t>
            </a:r>
          </a:p>
          <a:p>
            <a:r>
              <a:rPr lang="en-US" dirty="0"/>
              <a:t> </a:t>
            </a:r>
          </a:p>
          <a:p>
            <a:pPr marL="457200" indent="-457200">
              <a:buAutoNum type="arabicParenBoth"/>
            </a:pPr>
            <a:r>
              <a:rPr lang="en-US" dirty="0"/>
              <a:t>What is the issue? </a:t>
            </a:r>
          </a:p>
          <a:p>
            <a:pPr marL="457200" indent="-457200">
              <a:buAutoNum type="arabicParenBoth"/>
            </a:pPr>
            <a:r>
              <a:rPr lang="en-US" dirty="0"/>
              <a:t>Accomplishments/program status</a:t>
            </a:r>
          </a:p>
          <a:p>
            <a:pPr marL="457200" indent="-457200">
              <a:buAutoNum type="arabicParenBoth"/>
            </a:pPr>
            <a:r>
              <a:rPr lang="en-US" dirty="0"/>
              <a:t>Future direction. Be ready to share!</a:t>
            </a:r>
          </a:p>
          <a:p>
            <a:endParaRPr lang="en-US" dirty="0"/>
          </a:p>
        </p:txBody>
      </p:sp>
    </p:spTree>
    <p:extLst>
      <p:ext uri="{BB962C8B-B14F-4D97-AF65-F5344CB8AC3E}">
        <p14:creationId xmlns:p14="http://schemas.microsoft.com/office/powerpoint/2010/main" val="12329635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What is the purpose and role of the U.S. Forest Service?</a:t>
            </a:r>
          </a:p>
          <a:p>
            <a:endParaRPr lang="en-US" dirty="0"/>
          </a:p>
        </p:txBody>
      </p:sp>
    </p:spTree>
    <p:extLst>
      <p:ext uri="{BB962C8B-B14F-4D97-AF65-F5344CB8AC3E}">
        <p14:creationId xmlns:p14="http://schemas.microsoft.com/office/powerpoint/2010/main" val="6586635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Watch the following video:</a:t>
            </a:r>
          </a:p>
          <a:p>
            <a:r>
              <a:rPr lang="en-US" u="sng" dirty="0">
                <a:hlinkClick r:id="rId2"/>
              </a:rPr>
              <a:t>https://youtu.be/B_WSLbw3ApA</a:t>
            </a:r>
            <a:r>
              <a:rPr lang="en-US" dirty="0"/>
              <a:t>.</a:t>
            </a:r>
          </a:p>
          <a:p>
            <a:r>
              <a:rPr lang="en-US" dirty="0"/>
              <a:t> </a:t>
            </a:r>
          </a:p>
          <a:p>
            <a:r>
              <a:rPr lang="en-US" dirty="0"/>
              <a:t>What benefits are there to being employed in agriculture? Identify three.</a:t>
            </a:r>
          </a:p>
        </p:txBody>
      </p:sp>
    </p:spTree>
    <p:extLst>
      <p:ext uri="{BB962C8B-B14F-4D97-AF65-F5344CB8AC3E}">
        <p14:creationId xmlns:p14="http://schemas.microsoft.com/office/powerpoint/2010/main" val="32423792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What relationship exists between science and agriculture? Give two examples to illustrate your response.</a:t>
            </a:r>
          </a:p>
        </p:txBody>
      </p:sp>
    </p:spTree>
    <p:extLst>
      <p:ext uri="{BB962C8B-B14F-4D97-AF65-F5344CB8AC3E}">
        <p14:creationId xmlns:p14="http://schemas.microsoft.com/office/powerpoint/2010/main" val="32647108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What is the purpose of a literature review in </a:t>
            </a:r>
            <a:r>
              <a:rPr lang="en-US" dirty="0" err="1"/>
              <a:t>agriscience</a:t>
            </a:r>
            <a:r>
              <a:rPr lang="en-US" dirty="0"/>
              <a:t> research?</a:t>
            </a:r>
          </a:p>
        </p:txBody>
      </p:sp>
    </p:spTree>
    <p:extLst>
      <p:ext uri="{BB962C8B-B14F-4D97-AF65-F5344CB8AC3E}">
        <p14:creationId xmlns:p14="http://schemas.microsoft.com/office/powerpoint/2010/main" val="41434274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Q: What is the purpose of a literature review in </a:t>
            </a:r>
            <a:r>
              <a:rPr lang="en-US" dirty="0" err="1"/>
              <a:t>agriscience</a:t>
            </a:r>
            <a:r>
              <a:rPr lang="en-US" dirty="0"/>
              <a:t> research?</a:t>
            </a:r>
          </a:p>
          <a:p>
            <a:endParaRPr lang="en-US" b="1" dirty="0"/>
          </a:p>
          <a:p>
            <a:r>
              <a:rPr lang="en-US" b="1" dirty="0"/>
              <a:t>A: To support and show previously completed research that directly relates to your research.</a:t>
            </a:r>
            <a:endParaRPr lang="en-US" dirty="0"/>
          </a:p>
          <a:p>
            <a:endParaRPr lang="en-US" dirty="0"/>
          </a:p>
        </p:txBody>
      </p:sp>
    </p:spTree>
    <p:extLst>
      <p:ext uri="{BB962C8B-B14F-4D97-AF65-F5344CB8AC3E}">
        <p14:creationId xmlns:p14="http://schemas.microsoft.com/office/powerpoint/2010/main" val="23917057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What is the purpose of the materials and methods section in an </a:t>
            </a:r>
            <a:r>
              <a:rPr lang="en-US" dirty="0" err="1"/>
              <a:t>agriscience</a:t>
            </a:r>
            <a:r>
              <a:rPr lang="en-US" dirty="0"/>
              <a:t> report/research study?</a:t>
            </a:r>
          </a:p>
          <a:p>
            <a:endParaRPr lang="en-US" dirty="0"/>
          </a:p>
        </p:txBody>
      </p:sp>
    </p:spTree>
    <p:extLst>
      <p:ext uri="{BB962C8B-B14F-4D97-AF65-F5344CB8AC3E}">
        <p14:creationId xmlns:p14="http://schemas.microsoft.com/office/powerpoint/2010/main" val="20068884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Q: What is the purpose of the materials and methods section in an </a:t>
            </a:r>
            <a:r>
              <a:rPr lang="en-US" dirty="0" err="1"/>
              <a:t>agriscience</a:t>
            </a:r>
            <a:r>
              <a:rPr lang="en-US" dirty="0"/>
              <a:t> report/research study?</a:t>
            </a:r>
          </a:p>
          <a:p>
            <a:endParaRPr lang="en-US" b="1" dirty="0"/>
          </a:p>
          <a:p>
            <a:r>
              <a:rPr lang="en-US" b="1" dirty="0"/>
              <a:t>A: To give readers a clear understanding of the process and materials required to complete the research. Materials and methods also allow the reader to know how to replicate the study.</a:t>
            </a:r>
            <a:endParaRPr lang="en-US" dirty="0"/>
          </a:p>
          <a:p>
            <a:endParaRPr lang="en-US" dirty="0"/>
          </a:p>
        </p:txBody>
      </p:sp>
    </p:spTree>
    <p:extLst>
      <p:ext uri="{BB962C8B-B14F-4D97-AF65-F5344CB8AC3E}">
        <p14:creationId xmlns:p14="http://schemas.microsoft.com/office/powerpoint/2010/main" val="23422104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What is a hypothesis? Why is a hypothesis created when completing agricultural research?</a:t>
            </a:r>
          </a:p>
        </p:txBody>
      </p:sp>
    </p:spTree>
    <p:extLst>
      <p:ext uri="{BB962C8B-B14F-4D97-AF65-F5344CB8AC3E}">
        <p14:creationId xmlns:p14="http://schemas.microsoft.com/office/powerpoint/2010/main" val="772256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How many people does one U.S. farm feed?</a:t>
            </a:r>
          </a:p>
          <a:p>
            <a:pPr lvl="0"/>
            <a:r>
              <a:rPr lang="en-US" dirty="0"/>
              <a:t>	a. 56 people</a:t>
            </a:r>
          </a:p>
          <a:p>
            <a:pPr lvl="0"/>
            <a:r>
              <a:rPr lang="en-US" dirty="0"/>
              <a:t>	b. 165 people</a:t>
            </a:r>
          </a:p>
          <a:p>
            <a:pPr lvl="0"/>
            <a:r>
              <a:rPr lang="en-US" dirty="0"/>
              <a:t>	c. 202 people</a:t>
            </a:r>
          </a:p>
          <a:p>
            <a:r>
              <a:rPr lang="en-US" dirty="0"/>
              <a:t>	d. 233 people</a:t>
            </a:r>
          </a:p>
        </p:txBody>
      </p:sp>
    </p:spTree>
    <p:extLst>
      <p:ext uri="{BB962C8B-B14F-4D97-AF65-F5344CB8AC3E}">
        <p14:creationId xmlns:p14="http://schemas.microsoft.com/office/powerpoint/2010/main" val="8824136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Q: What is a hypothesis? Why is a hypothesis created when completing agricultural research?</a:t>
            </a:r>
          </a:p>
          <a:p>
            <a:r>
              <a:rPr lang="en-US" b="1" dirty="0"/>
              <a:t>A: A hypothesis is a brief statement of the anticipated results from a study being conducted. The hypothesis will be revisited in the results and conclusions section of the study write-up.</a:t>
            </a:r>
            <a:endParaRPr lang="en-US" dirty="0"/>
          </a:p>
        </p:txBody>
      </p:sp>
    </p:spTree>
    <p:extLst>
      <p:ext uri="{BB962C8B-B14F-4D97-AF65-F5344CB8AC3E}">
        <p14:creationId xmlns:p14="http://schemas.microsoft.com/office/powerpoint/2010/main" val="39290831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What is the role/purpose of an abstract when writing an </a:t>
            </a:r>
            <a:r>
              <a:rPr lang="en-US" dirty="0" err="1"/>
              <a:t>agriscience</a:t>
            </a:r>
            <a:r>
              <a:rPr lang="en-US" dirty="0"/>
              <a:t> research study?</a:t>
            </a:r>
          </a:p>
          <a:p>
            <a:endParaRPr lang="en-US" dirty="0"/>
          </a:p>
        </p:txBody>
      </p:sp>
    </p:spTree>
    <p:extLst>
      <p:ext uri="{BB962C8B-B14F-4D97-AF65-F5344CB8AC3E}">
        <p14:creationId xmlns:p14="http://schemas.microsoft.com/office/powerpoint/2010/main" val="20837864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Q: What is the role/purpose of an abstract when writing an </a:t>
            </a:r>
            <a:r>
              <a:rPr lang="en-US" dirty="0" err="1"/>
              <a:t>agriscience</a:t>
            </a:r>
            <a:r>
              <a:rPr lang="en-US" dirty="0"/>
              <a:t> research study?</a:t>
            </a:r>
          </a:p>
          <a:p>
            <a:endParaRPr lang="en-US" b="1" dirty="0"/>
          </a:p>
          <a:p>
            <a:r>
              <a:rPr lang="en-US" b="1" dirty="0"/>
              <a:t>A: The abstract is a brief summary of the purpose of the study, background information of the topic being studied, the materials/methods, the results and conclusions.</a:t>
            </a:r>
            <a:endParaRPr lang="en-US" dirty="0"/>
          </a:p>
          <a:p>
            <a:endParaRPr lang="en-US" dirty="0"/>
          </a:p>
        </p:txBody>
      </p:sp>
    </p:spTree>
    <p:extLst>
      <p:ext uri="{BB962C8B-B14F-4D97-AF65-F5344CB8AC3E}">
        <p14:creationId xmlns:p14="http://schemas.microsoft.com/office/powerpoint/2010/main" val="41234604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Find an impactful member of the agricultural community from history. Create a tweet about the impact that </a:t>
            </a:r>
            <a:r>
              <a:rPr lang="en-US"/>
              <a:t>person had </a:t>
            </a:r>
            <a:r>
              <a:rPr lang="en-US" dirty="0"/>
              <a:t>on the agriculture industry.</a:t>
            </a:r>
          </a:p>
        </p:txBody>
      </p:sp>
    </p:spTree>
    <p:extLst>
      <p:ext uri="{BB962C8B-B14F-4D97-AF65-F5344CB8AC3E}">
        <p14:creationId xmlns:p14="http://schemas.microsoft.com/office/powerpoint/2010/main" val="605422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Read the article “Climate Change Could Make Food Less Healthy,” and write a three- to five-sentence response. </a:t>
            </a:r>
          </a:p>
          <a:p>
            <a:r>
              <a:rPr lang="en-US" u="sng" dirty="0">
                <a:hlinkClick r:id="rId2"/>
              </a:rPr>
              <a:t>https://www.sciencenewsforstudents.org/blog/analyze/analyze-climate-change-could-make-food-less-healthy</a:t>
            </a:r>
            <a:endParaRPr lang="en-US" dirty="0"/>
          </a:p>
          <a:p>
            <a:endParaRPr lang="en-US" dirty="0"/>
          </a:p>
        </p:txBody>
      </p:sp>
    </p:spTree>
    <p:extLst>
      <p:ext uri="{BB962C8B-B14F-4D97-AF65-F5344CB8AC3E}">
        <p14:creationId xmlns:p14="http://schemas.microsoft.com/office/powerpoint/2010/main" val="28211776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Read the article “Fish get pooped living in polluted water,” </a:t>
            </a:r>
            <a:r>
              <a:rPr lang="en-US" u="sng" dirty="0">
                <a:hlinkClick r:id="rId2"/>
              </a:rPr>
              <a:t>https://www.sciencenewsforstudents.org/article/fish-get-pooped-living-polluted-water</a:t>
            </a:r>
            <a:r>
              <a:rPr lang="en-US" dirty="0"/>
              <a:t>.</a:t>
            </a:r>
          </a:p>
          <a:p>
            <a:r>
              <a:rPr lang="en-US" dirty="0"/>
              <a:t> </a:t>
            </a:r>
          </a:p>
          <a:p>
            <a:r>
              <a:rPr lang="en-US" dirty="0"/>
              <a:t>	1. Create a numbered lab procedure to outline the 	    research study that was performed in this article. </a:t>
            </a:r>
          </a:p>
          <a:p>
            <a:r>
              <a:rPr lang="en-US" dirty="0"/>
              <a:t>	2. What implications will this research have for the                 	    future of our natural resource systems?</a:t>
            </a:r>
          </a:p>
          <a:p>
            <a:endParaRPr lang="en-US" dirty="0"/>
          </a:p>
        </p:txBody>
      </p:sp>
    </p:spTree>
    <p:extLst>
      <p:ext uri="{BB962C8B-B14F-4D97-AF65-F5344CB8AC3E}">
        <p14:creationId xmlns:p14="http://schemas.microsoft.com/office/powerpoint/2010/main" val="32898740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Write a two-minute elevator speech about what agriculture is/means. This elevator speech should be written for a student at the elementary level that has never taken an agriculture class.</a:t>
            </a:r>
          </a:p>
          <a:p>
            <a:endParaRPr lang="en-US" dirty="0"/>
          </a:p>
        </p:txBody>
      </p:sp>
    </p:spTree>
    <p:extLst>
      <p:ext uri="{BB962C8B-B14F-4D97-AF65-F5344CB8AC3E}">
        <p14:creationId xmlns:p14="http://schemas.microsoft.com/office/powerpoint/2010/main" val="4929623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a:xfrm>
            <a:off x="290434" y="1489868"/>
            <a:ext cx="3726762" cy="4787642"/>
          </a:xfrm>
        </p:spPr>
        <p:txBody>
          <a:bodyPr/>
          <a:lstStyle/>
          <a:p>
            <a:r>
              <a:rPr lang="en-US" dirty="0"/>
              <a:t> 1.   What role do forests play in the need for energy across the world? </a:t>
            </a:r>
          </a:p>
          <a:p>
            <a:r>
              <a:rPr lang="en-US" dirty="0"/>
              <a:t>  2.   Why do we need to maintain and improve our forest lands?</a:t>
            </a:r>
          </a:p>
          <a:p>
            <a:endParaRPr lang="en-US" dirty="0"/>
          </a:p>
        </p:txBody>
      </p:sp>
      <p:pic>
        <p:nvPicPr>
          <p:cNvPr id="5122" name="Picture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264" y="981633"/>
            <a:ext cx="3765853" cy="5384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48976" y="5766128"/>
            <a:ext cx="4572000" cy="600164"/>
          </a:xfrm>
          <a:prstGeom prst="rect">
            <a:avLst/>
          </a:prstGeom>
        </p:spPr>
        <p:txBody>
          <a:bodyPr>
            <a:spAutoFit/>
          </a:bodyPr>
          <a:lstStyle/>
          <a:p>
            <a:r>
              <a:rPr lang="en-US" sz="1100" dirty="0"/>
              <a:t>(Image can be found at </a:t>
            </a:r>
            <a:r>
              <a:rPr lang="en-US" sz="1100" u="sng" dirty="0">
                <a:hlinkClick r:id="rId3"/>
              </a:rPr>
              <a:t>http://www.fao.org/resources/infographics/infographics-details/en/c/852816/</a:t>
            </a:r>
            <a:r>
              <a:rPr lang="en-US" sz="1100" dirty="0"/>
              <a:t>.)</a:t>
            </a:r>
          </a:p>
        </p:txBody>
      </p:sp>
    </p:spTree>
    <p:extLst>
      <p:ext uri="{BB962C8B-B14F-4D97-AF65-F5344CB8AC3E}">
        <p14:creationId xmlns:p14="http://schemas.microsoft.com/office/powerpoint/2010/main" val="35646542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The role of this governmental agency is to protect the health of humans and the environment.</a:t>
            </a:r>
          </a:p>
          <a:p>
            <a:r>
              <a:rPr lang="en-US" dirty="0"/>
              <a:t>	a.   USDA</a:t>
            </a:r>
          </a:p>
          <a:p>
            <a:r>
              <a:rPr lang="en-US" dirty="0"/>
              <a:t>	b.   EPA</a:t>
            </a:r>
          </a:p>
          <a:p>
            <a:r>
              <a:rPr lang="en-US" dirty="0"/>
              <a:t>	c.   FSIS</a:t>
            </a:r>
          </a:p>
          <a:p>
            <a:r>
              <a:rPr lang="en-US" dirty="0"/>
              <a:t>	d.   CDC </a:t>
            </a:r>
          </a:p>
        </p:txBody>
      </p:sp>
    </p:spTree>
    <p:extLst>
      <p:ext uri="{BB962C8B-B14F-4D97-AF65-F5344CB8AC3E}">
        <p14:creationId xmlns:p14="http://schemas.microsoft.com/office/powerpoint/2010/main" val="4964588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The role of this governmental agency is to protect the health of humans and the environment.</a:t>
            </a:r>
          </a:p>
          <a:p>
            <a:r>
              <a:rPr lang="en-US" dirty="0"/>
              <a:t>	a.   USDA</a:t>
            </a:r>
          </a:p>
          <a:p>
            <a:r>
              <a:rPr lang="en-US" b="1" dirty="0"/>
              <a:t>	b.   EPA</a:t>
            </a:r>
            <a:endParaRPr lang="en-US" dirty="0"/>
          </a:p>
          <a:p>
            <a:r>
              <a:rPr lang="en-US" dirty="0"/>
              <a:t>	c.   FSIS</a:t>
            </a:r>
          </a:p>
          <a:p>
            <a:r>
              <a:rPr lang="en-US" dirty="0"/>
              <a:t>	d.   CDC </a:t>
            </a:r>
          </a:p>
          <a:p>
            <a:endParaRPr lang="en-US" dirty="0"/>
          </a:p>
        </p:txBody>
      </p:sp>
    </p:spTree>
    <p:extLst>
      <p:ext uri="{BB962C8B-B14F-4D97-AF65-F5344CB8AC3E}">
        <p14:creationId xmlns:p14="http://schemas.microsoft.com/office/powerpoint/2010/main" val="4043555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How many people does one U.S. farm feed?</a:t>
            </a:r>
          </a:p>
          <a:p>
            <a:pPr lvl="0"/>
            <a:r>
              <a:rPr lang="en-US" dirty="0"/>
              <a:t>	a. 56 people</a:t>
            </a:r>
          </a:p>
          <a:p>
            <a:pPr lvl="0"/>
            <a:r>
              <a:rPr lang="en-US" b="1" dirty="0"/>
              <a:t>	b. 165 people</a:t>
            </a:r>
            <a:endParaRPr lang="en-US" dirty="0"/>
          </a:p>
          <a:p>
            <a:pPr lvl="0"/>
            <a:r>
              <a:rPr lang="en-US" dirty="0"/>
              <a:t>	c. 202 people</a:t>
            </a:r>
          </a:p>
          <a:p>
            <a:r>
              <a:rPr lang="en-US" dirty="0"/>
              <a:t>	d. 233 people</a:t>
            </a:r>
          </a:p>
          <a:p>
            <a:endParaRPr lang="en-US" dirty="0"/>
          </a:p>
        </p:txBody>
      </p:sp>
    </p:spTree>
    <p:extLst>
      <p:ext uri="{BB962C8B-B14F-4D97-AF65-F5344CB8AC3E}">
        <p14:creationId xmlns:p14="http://schemas.microsoft.com/office/powerpoint/2010/main" val="31499097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This scientist not only was awarded the Nobel Peace Prize for his work in addressing hunger globally, but he also developed the World Food Prize to recognize those individuals making an impact in the world of agriculture.</a:t>
            </a:r>
          </a:p>
          <a:p>
            <a:r>
              <a:rPr lang="en-US" dirty="0"/>
              <a:t>	a.   George Washington Carver</a:t>
            </a:r>
          </a:p>
          <a:p>
            <a:r>
              <a:rPr lang="en-US" dirty="0"/>
              <a:t>	b.   John Deere</a:t>
            </a:r>
          </a:p>
          <a:p>
            <a:r>
              <a:rPr lang="en-US" dirty="0"/>
              <a:t>	c.   Phillip Nelson</a:t>
            </a:r>
          </a:p>
          <a:p>
            <a:r>
              <a:rPr lang="en-US" b="1" dirty="0"/>
              <a:t>	</a:t>
            </a:r>
            <a:r>
              <a:rPr lang="en-US" dirty="0"/>
              <a:t>d.   Dr. Norman Borlaug</a:t>
            </a:r>
          </a:p>
          <a:p>
            <a:endParaRPr lang="en-US" dirty="0"/>
          </a:p>
        </p:txBody>
      </p:sp>
      <p:pic>
        <p:nvPicPr>
          <p:cNvPr id="6146" name="Picture 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8839" y="3262788"/>
            <a:ext cx="2624980" cy="2274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71201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This scientist not only was awarded the Nobel Peace Prize for his work in addressing hunger globally, but he also developed the World Food Prize to recognize those individuals making an impact in the world of agriculture.</a:t>
            </a:r>
          </a:p>
          <a:p>
            <a:r>
              <a:rPr lang="en-US" dirty="0"/>
              <a:t>	a.   George Washington Carver</a:t>
            </a:r>
          </a:p>
          <a:p>
            <a:r>
              <a:rPr lang="en-US" dirty="0"/>
              <a:t>	b.   John Deere</a:t>
            </a:r>
          </a:p>
          <a:p>
            <a:r>
              <a:rPr lang="en-US" dirty="0"/>
              <a:t>	c.   Phillip Nelson</a:t>
            </a:r>
          </a:p>
          <a:p>
            <a:r>
              <a:rPr lang="en-US" b="1" dirty="0"/>
              <a:t>	d.   Dr. Norman Borlaug</a:t>
            </a:r>
            <a:endParaRPr lang="en-US" dirty="0"/>
          </a:p>
          <a:p>
            <a:endParaRPr lang="en-US" dirty="0"/>
          </a:p>
        </p:txBody>
      </p:sp>
      <p:pic>
        <p:nvPicPr>
          <p:cNvPr id="6146" name="Picture 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8839" y="3262788"/>
            <a:ext cx="2624980" cy="2274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84736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Using the World Food Prize Laureates page, find a laureate of interest to you and write a two- to three-sentence blog post about their accomplishments and agricultural impact. </a:t>
            </a:r>
          </a:p>
          <a:p>
            <a:r>
              <a:rPr lang="en-US" u="sng" dirty="0">
                <a:hlinkClick r:id="rId2"/>
              </a:rPr>
              <a:t>https://www.worldfoodprize.org/index.cfm?nodeID=90971&amp;audienceID=1</a:t>
            </a:r>
            <a:r>
              <a:rPr lang="en-US" dirty="0"/>
              <a:t> </a:t>
            </a:r>
          </a:p>
        </p:txBody>
      </p:sp>
    </p:spTree>
    <p:extLst>
      <p:ext uri="{BB962C8B-B14F-4D97-AF65-F5344CB8AC3E}">
        <p14:creationId xmlns:p14="http://schemas.microsoft.com/office/powerpoint/2010/main" val="14648639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How many U.S. states grow wheat?</a:t>
            </a:r>
          </a:p>
          <a:p>
            <a:r>
              <a:rPr lang="en-US" dirty="0"/>
              <a:t>	a.   22</a:t>
            </a:r>
          </a:p>
          <a:p>
            <a:r>
              <a:rPr lang="en-US" dirty="0"/>
              <a:t>	d.   32</a:t>
            </a:r>
          </a:p>
          <a:p>
            <a:r>
              <a:rPr lang="en-US" dirty="0"/>
              <a:t>	c.   42</a:t>
            </a:r>
          </a:p>
          <a:p>
            <a:r>
              <a:rPr lang="en-US" dirty="0"/>
              <a:t>	d.   52</a:t>
            </a:r>
          </a:p>
          <a:p>
            <a:endParaRPr lang="en-US" dirty="0"/>
          </a:p>
        </p:txBody>
      </p:sp>
    </p:spTree>
    <p:extLst>
      <p:ext uri="{BB962C8B-B14F-4D97-AF65-F5344CB8AC3E}">
        <p14:creationId xmlns:p14="http://schemas.microsoft.com/office/powerpoint/2010/main" val="23172119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How many U.S. states grow wheat?</a:t>
            </a:r>
          </a:p>
          <a:p>
            <a:r>
              <a:rPr lang="en-US" dirty="0"/>
              <a:t>	a.   22</a:t>
            </a:r>
          </a:p>
          <a:p>
            <a:r>
              <a:rPr lang="en-US" dirty="0"/>
              <a:t>	d.   32</a:t>
            </a:r>
          </a:p>
          <a:p>
            <a:r>
              <a:rPr lang="en-US" b="1" dirty="0"/>
              <a:t>	c.   42</a:t>
            </a:r>
            <a:endParaRPr lang="en-US" dirty="0"/>
          </a:p>
          <a:p>
            <a:r>
              <a:rPr lang="en-US" dirty="0"/>
              <a:t>	d.   52</a:t>
            </a:r>
          </a:p>
          <a:p>
            <a:endParaRPr lang="en-US" dirty="0"/>
          </a:p>
        </p:txBody>
      </p:sp>
    </p:spTree>
    <p:extLst>
      <p:ext uri="{BB962C8B-B14F-4D97-AF65-F5344CB8AC3E}">
        <p14:creationId xmlns:p14="http://schemas.microsoft.com/office/powerpoint/2010/main" val="11487349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Every state in the U.S. produces honey. Which state leads in honey production?</a:t>
            </a:r>
          </a:p>
          <a:p>
            <a:r>
              <a:rPr lang="en-US" dirty="0"/>
              <a:t>	a.   California</a:t>
            </a:r>
          </a:p>
          <a:p>
            <a:r>
              <a:rPr lang="en-US" dirty="0"/>
              <a:t>	b.   Florida</a:t>
            </a:r>
          </a:p>
          <a:p>
            <a:r>
              <a:rPr lang="en-US" dirty="0"/>
              <a:t>	c.   Montana</a:t>
            </a:r>
          </a:p>
          <a:p>
            <a:r>
              <a:rPr lang="en-US" dirty="0"/>
              <a:t>	d.   North Dakota</a:t>
            </a:r>
          </a:p>
          <a:p>
            <a:endParaRPr lang="en-US" dirty="0"/>
          </a:p>
        </p:txBody>
      </p:sp>
    </p:spTree>
    <p:extLst>
      <p:ext uri="{BB962C8B-B14F-4D97-AF65-F5344CB8AC3E}">
        <p14:creationId xmlns:p14="http://schemas.microsoft.com/office/powerpoint/2010/main" val="2130657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Every state in the U.S. produces honey. Which state leads in honey production?</a:t>
            </a:r>
          </a:p>
          <a:p>
            <a:r>
              <a:rPr lang="en-US" dirty="0"/>
              <a:t>	a.   California</a:t>
            </a:r>
          </a:p>
          <a:p>
            <a:r>
              <a:rPr lang="en-US" dirty="0"/>
              <a:t>	b.   Florida</a:t>
            </a:r>
          </a:p>
          <a:p>
            <a:r>
              <a:rPr lang="en-US" dirty="0"/>
              <a:t>	c.   Montana</a:t>
            </a:r>
          </a:p>
          <a:p>
            <a:r>
              <a:rPr lang="en-US" b="1" dirty="0"/>
              <a:t>	d.   North Dakota</a:t>
            </a:r>
            <a:endParaRPr lang="en-US" dirty="0"/>
          </a:p>
          <a:p>
            <a:endParaRPr lang="en-US" dirty="0"/>
          </a:p>
        </p:txBody>
      </p:sp>
    </p:spTree>
    <p:extLst>
      <p:ext uri="{BB962C8B-B14F-4D97-AF65-F5344CB8AC3E}">
        <p14:creationId xmlns:p14="http://schemas.microsoft.com/office/powerpoint/2010/main" val="9544844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a:xfrm>
            <a:off x="436651" y="4356357"/>
            <a:ext cx="8229600" cy="2003347"/>
          </a:xfrm>
        </p:spPr>
        <p:txBody>
          <a:bodyPr/>
          <a:lstStyle/>
          <a:p>
            <a:pPr marL="457200" indent="-457200">
              <a:buAutoNum type="arabicPeriod"/>
            </a:pPr>
            <a:r>
              <a:rPr lang="en-US" dirty="0"/>
              <a:t>Use the infographic above to determine what STEM career  </a:t>
            </a:r>
          </a:p>
          <a:p>
            <a:r>
              <a:rPr lang="en-US" dirty="0"/>
              <a:t>     is right for you.</a:t>
            </a:r>
          </a:p>
          <a:p>
            <a:pPr marL="457200" indent="-457200">
              <a:buAutoNum type="arabicPeriod" startAt="2"/>
            </a:pPr>
            <a:r>
              <a:rPr lang="en-US" dirty="0"/>
              <a:t>Why do you think you ended up at this career? (Think about your personality and skills as you answer this question.)</a:t>
            </a:r>
          </a:p>
          <a:p>
            <a:r>
              <a:rPr lang="en-US" sz="1100" dirty="0"/>
              <a:t>(Image can be found at </a:t>
            </a:r>
            <a:r>
              <a:rPr lang="en-US" sz="1100" u="sng" dirty="0">
                <a:hlinkClick r:id="rId2"/>
              </a:rPr>
              <a:t>https://www.ffanewhorizons.org/2017/08/28/which-stem-career-is-right-for-you/</a:t>
            </a:r>
            <a:r>
              <a:rPr lang="en-US" sz="1100" dirty="0"/>
              <a:t>.) </a:t>
            </a:r>
          </a:p>
          <a:p>
            <a:pPr marL="457200" indent="-457200">
              <a:buAutoNum type="arabicPeriod" startAt="2"/>
            </a:pPr>
            <a:endParaRPr lang="en-US" dirty="0"/>
          </a:p>
          <a:p>
            <a:endParaRPr lang="en-US" dirty="0"/>
          </a:p>
        </p:txBody>
      </p:sp>
      <p:pic>
        <p:nvPicPr>
          <p:cNvPr id="7170"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0475" y="952741"/>
            <a:ext cx="5173412" cy="3432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55180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Using this website, </a:t>
            </a:r>
            <a:r>
              <a:rPr lang="en-US" u="sng" dirty="0">
                <a:hlinkClick r:id="rId2"/>
              </a:rPr>
              <a:t>https://www.ffanewhorizons.org/category/ag-101/career-pathways/</a:t>
            </a:r>
            <a:r>
              <a:rPr lang="en-US" dirty="0"/>
              <a:t>, select an agricultural career pathway and describe five skills necessary to be successful in that area of agriculture.</a:t>
            </a:r>
          </a:p>
          <a:p>
            <a:endParaRPr lang="en-US" dirty="0"/>
          </a:p>
        </p:txBody>
      </p:sp>
    </p:spTree>
    <p:extLst>
      <p:ext uri="{BB962C8B-B14F-4D97-AF65-F5344CB8AC3E}">
        <p14:creationId xmlns:p14="http://schemas.microsoft.com/office/powerpoint/2010/main" val="7189085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Select a career focus area of interest to you (use AgExplorer.ffa.org) and create a tweet about that focus area.</a:t>
            </a:r>
          </a:p>
          <a:p>
            <a:endParaRPr lang="en-US" dirty="0"/>
          </a:p>
        </p:txBody>
      </p:sp>
      <p:pic>
        <p:nvPicPr>
          <p:cNvPr id="4" name="Picture 3"/>
          <p:cNvPicPr>
            <a:picLocks noChangeAspect="1"/>
          </p:cNvPicPr>
          <p:nvPr/>
        </p:nvPicPr>
        <p:blipFill>
          <a:blip r:embed="rId2"/>
          <a:stretch>
            <a:fillRect/>
          </a:stretch>
        </p:blipFill>
        <p:spPr>
          <a:xfrm>
            <a:off x="4560346" y="2874176"/>
            <a:ext cx="2466565" cy="2466565"/>
          </a:xfrm>
          <a:prstGeom prst="rect">
            <a:avLst/>
          </a:prstGeom>
        </p:spPr>
      </p:pic>
    </p:spTree>
    <p:extLst>
      <p:ext uri="{BB962C8B-B14F-4D97-AF65-F5344CB8AC3E}">
        <p14:creationId xmlns:p14="http://schemas.microsoft.com/office/powerpoint/2010/main" val="3124264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Which state has the most farms?</a:t>
            </a:r>
          </a:p>
          <a:p>
            <a:pPr lvl="0"/>
            <a:r>
              <a:rPr lang="en-US" dirty="0"/>
              <a:t>	a. Missouri</a:t>
            </a:r>
          </a:p>
          <a:p>
            <a:pPr lvl="0"/>
            <a:r>
              <a:rPr lang="en-US" dirty="0"/>
              <a:t>	b. Iowa</a:t>
            </a:r>
          </a:p>
          <a:p>
            <a:pPr lvl="0"/>
            <a:r>
              <a:rPr lang="en-US" dirty="0"/>
              <a:t>	c. Oklahoma</a:t>
            </a:r>
          </a:p>
          <a:p>
            <a:r>
              <a:rPr lang="en-US" dirty="0"/>
              <a:t>	d. Texas</a:t>
            </a:r>
          </a:p>
        </p:txBody>
      </p:sp>
    </p:spTree>
    <p:extLst>
      <p:ext uri="{BB962C8B-B14F-4D97-AF65-F5344CB8AC3E}">
        <p14:creationId xmlns:p14="http://schemas.microsoft.com/office/powerpoint/2010/main" val="41108035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Identify as many agriculture courses that are offered in your school as you can.</a:t>
            </a:r>
          </a:p>
          <a:p>
            <a:endParaRPr lang="en-US" dirty="0"/>
          </a:p>
        </p:txBody>
      </p:sp>
    </p:spTree>
    <p:extLst>
      <p:ext uri="{BB962C8B-B14F-4D97-AF65-F5344CB8AC3E}">
        <p14:creationId xmlns:p14="http://schemas.microsoft.com/office/powerpoint/2010/main" val="41405458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How will agriculture look in the year 2050 given the rate at which technology progresses?</a:t>
            </a:r>
          </a:p>
          <a:p>
            <a:endParaRPr lang="en-US" dirty="0"/>
          </a:p>
        </p:txBody>
      </p:sp>
    </p:spTree>
    <p:extLst>
      <p:ext uri="{BB962C8B-B14F-4D97-AF65-F5344CB8AC3E}">
        <p14:creationId xmlns:p14="http://schemas.microsoft.com/office/powerpoint/2010/main" val="30391694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https://youtu.be/MmCCrV1RI9Y</a:t>
            </a:r>
            <a:r>
              <a:rPr lang="en-US" dirty="0"/>
              <a:t> and respond to the following questions:</a:t>
            </a:r>
          </a:p>
          <a:p>
            <a:endParaRPr lang="en-US" dirty="0"/>
          </a:p>
          <a:p>
            <a:pPr lvl="0"/>
            <a:r>
              <a:rPr lang="en-US" dirty="0"/>
              <a:t>	1. What is a wildlife biologist?</a:t>
            </a:r>
          </a:p>
          <a:p>
            <a:pPr lvl="0"/>
            <a:r>
              <a:rPr lang="en-US" dirty="0"/>
              <a:t>	2. What personality characteristics do you need to have 	    to be successful in an animal biology career? 	   	    Identify three characteristics.</a:t>
            </a:r>
          </a:p>
          <a:p>
            <a:endParaRPr lang="en-US" dirty="0"/>
          </a:p>
        </p:txBody>
      </p:sp>
    </p:spTree>
    <p:extLst>
      <p:ext uri="{BB962C8B-B14F-4D97-AF65-F5344CB8AC3E}">
        <p14:creationId xmlns:p14="http://schemas.microsoft.com/office/powerpoint/2010/main" val="36098528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What goes around and around the wood but never goes into the wood?</a:t>
            </a:r>
          </a:p>
          <a:p>
            <a:endParaRPr lang="en-US" dirty="0"/>
          </a:p>
        </p:txBody>
      </p:sp>
    </p:spTree>
    <p:extLst>
      <p:ext uri="{BB962C8B-B14F-4D97-AF65-F5344CB8AC3E}">
        <p14:creationId xmlns:p14="http://schemas.microsoft.com/office/powerpoint/2010/main" val="30786173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Q: What goes around and around the wood but never goes into the wood?</a:t>
            </a:r>
          </a:p>
          <a:p>
            <a:endParaRPr lang="en-US" b="1" dirty="0"/>
          </a:p>
          <a:p>
            <a:r>
              <a:rPr lang="en-US" b="1" dirty="0"/>
              <a:t>A: The bark on a tree</a:t>
            </a:r>
            <a:endParaRPr lang="en-US" dirty="0"/>
          </a:p>
          <a:p>
            <a:endParaRPr lang="en-US" dirty="0"/>
          </a:p>
        </p:txBody>
      </p:sp>
    </p:spTree>
    <p:extLst>
      <p:ext uri="{BB962C8B-B14F-4D97-AF65-F5344CB8AC3E}">
        <p14:creationId xmlns:p14="http://schemas.microsoft.com/office/powerpoint/2010/main" val="39741043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a:xfrm>
            <a:off x="529119" y="5476241"/>
            <a:ext cx="8229600" cy="986205"/>
          </a:xfrm>
        </p:spPr>
        <p:txBody>
          <a:bodyPr/>
          <a:lstStyle/>
          <a:p>
            <a:r>
              <a:rPr lang="en-US" dirty="0"/>
              <a:t>Where does the money go when you purchase a food product at the store?</a:t>
            </a:r>
          </a:p>
          <a:p>
            <a:r>
              <a:rPr lang="en-US" sz="1100" dirty="0"/>
              <a:t>(Image can be found at </a:t>
            </a:r>
            <a:r>
              <a:rPr lang="en-US" sz="1100" u="sng" dirty="0">
                <a:hlinkClick r:id="rId2"/>
              </a:rPr>
              <a:t>https://nfu.org/</a:t>
            </a:r>
            <a:r>
              <a:rPr lang="en-US" sz="1100" dirty="0"/>
              <a:t>.)</a:t>
            </a:r>
          </a:p>
          <a:p>
            <a:endParaRPr lang="en-US" dirty="0"/>
          </a:p>
        </p:txBody>
      </p:sp>
      <p:pic>
        <p:nvPicPr>
          <p:cNvPr id="8194"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20" y="1309649"/>
            <a:ext cx="8382499" cy="3757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308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34" y="0"/>
            <a:ext cx="8229600" cy="981633"/>
          </a:xfrm>
        </p:spPr>
        <p:txBody>
          <a:bodyPr/>
          <a:lstStyle/>
          <a:p>
            <a:r>
              <a:rPr lang="en-US" dirty="0"/>
              <a:t>Natural Resources and Environmental Service Systems Career Focus Areas</a:t>
            </a:r>
          </a:p>
        </p:txBody>
      </p:sp>
      <p:sp>
        <p:nvSpPr>
          <p:cNvPr id="3" name="Content Placeholder 2"/>
          <p:cNvSpPr>
            <a:spLocks noGrp="1"/>
          </p:cNvSpPr>
          <p:nvPr>
            <p:ph idx="13"/>
          </p:nvPr>
        </p:nvSpPr>
        <p:spPr/>
        <p:txBody>
          <a:bodyPr/>
          <a:lstStyle/>
          <a:p>
            <a:r>
              <a:rPr lang="en-US" dirty="0"/>
              <a:t>Which state has the most farms?</a:t>
            </a:r>
          </a:p>
          <a:p>
            <a:pPr lvl="0"/>
            <a:r>
              <a:rPr lang="en-US" dirty="0"/>
              <a:t>	a. Missouri</a:t>
            </a:r>
          </a:p>
          <a:p>
            <a:pPr lvl="0"/>
            <a:r>
              <a:rPr lang="en-US" dirty="0"/>
              <a:t>	b. Iowa</a:t>
            </a:r>
          </a:p>
          <a:p>
            <a:pPr lvl="0"/>
            <a:r>
              <a:rPr lang="en-US" dirty="0"/>
              <a:t>	c. Oklahoma</a:t>
            </a:r>
          </a:p>
          <a:p>
            <a:r>
              <a:rPr lang="en-US" b="1" dirty="0"/>
              <a:t>	d. Texas</a:t>
            </a:r>
            <a:endParaRPr lang="en-US" dirty="0"/>
          </a:p>
          <a:p>
            <a:endParaRPr lang="en-US" dirty="0"/>
          </a:p>
        </p:txBody>
      </p:sp>
    </p:spTree>
    <p:extLst>
      <p:ext uri="{BB962C8B-B14F-4D97-AF65-F5344CB8AC3E}">
        <p14:creationId xmlns:p14="http://schemas.microsoft.com/office/powerpoint/2010/main" val="56685049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2.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D077A53E-A8F8-4613-A362-6AAE3EF4D9B9}">
  <ds:schemaRefs>
    <ds:schemaRef ds:uri="http://purl.org/dc/dcmitype/"/>
    <ds:schemaRef ds:uri="http://purl.org/dc/terms/"/>
    <ds:schemaRef ds:uri="http://www.w3.org/XML/1998/namespace"/>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http://schemas.microsoft.com/office/2006/metadata/properties"/>
  </ds:schemaRefs>
</ds:datastoreItem>
</file>

<file path=customXml/itemProps4.xml><?xml version="1.0" encoding="utf-8"?>
<ds:datastoreItem xmlns:ds="http://schemas.openxmlformats.org/officeDocument/2006/customXml" ds:itemID="{3F710EAF-F4C6-4A46-A6B8-F7C11BBEF0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Angles.thmx</Template>
  <TotalTime>12948</TotalTime>
  <Words>3500</Words>
  <Application>Microsoft Office PowerPoint</Application>
  <PresentationFormat>On-screen Show (4:3)</PresentationFormat>
  <Paragraphs>363</Paragraphs>
  <Slides>85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85</vt:i4>
      </vt:variant>
    </vt:vector>
  </HeadingPairs>
  <TitlesOfParts>
    <vt:vector size="91" baseType="lpstr">
      <vt:lpstr>Verdana</vt:lpstr>
      <vt:lpstr>Arial</vt:lpstr>
      <vt:lpstr>Wingdings</vt:lpstr>
      <vt:lpstr>Georgia</vt:lpstr>
      <vt:lpstr>Franklin Gothic Book</vt:lpstr>
      <vt:lpstr>FFA Inservice Master</vt:lpstr>
      <vt:lpstr>PowerPoint Presentation</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lpstr>Natural Resources and Environmental Service Systems Career Focus Areas</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McGrady, Megan</cp:lastModifiedBy>
  <cp:revision>397</cp:revision>
  <dcterms:created xsi:type="dcterms:W3CDTF">2007-01-30T15:01:20Z</dcterms:created>
  <dcterms:modified xsi:type="dcterms:W3CDTF">2021-03-05T20:14:01Z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ies>
</file>