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128"/>
  </p:notesMasterIdLst>
  <p:handoutMasterIdLst>
    <p:handoutMasterId r:id="rId129"/>
  </p:handoutMasterIdLst>
  <p:sldIdLst>
    <p:sldId id="525" r:id="rId6"/>
    <p:sldId id="527" r:id="rId7"/>
    <p:sldId id="528" r:id="rId8"/>
    <p:sldId id="529" r:id="rId9"/>
    <p:sldId id="530" r:id="rId10"/>
    <p:sldId id="531"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546" r:id="rId26"/>
    <p:sldId id="547" r:id="rId27"/>
    <p:sldId id="548" r:id="rId28"/>
    <p:sldId id="549" r:id="rId29"/>
    <p:sldId id="550" r:id="rId30"/>
    <p:sldId id="551" r:id="rId31"/>
    <p:sldId id="637" r:id="rId32"/>
    <p:sldId id="552" r:id="rId33"/>
    <p:sldId id="553" r:id="rId34"/>
    <p:sldId id="554" r:id="rId35"/>
    <p:sldId id="555" r:id="rId36"/>
    <p:sldId id="556" r:id="rId37"/>
    <p:sldId id="557" r:id="rId38"/>
    <p:sldId id="558" r:id="rId39"/>
    <p:sldId id="559" r:id="rId40"/>
    <p:sldId id="560" r:id="rId41"/>
    <p:sldId id="638" r:id="rId42"/>
    <p:sldId id="561" r:id="rId43"/>
    <p:sldId id="639" r:id="rId44"/>
    <p:sldId id="562" r:id="rId45"/>
    <p:sldId id="563" r:id="rId46"/>
    <p:sldId id="564" r:id="rId47"/>
    <p:sldId id="565" r:id="rId48"/>
    <p:sldId id="566" r:id="rId49"/>
    <p:sldId id="567" r:id="rId50"/>
    <p:sldId id="568" r:id="rId51"/>
    <p:sldId id="569" r:id="rId52"/>
    <p:sldId id="570" r:id="rId53"/>
    <p:sldId id="571" r:id="rId54"/>
    <p:sldId id="572" r:id="rId55"/>
    <p:sldId id="573" r:id="rId56"/>
    <p:sldId id="574" r:id="rId57"/>
    <p:sldId id="575" r:id="rId58"/>
    <p:sldId id="576" r:id="rId59"/>
    <p:sldId id="577" r:id="rId60"/>
    <p:sldId id="578" r:id="rId61"/>
    <p:sldId id="579" r:id="rId62"/>
    <p:sldId id="580" r:id="rId63"/>
    <p:sldId id="581" r:id="rId64"/>
    <p:sldId id="582" r:id="rId65"/>
    <p:sldId id="583" r:id="rId66"/>
    <p:sldId id="584" r:id="rId67"/>
    <p:sldId id="585" r:id="rId68"/>
    <p:sldId id="586" r:id="rId69"/>
    <p:sldId id="587" r:id="rId70"/>
    <p:sldId id="588" r:id="rId71"/>
    <p:sldId id="589" r:id="rId72"/>
    <p:sldId id="590" r:id="rId73"/>
    <p:sldId id="591" r:id="rId74"/>
    <p:sldId id="592" r:id="rId75"/>
    <p:sldId id="593" r:id="rId76"/>
    <p:sldId id="594" r:id="rId77"/>
    <p:sldId id="595" r:id="rId78"/>
    <p:sldId id="596" r:id="rId79"/>
    <p:sldId id="597" r:id="rId80"/>
    <p:sldId id="598" r:id="rId81"/>
    <p:sldId id="599" r:id="rId82"/>
    <p:sldId id="600" r:id="rId83"/>
    <p:sldId id="601" r:id="rId84"/>
    <p:sldId id="602" r:id="rId85"/>
    <p:sldId id="603" r:id="rId86"/>
    <p:sldId id="604" r:id="rId87"/>
    <p:sldId id="605" r:id="rId88"/>
    <p:sldId id="606" r:id="rId89"/>
    <p:sldId id="607" r:id="rId90"/>
    <p:sldId id="608" r:id="rId91"/>
    <p:sldId id="609" r:id="rId92"/>
    <p:sldId id="610" r:id="rId93"/>
    <p:sldId id="611" r:id="rId94"/>
    <p:sldId id="640" r:id="rId95"/>
    <p:sldId id="612" r:id="rId96"/>
    <p:sldId id="613" r:id="rId97"/>
    <p:sldId id="614" r:id="rId98"/>
    <p:sldId id="615" r:id="rId99"/>
    <p:sldId id="616" r:id="rId100"/>
    <p:sldId id="617" r:id="rId101"/>
    <p:sldId id="618" r:id="rId102"/>
    <p:sldId id="619" r:id="rId103"/>
    <p:sldId id="620" r:id="rId104"/>
    <p:sldId id="621" r:id="rId105"/>
    <p:sldId id="622" r:id="rId106"/>
    <p:sldId id="623" r:id="rId107"/>
    <p:sldId id="624" r:id="rId108"/>
    <p:sldId id="625" r:id="rId109"/>
    <p:sldId id="626" r:id="rId110"/>
    <p:sldId id="627" r:id="rId111"/>
    <p:sldId id="628" r:id="rId112"/>
    <p:sldId id="629" r:id="rId113"/>
    <p:sldId id="630" r:id="rId114"/>
    <p:sldId id="631" r:id="rId115"/>
    <p:sldId id="641" r:id="rId116"/>
    <p:sldId id="632" r:id="rId117"/>
    <p:sldId id="642" r:id="rId118"/>
    <p:sldId id="643" r:id="rId119"/>
    <p:sldId id="633" r:id="rId120"/>
    <p:sldId id="644" r:id="rId121"/>
    <p:sldId id="634" r:id="rId122"/>
    <p:sldId id="635" r:id="rId123"/>
    <p:sldId id="636" r:id="rId124"/>
    <p:sldId id="645" r:id="rId125"/>
    <p:sldId id="646" r:id="rId126"/>
    <p:sldId id="647" r:id="rId127"/>
  </p:sldIdLst>
  <p:sldSz cx="9144000" cy="6858000" type="screen4x3"/>
  <p:notesSz cx="7010400" cy="9296400"/>
  <p:embeddedFontLst>
    <p:embeddedFont>
      <p:font typeface="Franklin Gothic Book" panose="020B0503020102020204" pitchFamily="34" charset="0"/>
      <p:regular r:id="rId130"/>
      <p:italic r:id="rId131"/>
    </p:embeddedFont>
    <p:embeddedFont>
      <p:font typeface="Georgia" panose="02040502050405020303" pitchFamily="18" charset="0"/>
      <p:regular r:id="rId132"/>
      <p:bold r:id="rId133"/>
      <p:italic r:id="rId134"/>
      <p:boldItalic r:id="rId135"/>
    </p:embeddedFont>
    <p:embeddedFont>
      <p:font typeface="Verdana" panose="020B0604030504040204" pitchFamily="34" charset="0"/>
      <p:regular r:id="rId136"/>
      <p:bold r:id="rId137"/>
      <p:italic r:id="rId138"/>
      <p:boldItalic r:id="rId139"/>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6" autoAdjust="0"/>
    <p:restoredTop sz="94624" autoAdjust="0"/>
  </p:normalViewPr>
  <p:slideViewPr>
    <p:cSldViewPr snapToGrid="0">
      <p:cViewPr varScale="1">
        <p:scale>
          <a:sx n="48" d="100"/>
          <a:sy n="48" d="100"/>
        </p:scale>
        <p:origin x="1108" y="3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font" Target="fonts/font9.fntdata"/><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notesMaster" Target="notesMasters/notesMaster1.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font" Target="fonts/font5.fntdata"/><Relationship Id="rId139" Type="http://schemas.openxmlformats.org/officeDocument/2006/relationships/font" Target="fonts/font10.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handoutMaster" Target="handoutMasters/handout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1.fntdata"/><Relationship Id="rId135" Type="http://schemas.openxmlformats.org/officeDocument/2006/relationships/font" Target="fonts/font6.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font" Target="fonts/font2.fntdata"/><Relationship Id="rId136" Type="http://schemas.openxmlformats.org/officeDocument/2006/relationships/font" Target="fonts/font7.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font" Target="fonts/font3.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font" Target="fonts/font4.fntdata"/><Relationship Id="rId16"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ffanewhorizons.org/2017/08/28/which-stem-career-is-right-for-you/" TargetMode="Externa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ffanewhorizons.org/2017/11/22/ag-101-the-mother-ship/"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nfu.org/"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sc4HxPxNrZ0" TargetMode="Externa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2pXuAw1bSQo" TargetMode="Externa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ers.usda.gov/webdocs/publications/42298/32489_aib-760_002.pdf?v=42487"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hyperlink" Target="https://www.agclassroom.org/teacher/ag_facts.cfm" TargetMode="Externa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hyperlink" Target="https://youtu.be/gUtdRHUf6gw" TargetMode="Externa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hyperlink" Target="https://youtu.be/XVbOOMCjktA" TargetMode="Externa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hyperlink" Target="https://youtu.be/FxMHl5Gr2Yg"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_6xlNyWPpB8" TargetMode="Externa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hyperlink" Target="https://newsela.com/read/elem-san-francisco-hotel-rooftop-bees/id/41820" TargetMode="Externa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hyperlink" Target="https://www.sciencenewsforstudents.org/article/fish-get-pooped-living-polluted-water" TargetMode="Externa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hyperlink" Target="https://www.sciencenewsforstudents.org/article/new-tattoo-could-lead-drought-tolerant-crops" TargetMode="Externa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hyperlink" Target="https://www.sciencenewsforstudents.org/article/robots-will-control-everything-you-eat" TargetMode="Externa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fao.org/resources/infographics/infographics-details/en/c/1107110/" TargetMode="Externa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gmoanswers.com/gmo-basics" TargetMode="Externa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hyperlink" Target="https://www.worldfoodprize.org/index.cfm?nodeID=90971&amp;audienceID=1" TargetMode="Externa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alliancetoendhunger.org/aeh-playbook/" TargetMode="Externa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feedingamerica.org/hunger-in-america/" TargetMode="Externa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Plant Systems Career Focus Area</a:t>
            </a:r>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state has the most farms?</a:t>
            </a:r>
          </a:p>
          <a:p>
            <a:pPr lvl="0"/>
            <a:r>
              <a:rPr lang="en-US" dirty="0"/>
              <a:t>	a. Missouri</a:t>
            </a:r>
          </a:p>
          <a:p>
            <a:pPr lvl="0"/>
            <a:r>
              <a:rPr lang="en-US" dirty="0"/>
              <a:t>	b. Iowa</a:t>
            </a:r>
          </a:p>
          <a:p>
            <a:pPr lvl="0"/>
            <a:r>
              <a:rPr lang="en-US" dirty="0"/>
              <a:t>	c. Oklahoma</a:t>
            </a:r>
          </a:p>
          <a:p>
            <a:r>
              <a:rPr lang="en-US" dirty="0"/>
              <a:t>	d. Texas</a:t>
            </a:r>
          </a:p>
        </p:txBody>
      </p:sp>
    </p:spTree>
    <p:extLst>
      <p:ext uri="{BB962C8B-B14F-4D97-AF65-F5344CB8AC3E}">
        <p14:creationId xmlns:p14="http://schemas.microsoft.com/office/powerpoint/2010/main" val="30931039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country consumes the most coffee in the world?</a:t>
            </a:r>
          </a:p>
          <a:p>
            <a:r>
              <a:rPr lang="en-US" dirty="0"/>
              <a:t>	a.   Brazil</a:t>
            </a:r>
          </a:p>
          <a:p>
            <a:r>
              <a:rPr lang="en-US" dirty="0"/>
              <a:t>	b.   Columbia</a:t>
            </a:r>
          </a:p>
          <a:p>
            <a:r>
              <a:rPr lang="en-US" dirty="0"/>
              <a:t>	c.   England</a:t>
            </a:r>
          </a:p>
          <a:p>
            <a:r>
              <a:rPr lang="en-US" dirty="0"/>
              <a:t>	d.   United States</a:t>
            </a:r>
          </a:p>
          <a:p>
            <a:endParaRPr lang="en-US" dirty="0"/>
          </a:p>
        </p:txBody>
      </p:sp>
    </p:spTree>
    <p:extLst>
      <p:ext uri="{BB962C8B-B14F-4D97-AF65-F5344CB8AC3E}">
        <p14:creationId xmlns:p14="http://schemas.microsoft.com/office/powerpoint/2010/main" val="3193024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country consumes the most coffee in the world?</a:t>
            </a:r>
          </a:p>
          <a:p>
            <a:r>
              <a:rPr lang="en-US" dirty="0"/>
              <a:t>	a.   Brazil</a:t>
            </a:r>
          </a:p>
          <a:p>
            <a:r>
              <a:rPr lang="en-US" dirty="0"/>
              <a:t>	b.   Columbia</a:t>
            </a:r>
          </a:p>
          <a:p>
            <a:r>
              <a:rPr lang="en-US" dirty="0"/>
              <a:t>	c.   England</a:t>
            </a:r>
          </a:p>
          <a:p>
            <a:r>
              <a:rPr lang="en-US" b="1" dirty="0"/>
              <a:t>	d.   United States</a:t>
            </a:r>
            <a:endParaRPr lang="en-US" dirty="0"/>
          </a:p>
          <a:p>
            <a:endParaRPr lang="en-US" dirty="0"/>
          </a:p>
        </p:txBody>
      </p:sp>
    </p:spTree>
    <p:extLst>
      <p:ext uri="{BB962C8B-B14F-4D97-AF65-F5344CB8AC3E}">
        <p14:creationId xmlns:p14="http://schemas.microsoft.com/office/powerpoint/2010/main" val="8799004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state is the leader in total corn production?</a:t>
            </a:r>
          </a:p>
          <a:p>
            <a:r>
              <a:rPr lang="en-US" dirty="0"/>
              <a:t>	a.   Nebraska</a:t>
            </a:r>
          </a:p>
          <a:p>
            <a:r>
              <a:rPr lang="en-US" dirty="0"/>
              <a:t>	b.   Iowa</a:t>
            </a:r>
          </a:p>
          <a:p>
            <a:r>
              <a:rPr lang="en-US" dirty="0"/>
              <a:t>	c.   Illinois</a:t>
            </a:r>
          </a:p>
          <a:p>
            <a:r>
              <a:rPr lang="en-US" dirty="0"/>
              <a:t>	d.   Minnesota</a:t>
            </a:r>
          </a:p>
        </p:txBody>
      </p:sp>
    </p:spTree>
    <p:extLst>
      <p:ext uri="{BB962C8B-B14F-4D97-AF65-F5344CB8AC3E}">
        <p14:creationId xmlns:p14="http://schemas.microsoft.com/office/powerpoint/2010/main" val="29530734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state is the leader in total corn production?</a:t>
            </a:r>
          </a:p>
          <a:p>
            <a:r>
              <a:rPr lang="en-US" dirty="0"/>
              <a:t>	a.   Nebraska</a:t>
            </a:r>
          </a:p>
          <a:p>
            <a:r>
              <a:rPr lang="en-US" b="1" dirty="0"/>
              <a:t>	b.   Iowa</a:t>
            </a:r>
            <a:endParaRPr lang="en-US" dirty="0"/>
          </a:p>
          <a:p>
            <a:r>
              <a:rPr lang="en-US" dirty="0"/>
              <a:t>	c.   Illinois</a:t>
            </a:r>
          </a:p>
          <a:p>
            <a:r>
              <a:rPr lang="en-US" dirty="0"/>
              <a:t>	d.   Minnesota</a:t>
            </a:r>
          </a:p>
          <a:p>
            <a:endParaRPr lang="en-US" dirty="0"/>
          </a:p>
        </p:txBody>
      </p:sp>
    </p:spTree>
    <p:extLst>
      <p:ext uri="{BB962C8B-B14F-4D97-AF65-F5344CB8AC3E}">
        <p14:creationId xmlns:p14="http://schemas.microsoft.com/office/powerpoint/2010/main" val="22876087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country consumes the most corn?</a:t>
            </a:r>
          </a:p>
          <a:p>
            <a:r>
              <a:rPr lang="en-US" dirty="0"/>
              <a:t>	a.   China</a:t>
            </a:r>
          </a:p>
          <a:p>
            <a:r>
              <a:rPr lang="en-US" dirty="0"/>
              <a:t>	b.   United States</a:t>
            </a:r>
          </a:p>
          <a:p>
            <a:r>
              <a:rPr lang="en-US" dirty="0"/>
              <a:t>	c.   European Union</a:t>
            </a:r>
          </a:p>
          <a:p>
            <a:r>
              <a:rPr lang="en-US" dirty="0"/>
              <a:t>	d.   Brazil</a:t>
            </a:r>
          </a:p>
        </p:txBody>
      </p:sp>
    </p:spTree>
    <p:extLst>
      <p:ext uri="{BB962C8B-B14F-4D97-AF65-F5344CB8AC3E}">
        <p14:creationId xmlns:p14="http://schemas.microsoft.com/office/powerpoint/2010/main" val="23317178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country consumes the most corn?</a:t>
            </a:r>
          </a:p>
          <a:p>
            <a:r>
              <a:rPr lang="en-US" dirty="0"/>
              <a:t>	a.   China</a:t>
            </a:r>
          </a:p>
          <a:p>
            <a:r>
              <a:rPr lang="en-US" b="1" dirty="0"/>
              <a:t>	b.   United States</a:t>
            </a:r>
            <a:endParaRPr lang="en-US" dirty="0"/>
          </a:p>
          <a:p>
            <a:r>
              <a:rPr lang="en-US" dirty="0"/>
              <a:t>	c.   European Union</a:t>
            </a:r>
          </a:p>
          <a:p>
            <a:r>
              <a:rPr lang="en-US" dirty="0"/>
              <a:t>	d.   Brazil</a:t>
            </a:r>
          </a:p>
          <a:p>
            <a:endParaRPr lang="en-US" dirty="0"/>
          </a:p>
        </p:txBody>
      </p:sp>
    </p:spTree>
    <p:extLst>
      <p:ext uri="{BB962C8B-B14F-4D97-AF65-F5344CB8AC3E}">
        <p14:creationId xmlns:p14="http://schemas.microsoft.com/office/powerpoint/2010/main" val="358577324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of the following grain commodities also goes by the name “milo”?</a:t>
            </a:r>
          </a:p>
          <a:p>
            <a:r>
              <a:rPr lang="en-US" dirty="0"/>
              <a:t>	a.   Corn</a:t>
            </a:r>
          </a:p>
          <a:p>
            <a:r>
              <a:rPr lang="en-US" dirty="0"/>
              <a:t>	b.   Soybean</a:t>
            </a:r>
          </a:p>
          <a:p>
            <a:r>
              <a:rPr lang="en-US" dirty="0"/>
              <a:t>	c.   Alfalfa</a:t>
            </a:r>
          </a:p>
          <a:p>
            <a:r>
              <a:rPr lang="en-US" dirty="0"/>
              <a:t>	d.   Sorghum</a:t>
            </a:r>
          </a:p>
        </p:txBody>
      </p:sp>
    </p:spTree>
    <p:extLst>
      <p:ext uri="{BB962C8B-B14F-4D97-AF65-F5344CB8AC3E}">
        <p14:creationId xmlns:p14="http://schemas.microsoft.com/office/powerpoint/2010/main" val="36200359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of the following grain commodities also goes by the name “milo”?</a:t>
            </a:r>
          </a:p>
          <a:p>
            <a:r>
              <a:rPr lang="en-US" dirty="0"/>
              <a:t>	a.   Corn</a:t>
            </a:r>
          </a:p>
          <a:p>
            <a:r>
              <a:rPr lang="en-US" dirty="0"/>
              <a:t>	b.   Soybean</a:t>
            </a:r>
          </a:p>
          <a:p>
            <a:r>
              <a:rPr lang="en-US" dirty="0"/>
              <a:t>	c.   Alfalfa</a:t>
            </a:r>
          </a:p>
          <a:p>
            <a:r>
              <a:rPr lang="en-US" b="1" dirty="0"/>
              <a:t>	d.   Sorghum</a:t>
            </a:r>
            <a:endParaRPr lang="en-US" dirty="0"/>
          </a:p>
          <a:p>
            <a:endParaRPr lang="en-US" dirty="0"/>
          </a:p>
        </p:txBody>
      </p:sp>
    </p:spTree>
    <p:extLst>
      <p:ext uri="{BB962C8B-B14F-4D97-AF65-F5344CB8AC3E}">
        <p14:creationId xmlns:p14="http://schemas.microsoft.com/office/powerpoint/2010/main" val="39993323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Ethanol is a fuel made from what grain commodity?</a:t>
            </a:r>
          </a:p>
          <a:p>
            <a:r>
              <a:rPr lang="en-US" dirty="0"/>
              <a:t>	a.   Corn</a:t>
            </a:r>
          </a:p>
          <a:p>
            <a:r>
              <a:rPr lang="en-US" dirty="0"/>
              <a:t>	b.   Soybeans</a:t>
            </a:r>
          </a:p>
          <a:p>
            <a:r>
              <a:rPr lang="en-US" dirty="0"/>
              <a:t>	c.   Wheat</a:t>
            </a:r>
          </a:p>
          <a:p>
            <a:r>
              <a:rPr lang="en-US" dirty="0"/>
              <a:t>	d.   Coffee</a:t>
            </a:r>
          </a:p>
          <a:p>
            <a:endParaRPr lang="en-US" dirty="0"/>
          </a:p>
        </p:txBody>
      </p:sp>
    </p:spTree>
    <p:extLst>
      <p:ext uri="{BB962C8B-B14F-4D97-AF65-F5344CB8AC3E}">
        <p14:creationId xmlns:p14="http://schemas.microsoft.com/office/powerpoint/2010/main" val="3120659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Ethanol is a fuel made from what grain commodity?</a:t>
            </a:r>
          </a:p>
          <a:p>
            <a:r>
              <a:rPr lang="en-US" b="1" dirty="0"/>
              <a:t>	a.   Corn</a:t>
            </a:r>
            <a:endParaRPr lang="en-US" dirty="0"/>
          </a:p>
          <a:p>
            <a:r>
              <a:rPr lang="en-US" dirty="0"/>
              <a:t>	b.   Soybeans</a:t>
            </a:r>
          </a:p>
          <a:p>
            <a:r>
              <a:rPr lang="en-US" dirty="0"/>
              <a:t>	c.   Wheat</a:t>
            </a:r>
          </a:p>
          <a:p>
            <a:r>
              <a:rPr lang="en-US" dirty="0"/>
              <a:t>	d.   Coffee</a:t>
            </a:r>
          </a:p>
          <a:p>
            <a:endParaRPr lang="en-US" dirty="0"/>
          </a:p>
        </p:txBody>
      </p:sp>
    </p:spTree>
    <p:extLst>
      <p:ext uri="{BB962C8B-B14F-4D97-AF65-F5344CB8AC3E}">
        <p14:creationId xmlns:p14="http://schemas.microsoft.com/office/powerpoint/2010/main" val="2818363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state has the most farms?</a:t>
            </a:r>
          </a:p>
          <a:p>
            <a:pPr lvl="0"/>
            <a:r>
              <a:rPr lang="en-US" dirty="0"/>
              <a:t>	a. Missouri</a:t>
            </a:r>
          </a:p>
          <a:p>
            <a:pPr lvl="0"/>
            <a:r>
              <a:rPr lang="en-US" dirty="0"/>
              <a:t>	b. Iowa</a:t>
            </a:r>
          </a:p>
          <a:p>
            <a:pPr lvl="0"/>
            <a:r>
              <a:rPr lang="en-US" dirty="0"/>
              <a:t>	c. Oklahoma</a:t>
            </a:r>
          </a:p>
          <a:p>
            <a:r>
              <a:rPr lang="en-US" b="1" dirty="0"/>
              <a:t>	d. Texas</a:t>
            </a:r>
            <a:endParaRPr lang="en-US" dirty="0"/>
          </a:p>
          <a:p>
            <a:endParaRPr lang="en-US" dirty="0"/>
          </a:p>
        </p:txBody>
      </p:sp>
    </p:spTree>
    <p:extLst>
      <p:ext uri="{BB962C8B-B14F-4D97-AF65-F5344CB8AC3E}">
        <p14:creationId xmlns:p14="http://schemas.microsoft.com/office/powerpoint/2010/main" val="1754969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plant:</a:t>
            </a:r>
          </a:p>
          <a:p>
            <a:r>
              <a:rPr lang="en-US" dirty="0"/>
              <a:t>	a.   African violet.</a:t>
            </a:r>
          </a:p>
          <a:p>
            <a:r>
              <a:rPr lang="en-US" dirty="0"/>
              <a:t>	b.   Dumb cane.</a:t>
            </a:r>
          </a:p>
          <a:p>
            <a:r>
              <a:rPr lang="en-US" dirty="0"/>
              <a:t>	c.   Aloe plant.</a:t>
            </a:r>
          </a:p>
          <a:p>
            <a:r>
              <a:rPr lang="en-US" b="1" dirty="0"/>
              <a:t>	</a:t>
            </a:r>
            <a:r>
              <a:rPr lang="en-US" dirty="0"/>
              <a:t>d.   Snake plant.</a:t>
            </a:r>
          </a:p>
          <a:p>
            <a:endParaRPr lang="en-US" dirty="0"/>
          </a:p>
        </p:txBody>
      </p:sp>
      <p:pic>
        <p:nvPicPr>
          <p:cNvPr id="15362" name="Picture 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568" y="2334592"/>
            <a:ext cx="4320927" cy="2659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66679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plant:</a:t>
            </a:r>
          </a:p>
          <a:p>
            <a:r>
              <a:rPr lang="en-US" dirty="0"/>
              <a:t>	a.   African violet.</a:t>
            </a:r>
          </a:p>
          <a:p>
            <a:r>
              <a:rPr lang="en-US" dirty="0"/>
              <a:t>	b.   Dumb cane.</a:t>
            </a:r>
          </a:p>
          <a:p>
            <a:r>
              <a:rPr lang="en-US" dirty="0"/>
              <a:t>	c.   Aloe plant.</a:t>
            </a:r>
          </a:p>
          <a:p>
            <a:r>
              <a:rPr lang="en-US" b="1" dirty="0"/>
              <a:t>	d.   Snake plant.</a:t>
            </a:r>
            <a:endParaRPr lang="en-US" dirty="0"/>
          </a:p>
          <a:p>
            <a:endParaRPr lang="en-US" dirty="0"/>
          </a:p>
        </p:txBody>
      </p:sp>
      <p:pic>
        <p:nvPicPr>
          <p:cNvPr id="15362" name="Picture 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568" y="2334592"/>
            <a:ext cx="4320927" cy="2659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47772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plant:</a:t>
            </a:r>
          </a:p>
          <a:p>
            <a:r>
              <a:rPr lang="en-US" b="1" dirty="0"/>
              <a:t>	</a:t>
            </a:r>
            <a:r>
              <a:rPr lang="en-US" dirty="0"/>
              <a:t>a.   African violet.</a:t>
            </a:r>
          </a:p>
          <a:p>
            <a:r>
              <a:rPr lang="en-US" dirty="0"/>
              <a:t>	b.   Dumb cane.</a:t>
            </a:r>
          </a:p>
          <a:p>
            <a:r>
              <a:rPr lang="en-US" dirty="0"/>
              <a:t>	c.   Aloe plant.</a:t>
            </a:r>
          </a:p>
          <a:p>
            <a:r>
              <a:rPr lang="en-US" dirty="0"/>
              <a:t>	d.   Snake plant</a:t>
            </a:r>
          </a:p>
          <a:p>
            <a:endParaRPr lang="en-US" dirty="0"/>
          </a:p>
        </p:txBody>
      </p:sp>
      <p:pic>
        <p:nvPicPr>
          <p:cNvPr id="16386"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5339" y="2370926"/>
            <a:ext cx="3782612" cy="288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5655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plant:</a:t>
            </a:r>
          </a:p>
          <a:p>
            <a:r>
              <a:rPr lang="en-US" b="1" dirty="0"/>
              <a:t>	a.   African violet.</a:t>
            </a:r>
            <a:endParaRPr lang="en-US" dirty="0"/>
          </a:p>
          <a:p>
            <a:r>
              <a:rPr lang="en-US" dirty="0"/>
              <a:t>	b.   Dumb cane.</a:t>
            </a:r>
          </a:p>
          <a:p>
            <a:r>
              <a:rPr lang="en-US" dirty="0"/>
              <a:t>	c.   Aloe plant.</a:t>
            </a:r>
          </a:p>
          <a:p>
            <a:r>
              <a:rPr lang="en-US" dirty="0"/>
              <a:t>	d.   Snake plant.</a:t>
            </a:r>
          </a:p>
          <a:p>
            <a:endParaRPr lang="en-US" dirty="0"/>
          </a:p>
        </p:txBody>
      </p:sp>
      <p:pic>
        <p:nvPicPr>
          <p:cNvPr id="16386"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5339" y="2370926"/>
            <a:ext cx="3782612" cy="288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2612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tool:</a:t>
            </a:r>
          </a:p>
          <a:p>
            <a:r>
              <a:rPr lang="en-US" b="1" dirty="0"/>
              <a:t>	</a:t>
            </a:r>
            <a:r>
              <a:rPr lang="en-US" dirty="0"/>
              <a:t>a.   Propagation mat.</a:t>
            </a:r>
          </a:p>
          <a:p>
            <a:r>
              <a:rPr lang="en-US" dirty="0"/>
              <a:t>	b.   Shade fabric.</a:t>
            </a:r>
          </a:p>
          <a:p>
            <a:r>
              <a:rPr lang="en-US" dirty="0"/>
              <a:t>	c.   Polyethylene film.</a:t>
            </a:r>
          </a:p>
          <a:p>
            <a:r>
              <a:rPr lang="en-US" dirty="0"/>
              <a:t>	d.   Peat moss.</a:t>
            </a:r>
          </a:p>
          <a:p>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959" y="1995477"/>
            <a:ext cx="3690759" cy="369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1897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tool:</a:t>
            </a:r>
          </a:p>
          <a:p>
            <a:r>
              <a:rPr lang="en-US" b="1" dirty="0"/>
              <a:t>	a.   Propagation mat.</a:t>
            </a:r>
            <a:endParaRPr lang="en-US" dirty="0"/>
          </a:p>
          <a:p>
            <a:r>
              <a:rPr lang="en-US" dirty="0"/>
              <a:t>	b.   Shade fabric.</a:t>
            </a:r>
          </a:p>
          <a:p>
            <a:r>
              <a:rPr lang="en-US" dirty="0"/>
              <a:t>	c.   Polyethylene film.</a:t>
            </a:r>
          </a:p>
          <a:p>
            <a:r>
              <a:rPr lang="en-US" dirty="0"/>
              <a:t>	d.   Peat moss.</a:t>
            </a:r>
          </a:p>
          <a:p>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959" y="1995477"/>
            <a:ext cx="3690759" cy="369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04649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tool:</a:t>
            </a:r>
          </a:p>
          <a:p>
            <a:r>
              <a:rPr lang="en-US" dirty="0"/>
              <a:t>	a.   Peat moss.</a:t>
            </a:r>
          </a:p>
          <a:p>
            <a:r>
              <a:rPr lang="en-US" b="1" dirty="0"/>
              <a:t>	</a:t>
            </a:r>
            <a:r>
              <a:rPr lang="en-US" dirty="0"/>
              <a:t>b.   PVC pipe cutter.</a:t>
            </a:r>
          </a:p>
          <a:p>
            <a:r>
              <a:rPr lang="en-US" dirty="0"/>
              <a:t>	c.   Anvil blade pruners.</a:t>
            </a:r>
          </a:p>
          <a:p>
            <a:r>
              <a:rPr lang="en-US" dirty="0"/>
              <a:t>	d.   Bypass pruners.</a:t>
            </a:r>
          </a:p>
          <a:p>
            <a:endParaRPr lang="en-US"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4568" y="1977310"/>
            <a:ext cx="3611800" cy="361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99528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the following tool:</a:t>
            </a:r>
          </a:p>
          <a:p>
            <a:r>
              <a:rPr lang="en-US" dirty="0"/>
              <a:t>	a.   Peat moss.</a:t>
            </a:r>
          </a:p>
          <a:p>
            <a:r>
              <a:rPr lang="en-US" b="1" dirty="0"/>
              <a:t>	b.   PVC pipe cutter.</a:t>
            </a:r>
            <a:endParaRPr lang="en-US" dirty="0"/>
          </a:p>
          <a:p>
            <a:r>
              <a:rPr lang="en-US" dirty="0"/>
              <a:t>	c.   Anvil blade pruners.</a:t>
            </a:r>
          </a:p>
          <a:p>
            <a:r>
              <a:rPr lang="en-US" dirty="0"/>
              <a:t>	d.   Bypass pruners.</a:t>
            </a:r>
          </a:p>
          <a:p>
            <a:endParaRPr lang="en-US"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4568" y="1977310"/>
            <a:ext cx="3611800" cy="361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0640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608591" y="4380172"/>
            <a:ext cx="8229600" cy="1996406"/>
          </a:xfrm>
        </p:spPr>
        <p:txBody>
          <a:bodyPr/>
          <a:lstStyle/>
          <a:p>
            <a:pPr marL="457200" indent="-457200">
              <a:buAutoNum type="arabicPeriod"/>
            </a:pPr>
            <a:r>
              <a:rPr lang="en-US" dirty="0"/>
              <a:t>Use the infographic to determine what STEM career is     </a:t>
            </a:r>
          </a:p>
          <a:p>
            <a:r>
              <a:rPr lang="en-US" dirty="0"/>
              <a:t>     right for you.</a:t>
            </a:r>
          </a:p>
          <a:p>
            <a:pPr marL="457200" indent="-457200">
              <a:buAutoNum type="arabicPeriod" startAt="2"/>
            </a:pPr>
            <a:r>
              <a:rPr lang="en-US" dirty="0"/>
              <a:t>Why do you think you ended up at this career? (Think about your personality and skills as you answer this question.)</a:t>
            </a:r>
          </a:p>
          <a:p>
            <a:r>
              <a:rPr lang="en-US" sz="1100" dirty="0"/>
              <a:t>(Image can be found at </a:t>
            </a:r>
            <a:r>
              <a:rPr lang="en-US" sz="1100" u="sng" dirty="0">
                <a:hlinkClick r:id="rId2"/>
              </a:rPr>
              <a:t>https://www.ffanewhorizons.org/2017/08/28/which-stem-career-is-right-for-you/</a:t>
            </a:r>
            <a:r>
              <a:rPr lang="en-US" sz="1100" dirty="0"/>
              <a:t>.) </a:t>
            </a:r>
          </a:p>
          <a:p>
            <a:pPr marL="457200" indent="-457200">
              <a:buAutoNum type="arabicPeriod" startAt="2"/>
            </a:pPr>
            <a:endParaRPr lang="en-US" dirty="0"/>
          </a:p>
        </p:txBody>
      </p:sp>
      <p:pic>
        <p:nvPicPr>
          <p:cNvPr id="19458"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004" y="896528"/>
            <a:ext cx="5318135" cy="352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087977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493534" y="4943344"/>
            <a:ext cx="8229600" cy="1560401"/>
          </a:xfrm>
        </p:spPr>
        <p:txBody>
          <a:bodyPr/>
          <a:lstStyle/>
          <a:p>
            <a:r>
              <a:rPr lang="en-US" dirty="0"/>
              <a:t>1.   How has agricultural technology evolved over the years?</a:t>
            </a:r>
          </a:p>
          <a:p>
            <a:pPr marL="457200" indent="-457200">
              <a:buAutoNum type="arabicPeriod" startAt="2"/>
            </a:pPr>
            <a:r>
              <a:rPr lang="en-US" dirty="0"/>
              <a:t>What impact does this change have on agriculture’s ability </a:t>
            </a:r>
          </a:p>
          <a:p>
            <a:r>
              <a:rPr lang="en-US" dirty="0"/>
              <a:t>      to feed a growing population?</a:t>
            </a:r>
          </a:p>
          <a:p>
            <a:r>
              <a:rPr lang="en-US" sz="1200" dirty="0"/>
              <a:t>(Image can be found at </a:t>
            </a:r>
            <a:r>
              <a:rPr lang="en-US" sz="1200" u="sng" dirty="0">
                <a:hlinkClick r:id="rId2"/>
              </a:rPr>
              <a:t>https://www.ffanewhorizons.org/2017/11/22/ag-101-the-mother-ship/</a:t>
            </a:r>
            <a:r>
              <a:rPr lang="en-US" sz="1200" dirty="0"/>
              <a:t>.)</a:t>
            </a:r>
          </a:p>
          <a:p>
            <a:endParaRPr lang="en-US" dirty="0"/>
          </a:p>
        </p:txBody>
      </p:sp>
      <p:pic>
        <p:nvPicPr>
          <p:cNvPr id="20482"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544" y="1004333"/>
            <a:ext cx="5961767" cy="382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535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True or False</a:t>
            </a:r>
          </a:p>
          <a:p>
            <a:endParaRPr lang="en-US" dirty="0"/>
          </a:p>
          <a:p>
            <a:r>
              <a:rPr lang="en-US" dirty="0"/>
              <a:t>The majority of farms in the U.S. are owned by corporations. Explain your answer in one to two sentences.</a:t>
            </a:r>
          </a:p>
          <a:p>
            <a:endParaRPr lang="en-US" dirty="0"/>
          </a:p>
        </p:txBody>
      </p:sp>
    </p:spTree>
    <p:extLst>
      <p:ext uri="{BB962C8B-B14F-4D97-AF65-F5344CB8AC3E}">
        <p14:creationId xmlns:p14="http://schemas.microsoft.com/office/powerpoint/2010/main" val="170792386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Select a career focus area of interest to you (use AgExplorer.ffa.org) and create a tweet about that focus area.</a:t>
            </a:r>
          </a:p>
        </p:txBody>
      </p:sp>
    </p:spTree>
    <p:extLst>
      <p:ext uri="{BB962C8B-B14F-4D97-AF65-F5344CB8AC3E}">
        <p14:creationId xmlns:p14="http://schemas.microsoft.com/office/powerpoint/2010/main" val="7264561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as many agriculture courses that are offered in your school as you can.</a:t>
            </a:r>
          </a:p>
          <a:p>
            <a:endParaRPr lang="en-US" dirty="0"/>
          </a:p>
        </p:txBody>
      </p:sp>
    </p:spTree>
    <p:extLst>
      <p:ext uri="{BB962C8B-B14F-4D97-AF65-F5344CB8AC3E}">
        <p14:creationId xmlns:p14="http://schemas.microsoft.com/office/powerpoint/2010/main" val="314314717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620702" y="5391461"/>
            <a:ext cx="8229600" cy="1069895"/>
          </a:xfrm>
        </p:spPr>
        <p:txBody>
          <a:bodyPr/>
          <a:lstStyle/>
          <a:p>
            <a:r>
              <a:rPr lang="en-US" dirty="0"/>
              <a:t>Where does the money go when you purchase a food product at the store?</a:t>
            </a:r>
          </a:p>
          <a:p>
            <a:r>
              <a:rPr lang="en-US" sz="1200" dirty="0"/>
              <a:t>(Image can be found at </a:t>
            </a:r>
            <a:r>
              <a:rPr lang="en-US" sz="1200" u="sng" dirty="0">
                <a:hlinkClick r:id="rId2"/>
              </a:rPr>
              <a:t>https://nfu.org/</a:t>
            </a:r>
            <a:r>
              <a:rPr lang="en-US" sz="1200" dirty="0"/>
              <a:t>.)</a:t>
            </a:r>
          </a:p>
          <a:p>
            <a:endParaRPr lang="en-US" dirty="0"/>
          </a:p>
        </p:txBody>
      </p:sp>
      <p:pic>
        <p:nvPicPr>
          <p:cNvPr id="21506"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768" y="1402025"/>
            <a:ext cx="8447307" cy="3786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354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True or </a:t>
            </a:r>
            <a:r>
              <a:rPr lang="en-US" b="1" u="sng" dirty="0"/>
              <a:t>False</a:t>
            </a:r>
          </a:p>
          <a:p>
            <a:endParaRPr lang="en-US" b="1" dirty="0"/>
          </a:p>
          <a:p>
            <a:r>
              <a:rPr lang="en-US" dirty="0"/>
              <a:t>The majority of farms in the U.S. are owned by corporations. Explain your answer in one to two sentences.</a:t>
            </a:r>
          </a:p>
          <a:p>
            <a:endParaRPr lang="en-US" dirty="0"/>
          </a:p>
          <a:p>
            <a:endParaRPr lang="en-US" dirty="0"/>
          </a:p>
        </p:txBody>
      </p:sp>
    </p:spTree>
    <p:extLst>
      <p:ext uri="{BB962C8B-B14F-4D97-AF65-F5344CB8AC3E}">
        <p14:creationId xmlns:p14="http://schemas.microsoft.com/office/powerpoint/2010/main" val="1047016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Approximately how much of the U.S. is covered in trees?</a:t>
            </a:r>
          </a:p>
          <a:p>
            <a:pPr lvl="0"/>
            <a:r>
              <a:rPr lang="en-US" dirty="0"/>
              <a:t>	a. 1/8</a:t>
            </a:r>
          </a:p>
          <a:p>
            <a:pPr lvl="0"/>
            <a:r>
              <a:rPr lang="en-US" dirty="0"/>
              <a:t>	b. 1/4</a:t>
            </a:r>
          </a:p>
          <a:p>
            <a:pPr lvl="0"/>
            <a:r>
              <a:rPr lang="en-US" dirty="0"/>
              <a:t>	c. 1/3</a:t>
            </a:r>
          </a:p>
          <a:p>
            <a:pPr lvl="0"/>
            <a:r>
              <a:rPr lang="en-US" dirty="0"/>
              <a:t>	d. 2/3</a:t>
            </a:r>
          </a:p>
          <a:p>
            <a:endParaRPr lang="en-US" dirty="0"/>
          </a:p>
        </p:txBody>
      </p:sp>
    </p:spTree>
    <p:extLst>
      <p:ext uri="{BB962C8B-B14F-4D97-AF65-F5344CB8AC3E}">
        <p14:creationId xmlns:p14="http://schemas.microsoft.com/office/powerpoint/2010/main" val="4230773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Approximately how much of the U.S. is covered in trees?</a:t>
            </a:r>
          </a:p>
          <a:p>
            <a:pPr lvl="0"/>
            <a:r>
              <a:rPr lang="en-US" dirty="0"/>
              <a:t>	a. 1/8</a:t>
            </a:r>
          </a:p>
          <a:p>
            <a:pPr lvl="0"/>
            <a:r>
              <a:rPr lang="en-US" dirty="0"/>
              <a:t>	b. 1/4</a:t>
            </a:r>
          </a:p>
          <a:p>
            <a:pPr lvl="0"/>
            <a:r>
              <a:rPr lang="en-US" b="1" dirty="0"/>
              <a:t>	c. 1/3</a:t>
            </a:r>
            <a:endParaRPr lang="en-US" dirty="0"/>
          </a:p>
          <a:p>
            <a:pPr lvl="0"/>
            <a:r>
              <a:rPr lang="en-US" dirty="0"/>
              <a:t>	d. 2/3</a:t>
            </a:r>
          </a:p>
          <a:p>
            <a:endParaRPr lang="en-US" dirty="0"/>
          </a:p>
        </p:txBody>
      </p:sp>
    </p:spTree>
    <p:extLst>
      <p:ext uri="{BB962C8B-B14F-4D97-AF65-F5344CB8AC3E}">
        <p14:creationId xmlns:p14="http://schemas.microsoft.com/office/powerpoint/2010/main" val="284130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of the following is a term used in the forestry industry to describe the segment that works with maintenance and cultivation of trees?</a:t>
            </a:r>
          </a:p>
          <a:p>
            <a:pPr lvl="0"/>
            <a:r>
              <a:rPr lang="en-US" dirty="0"/>
              <a:t>	a. Vermiculture</a:t>
            </a:r>
          </a:p>
          <a:p>
            <a:pPr lvl="0"/>
            <a:r>
              <a:rPr lang="en-US" dirty="0"/>
              <a:t>	b. Silviculture</a:t>
            </a:r>
          </a:p>
          <a:p>
            <a:pPr lvl="0"/>
            <a:r>
              <a:rPr lang="en-US" dirty="0"/>
              <a:t>	c. Parasitology</a:t>
            </a:r>
          </a:p>
          <a:p>
            <a:r>
              <a:rPr lang="en-US" dirty="0"/>
              <a:t>	d. Viticulture</a:t>
            </a:r>
          </a:p>
        </p:txBody>
      </p:sp>
    </p:spTree>
    <p:extLst>
      <p:ext uri="{BB962C8B-B14F-4D97-AF65-F5344CB8AC3E}">
        <p14:creationId xmlns:p14="http://schemas.microsoft.com/office/powerpoint/2010/main" val="1501986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of the following is a term used in the forestry industry to describe the segment that works with maintenance and cultivation of trees?</a:t>
            </a:r>
          </a:p>
          <a:p>
            <a:pPr lvl="0"/>
            <a:r>
              <a:rPr lang="en-US" dirty="0"/>
              <a:t>	a. Vermiculture</a:t>
            </a:r>
          </a:p>
          <a:p>
            <a:pPr lvl="0"/>
            <a:r>
              <a:rPr lang="en-US" b="1" dirty="0"/>
              <a:t>	b. Silviculture</a:t>
            </a:r>
            <a:endParaRPr lang="en-US" dirty="0"/>
          </a:p>
          <a:p>
            <a:pPr lvl="0"/>
            <a:r>
              <a:rPr lang="en-US" dirty="0"/>
              <a:t>	c. Parasitology</a:t>
            </a:r>
          </a:p>
          <a:p>
            <a:r>
              <a:rPr lang="en-US" dirty="0"/>
              <a:t>	d. Viticulture</a:t>
            </a:r>
          </a:p>
          <a:p>
            <a:endParaRPr lang="en-US" dirty="0"/>
          </a:p>
        </p:txBody>
      </p:sp>
    </p:spTree>
    <p:extLst>
      <p:ext uri="{BB962C8B-B14F-4D97-AF65-F5344CB8AC3E}">
        <p14:creationId xmlns:p14="http://schemas.microsoft.com/office/powerpoint/2010/main" val="2815447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Develop a list of everyday items that are produced from animal and plant byproducts. You have two minutes.</a:t>
            </a:r>
          </a:p>
        </p:txBody>
      </p:sp>
    </p:spTree>
    <p:extLst>
      <p:ext uri="{BB962C8B-B14F-4D97-AF65-F5344CB8AC3E}">
        <p14:creationId xmlns:p14="http://schemas.microsoft.com/office/powerpoint/2010/main" val="2747376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sz="1600" dirty="0"/>
              <a:t>Develop a list of everyday items that are produced from animal and plant byproducts. You have two minutes.</a:t>
            </a:r>
          </a:p>
          <a:p>
            <a:endParaRPr lang="en-US" sz="1600" b="1" dirty="0"/>
          </a:p>
          <a:p>
            <a:r>
              <a:rPr lang="en-US" sz="1600" b="1" dirty="0"/>
              <a:t>Manufacturing: adhesives, lubricants, solvents</a:t>
            </a:r>
            <a:endParaRPr lang="en-US" sz="1600" dirty="0"/>
          </a:p>
          <a:p>
            <a:r>
              <a:rPr lang="en-US" sz="1600" b="1" dirty="0"/>
              <a:t>Construction: lumber, paint, brushes, tar paper, tool handles</a:t>
            </a:r>
            <a:endParaRPr lang="en-US" sz="1600" dirty="0"/>
          </a:p>
          <a:p>
            <a:r>
              <a:rPr lang="en-US" sz="1600" b="1" dirty="0"/>
              <a:t>Personal Care Items: shampoo, soap, cosmetics, lotions, toothpaste</a:t>
            </a:r>
            <a:endParaRPr lang="en-US" sz="1600" dirty="0"/>
          </a:p>
          <a:p>
            <a:r>
              <a:rPr lang="en-US" sz="1600" b="1" dirty="0"/>
              <a:t>Healthcare: pharmaceuticals, surgical sutures, X-ray film, latex gloves</a:t>
            </a:r>
            <a:endParaRPr lang="en-US" sz="1600" dirty="0"/>
          </a:p>
          <a:p>
            <a:r>
              <a:rPr lang="en-US" sz="1600" b="1" dirty="0"/>
              <a:t>Transportation: biofuels, lubricants, antifreeze, tires, upholstery</a:t>
            </a:r>
            <a:endParaRPr lang="en-US" sz="1600" dirty="0"/>
          </a:p>
          <a:p>
            <a:r>
              <a:rPr lang="en-US" sz="1600" b="1" dirty="0"/>
              <a:t>Sports: uniforms, baseball bats, leather equipment</a:t>
            </a:r>
            <a:endParaRPr lang="en-US" sz="1600" dirty="0"/>
          </a:p>
          <a:p>
            <a:r>
              <a:rPr lang="en-US" sz="1600" b="1" dirty="0"/>
              <a:t>Printing: ink, paper</a:t>
            </a:r>
            <a:endParaRPr lang="en-US" sz="1600" dirty="0"/>
          </a:p>
          <a:p>
            <a:r>
              <a:rPr lang="en-US" sz="1600" b="1" dirty="0"/>
              <a:t>Education: crayons, textbooks, chalk, desks, pencils </a:t>
            </a:r>
            <a:endParaRPr lang="en-US" sz="1600" dirty="0"/>
          </a:p>
          <a:p>
            <a:r>
              <a:rPr lang="en-US" sz="1600" b="1" dirty="0"/>
              <a:t>Entertainment: strings for musical instruments</a:t>
            </a:r>
            <a:endParaRPr lang="en-US" sz="1600" dirty="0"/>
          </a:p>
        </p:txBody>
      </p:sp>
    </p:spTree>
    <p:extLst>
      <p:ext uri="{BB962C8B-B14F-4D97-AF65-F5344CB8AC3E}">
        <p14:creationId xmlns:p14="http://schemas.microsoft.com/office/powerpoint/2010/main" val="3584010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If a red house is made from red bricks, a blue house is made from blue bricks, a pink house is made from pink bricks and a black house is made from black bricks, what is a green house made of? </a:t>
            </a:r>
          </a:p>
          <a:p>
            <a:endParaRPr lang="en-US" dirty="0"/>
          </a:p>
        </p:txBody>
      </p:sp>
    </p:spTree>
    <p:extLst>
      <p:ext uri="{BB962C8B-B14F-4D97-AF65-F5344CB8AC3E}">
        <p14:creationId xmlns:p14="http://schemas.microsoft.com/office/powerpoint/2010/main" val="209087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Biodiesel is a fuel source created from which common agricultural commodity?</a:t>
            </a:r>
          </a:p>
          <a:p>
            <a:pPr lvl="0"/>
            <a:r>
              <a:rPr lang="en-US" dirty="0"/>
              <a:t>	a. Corn </a:t>
            </a:r>
          </a:p>
          <a:p>
            <a:pPr lvl="0"/>
            <a:r>
              <a:rPr lang="en-US" dirty="0"/>
              <a:t>	b. Soybeans</a:t>
            </a:r>
          </a:p>
          <a:p>
            <a:pPr lvl="0"/>
            <a:r>
              <a:rPr lang="en-US" dirty="0"/>
              <a:t>	c. Wheat</a:t>
            </a:r>
          </a:p>
          <a:p>
            <a:pPr lvl="0"/>
            <a:r>
              <a:rPr lang="en-US" dirty="0"/>
              <a:t>	d. Sorghum</a:t>
            </a:r>
          </a:p>
          <a:p>
            <a:endParaRPr lang="en-US" dirty="0"/>
          </a:p>
        </p:txBody>
      </p:sp>
    </p:spTree>
    <p:extLst>
      <p:ext uri="{BB962C8B-B14F-4D97-AF65-F5344CB8AC3E}">
        <p14:creationId xmlns:p14="http://schemas.microsoft.com/office/powerpoint/2010/main" val="3418146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Biodiesel is a fuel source created from which common agricultural commodity?</a:t>
            </a:r>
          </a:p>
          <a:p>
            <a:pPr lvl="0"/>
            <a:r>
              <a:rPr lang="en-US" dirty="0"/>
              <a:t>	a. Corn </a:t>
            </a:r>
          </a:p>
          <a:p>
            <a:pPr lvl="0"/>
            <a:r>
              <a:rPr lang="en-US" b="1" dirty="0"/>
              <a:t>	b. Soybeans</a:t>
            </a:r>
            <a:endParaRPr lang="en-US" dirty="0"/>
          </a:p>
          <a:p>
            <a:pPr lvl="0"/>
            <a:r>
              <a:rPr lang="en-US" dirty="0"/>
              <a:t>	c. Wheat</a:t>
            </a:r>
          </a:p>
          <a:p>
            <a:pPr lvl="0"/>
            <a:r>
              <a:rPr lang="en-US" dirty="0"/>
              <a:t>	d. Sorghum</a:t>
            </a:r>
          </a:p>
          <a:p>
            <a:endParaRPr lang="en-US" dirty="0"/>
          </a:p>
        </p:txBody>
      </p:sp>
    </p:spTree>
    <p:extLst>
      <p:ext uri="{BB962C8B-B14F-4D97-AF65-F5344CB8AC3E}">
        <p14:creationId xmlns:p14="http://schemas.microsoft.com/office/powerpoint/2010/main" val="1081862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In what year did John Deere begin manufacturing the steel plow?</a:t>
            </a:r>
          </a:p>
          <a:p>
            <a:pPr lvl="0"/>
            <a:r>
              <a:rPr lang="en-US" dirty="0"/>
              <a:t>	a. 1791</a:t>
            </a:r>
          </a:p>
          <a:p>
            <a:pPr lvl="0"/>
            <a:r>
              <a:rPr lang="en-US" dirty="0"/>
              <a:t>	b. 1802</a:t>
            </a:r>
          </a:p>
          <a:p>
            <a:pPr lvl="0"/>
            <a:r>
              <a:rPr lang="en-US" dirty="0"/>
              <a:t>	c. 1837</a:t>
            </a:r>
          </a:p>
          <a:p>
            <a:pPr lvl="0"/>
            <a:r>
              <a:rPr lang="en-US" dirty="0"/>
              <a:t>	d. 1868</a:t>
            </a:r>
          </a:p>
          <a:p>
            <a:endParaRPr lang="en-US" dirty="0"/>
          </a:p>
        </p:txBody>
      </p:sp>
    </p:spTree>
    <p:extLst>
      <p:ext uri="{BB962C8B-B14F-4D97-AF65-F5344CB8AC3E}">
        <p14:creationId xmlns:p14="http://schemas.microsoft.com/office/powerpoint/2010/main" val="4141381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In what year did John Deere begin manufacturing the steel plow?</a:t>
            </a:r>
          </a:p>
          <a:p>
            <a:pPr lvl="0"/>
            <a:r>
              <a:rPr lang="en-US" dirty="0"/>
              <a:t>	a. 1791</a:t>
            </a:r>
          </a:p>
          <a:p>
            <a:pPr lvl="0"/>
            <a:r>
              <a:rPr lang="en-US" dirty="0"/>
              <a:t>	b. 1802</a:t>
            </a:r>
          </a:p>
          <a:p>
            <a:pPr lvl="0"/>
            <a:r>
              <a:rPr lang="en-US" b="1" dirty="0"/>
              <a:t>	c. 1837</a:t>
            </a:r>
            <a:endParaRPr lang="en-US" dirty="0"/>
          </a:p>
          <a:p>
            <a:pPr lvl="0"/>
            <a:r>
              <a:rPr lang="en-US" dirty="0"/>
              <a:t>	d. 1868</a:t>
            </a:r>
          </a:p>
          <a:p>
            <a:endParaRPr lang="en-US" dirty="0"/>
          </a:p>
        </p:txBody>
      </p:sp>
    </p:spTree>
    <p:extLst>
      <p:ext uri="{BB962C8B-B14F-4D97-AF65-F5344CB8AC3E}">
        <p14:creationId xmlns:p14="http://schemas.microsoft.com/office/powerpoint/2010/main" val="243362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five careers you could have in the Plant Systems Career Focus Area. </a:t>
            </a:r>
          </a:p>
        </p:txBody>
      </p:sp>
    </p:spTree>
    <p:extLst>
      <p:ext uri="{BB962C8B-B14F-4D97-AF65-F5344CB8AC3E}">
        <p14:creationId xmlns:p14="http://schemas.microsoft.com/office/powerpoint/2010/main" val="2680878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Identify five careers you could have in the Plant Systems Career Focus Area. </a:t>
            </a:r>
          </a:p>
          <a:p>
            <a:endParaRPr lang="en-US" b="1" dirty="0"/>
          </a:p>
          <a:p>
            <a:r>
              <a:rPr lang="en-US" b="1" dirty="0"/>
              <a:t>A: Examples: Aerial applicator/agricultural pilot, agronomist, crop advisor, formulation chemist, floral designer, etc.</a:t>
            </a:r>
            <a:endParaRPr lang="en-US" dirty="0"/>
          </a:p>
          <a:p>
            <a:endParaRPr lang="en-US" dirty="0"/>
          </a:p>
        </p:txBody>
      </p:sp>
    </p:spTree>
    <p:extLst>
      <p:ext uri="{BB962C8B-B14F-4D97-AF65-F5344CB8AC3E}">
        <p14:creationId xmlns:p14="http://schemas.microsoft.com/office/powerpoint/2010/main" val="2666494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U.S. President (pictured here) was known as a conservationist for his work with the National Parks system?</a:t>
            </a:r>
          </a:p>
          <a:p>
            <a:pPr lvl="0"/>
            <a:r>
              <a:rPr lang="en-US" dirty="0"/>
              <a:t>	a. George Washington </a:t>
            </a:r>
          </a:p>
          <a:p>
            <a:pPr lvl="0"/>
            <a:r>
              <a:rPr lang="en-US" dirty="0"/>
              <a:t>	b. Abraham Lincoln</a:t>
            </a:r>
          </a:p>
          <a:p>
            <a:pPr lvl="0"/>
            <a:r>
              <a:rPr lang="en-US" dirty="0"/>
              <a:t>	c. John F. Kennedy</a:t>
            </a:r>
          </a:p>
          <a:p>
            <a:pPr lvl="0"/>
            <a:r>
              <a:rPr lang="en-US" b="1" dirty="0"/>
              <a:t>	</a:t>
            </a:r>
            <a:r>
              <a:rPr lang="en-US" dirty="0"/>
              <a:t>d. Teddy Roosevelt</a:t>
            </a:r>
          </a:p>
          <a:p>
            <a:endParaRPr lang="en-US" dirty="0"/>
          </a:p>
        </p:txBody>
      </p:sp>
      <p:pic>
        <p:nvPicPr>
          <p:cNvPr id="1026" name="Picture 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6011" y="2684938"/>
            <a:ext cx="2359881" cy="3301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8373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U.S. President (pictured here) was known as a conservationist for his work with the National Parks system?</a:t>
            </a:r>
          </a:p>
          <a:p>
            <a:pPr lvl="0"/>
            <a:r>
              <a:rPr lang="en-US" dirty="0"/>
              <a:t>	a. George Washington </a:t>
            </a:r>
          </a:p>
          <a:p>
            <a:pPr lvl="0"/>
            <a:r>
              <a:rPr lang="en-US" dirty="0"/>
              <a:t>	b. Abraham Lincoln</a:t>
            </a:r>
          </a:p>
          <a:p>
            <a:pPr lvl="0"/>
            <a:r>
              <a:rPr lang="en-US" dirty="0"/>
              <a:t>	c. John F. Kennedy</a:t>
            </a:r>
          </a:p>
          <a:p>
            <a:pPr lvl="0"/>
            <a:r>
              <a:rPr lang="en-US" b="1" dirty="0"/>
              <a:t>	d. Teddy Roosevelt</a:t>
            </a:r>
            <a:endParaRPr lang="en-US" dirty="0"/>
          </a:p>
          <a:p>
            <a:endParaRPr lang="en-US" dirty="0"/>
          </a:p>
        </p:txBody>
      </p:sp>
      <p:pic>
        <p:nvPicPr>
          <p:cNvPr id="1026" name="Picture 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6011" y="2684938"/>
            <a:ext cx="2359881" cy="3301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276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Unscramble the basic plant terminology:</a:t>
            </a:r>
          </a:p>
          <a:p>
            <a:endParaRPr lang="en-US" dirty="0"/>
          </a:p>
          <a:p>
            <a:r>
              <a:rPr lang="en-US" dirty="0" err="1"/>
              <a:t>wrelfo</a:t>
            </a:r>
            <a:r>
              <a:rPr lang="en-US" dirty="0"/>
              <a:t>               _____________________</a:t>
            </a:r>
          </a:p>
          <a:p>
            <a:r>
              <a:rPr lang="en-US" dirty="0" err="1"/>
              <a:t>emts</a:t>
            </a:r>
            <a:r>
              <a:rPr lang="en-US" dirty="0"/>
              <a:t>                 _____________________</a:t>
            </a:r>
          </a:p>
          <a:p>
            <a:r>
              <a:rPr lang="en-US" dirty="0" err="1"/>
              <a:t>afle</a:t>
            </a:r>
            <a:r>
              <a:rPr lang="en-US" dirty="0"/>
              <a:t>                   _____________________</a:t>
            </a:r>
          </a:p>
          <a:p>
            <a:r>
              <a:rPr lang="en-US" dirty="0" err="1"/>
              <a:t>ootr</a:t>
            </a:r>
            <a:r>
              <a:rPr lang="en-US" dirty="0"/>
              <a:t>                  _____________________</a:t>
            </a:r>
          </a:p>
          <a:p>
            <a:r>
              <a:rPr lang="en-US" dirty="0" err="1"/>
              <a:t>rthuultroeic</a:t>
            </a:r>
            <a:r>
              <a:rPr lang="en-US" dirty="0"/>
              <a:t>       _____________________</a:t>
            </a:r>
          </a:p>
          <a:p>
            <a:r>
              <a:rPr lang="en-US" dirty="0"/>
              <a:t> </a:t>
            </a:r>
          </a:p>
        </p:txBody>
      </p:sp>
    </p:spTree>
    <p:extLst>
      <p:ext uri="{BB962C8B-B14F-4D97-AF65-F5344CB8AC3E}">
        <p14:creationId xmlns:p14="http://schemas.microsoft.com/office/powerpoint/2010/main" val="2094910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457200" y="1818640"/>
            <a:ext cx="5820310" cy="4002723"/>
          </a:xfrm>
        </p:spPr>
        <p:txBody>
          <a:bodyPr/>
          <a:lstStyle/>
          <a:p>
            <a:r>
              <a:rPr lang="en-US" dirty="0"/>
              <a:t>Unscramble the basic plant terminology:</a:t>
            </a:r>
          </a:p>
          <a:p>
            <a:r>
              <a:rPr lang="en-US" dirty="0" err="1"/>
              <a:t>wrelfo</a:t>
            </a:r>
            <a:r>
              <a:rPr lang="en-US" dirty="0"/>
              <a:t>               _____________________</a:t>
            </a:r>
          </a:p>
          <a:p>
            <a:r>
              <a:rPr lang="en-US" dirty="0" err="1"/>
              <a:t>emts</a:t>
            </a:r>
            <a:r>
              <a:rPr lang="en-US" dirty="0"/>
              <a:t>                 _____________________</a:t>
            </a:r>
          </a:p>
          <a:p>
            <a:r>
              <a:rPr lang="en-US" dirty="0" err="1"/>
              <a:t>afle</a:t>
            </a:r>
            <a:r>
              <a:rPr lang="en-US" dirty="0"/>
              <a:t>                   _____________________</a:t>
            </a:r>
          </a:p>
          <a:p>
            <a:r>
              <a:rPr lang="en-US" dirty="0" err="1"/>
              <a:t>ootr</a:t>
            </a:r>
            <a:r>
              <a:rPr lang="en-US" dirty="0"/>
              <a:t>                  _____________________</a:t>
            </a:r>
          </a:p>
          <a:p>
            <a:r>
              <a:rPr lang="en-US" dirty="0" err="1"/>
              <a:t>rthuultroeic</a:t>
            </a:r>
            <a:r>
              <a:rPr lang="en-US" dirty="0"/>
              <a:t>       _____________________</a:t>
            </a:r>
          </a:p>
          <a:p>
            <a:r>
              <a:rPr lang="en-US" dirty="0"/>
              <a:t> </a:t>
            </a:r>
          </a:p>
        </p:txBody>
      </p:sp>
      <p:sp>
        <p:nvSpPr>
          <p:cNvPr id="4" name="TextBox 3"/>
          <p:cNvSpPr txBox="1"/>
          <p:nvPr/>
        </p:nvSpPr>
        <p:spPr>
          <a:xfrm>
            <a:off x="6657655" y="2198669"/>
            <a:ext cx="1991181" cy="1754326"/>
          </a:xfrm>
          <a:prstGeom prst="rect">
            <a:avLst/>
          </a:prstGeom>
          <a:noFill/>
        </p:spPr>
        <p:txBody>
          <a:bodyPr wrap="square" rtlCol="0">
            <a:spAutoFit/>
          </a:bodyPr>
          <a:lstStyle/>
          <a:p>
            <a:r>
              <a:rPr lang="en-US" b="1" dirty="0"/>
              <a:t>flower</a:t>
            </a:r>
            <a:endParaRPr lang="en-US" dirty="0"/>
          </a:p>
          <a:p>
            <a:r>
              <a:rPr lang="en-US" b="1" dirty="0"/>
              <a:t>stem</a:t>
            </a:r>
            <a:endParaRPr lang="en-US" dirty="0"/>
          </a:p>
          <a:p>
            <a:r>
              <a:rPr lang="en-US" b="1" dirty="0"/>
              <a:t>leaf</a:t>
            </a:r>
            <a:endParaRPr lang="en-US" dirty="0"/>
          </a:p>
          <a:p>
            <a:r>
              <a:rPr lang="en-US" b="1" dirty="0"/>
              <a:t>root</a:t>
            </a:r>
            <a:endParaRPr lang="en-US" dirty="0"/>
          </a:p>
          <a:p>
            <a:r>
              <a:rPr lang="en-US" b="1" dirty="0"/>
              <a:t>horticulture</a:t>
            </a:r>
            <a:endParaRPr lang="en-US" dirty="0"/>
          </a:p>
          <a:p>
            <a:endParaRPr lang="en-US" dirty="0"/>
          </a:p>
        </p:txBody>
      </p:sp>
    </p:spTree>
    <p:extLst>
      <p:ext uri="{BB962C8B-B14F-4D97-AF65-F5344CB8AC3E}">
        <p14:creationId xmlns:p14="http://schemas.microsoft.com/office/powerpoint/2010/main" val="115470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If a red house is made from red bricks, a blue house is made from blue bricks, a pink house is made from pink bricks and a black house is made from black bricks, what is a green house made of? </a:t>
            </a:r>
          </a:p>
          <a:p>
            <a:endParaRPr lang="en-US" b="1" dirty="0"/>
          </a:p>
          <a:p>
            <a:r>
              <a:rPr lang="en-US" b="1" dirty="0"/>
              <a:t>A: Greenhouses are made of glass or other transparent material.</a:t>
            </a:r>
            <a:endParaRPr lang="en-US" dirty="0"/>
          </a:p>
          <a:p>
            <a:endParaRPr lang="en-US" dirty="0"/>
          </a:p>
        </p:txBody>
      </p:sp>
    </p:spTree>
    <p:extLst>
      <p:ext uri="{BB962C8B-B14F-4D97-AF65-F5344CB8AC3E}">
        <p14:creationId xmlns:p14="http://schemas.microsoft.com/office/powerpoint/2010/main" val="62843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Identify five colleges/universities that offer agriculture-related degrees.</a:t>
            </a:r>
          </a:p>
        </p:txBody>
      </p:sp>
    </p:spTree>
    <p:extLst>
      <p:ext uri="{BB962C8B-B14F-4D97-AF65-F5344CB8AC3E}">
        <p14:creationId xmlns:p14="http://schemas.microsoft.com/office/powerpoint/2010/main" val="2694068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Identify five colleges/universities that offer agriculture-related degrees.</a:t>
            </a:r>
          </a:p>
          <a:p>
            <a:endParaRPr lang="en-US" b="1" dirty="0"/>
          </a:p>
          <a:p>
            <a:r>
              <a:rPr lang="en-US" b="1" dirty="0"/>
              <a:t>A: Examples: Purdue University, University of Illinois, Kansas State, Texas Tech, University of Maryland, etc.</a:t>
            </a:r>
            <a:endParaRPr lang="en-US" dirty="0"/>
          </a:p>
        </p:txBody>
      </p:sp>
    </p:spTree>
    <p:extLst>
      <p:ext uri="{BB962C8B-B14F-4D97-AF65-F5344CB8AC3E}">
        <p14:creationId xmlns:p14="http://schemas.microsoft.com/office/powerpoint/2010/main" val="618848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of the following is not a grain?</a:t>
            </a:r>
          </a:p>
          <a:p>
            <a:pPr lvl="0"/>
            <a:r>
              <a:rPr lang="en-US" dirty="0"/>
              <a:t>	a. Corn</a:t>
            </a:r>
          </a:p>
          <a:p>
            <a:pPr lvl="0"/>
            <a:r>
              <a:rPr lang="en-US" b="1" dirty="0"/>
              <a:t>	</a:t>
            </a:r>
            <a:r>
              <a:rPr lang="en-US" dirty="0"/>
              <a:t>b. Soybeans</a:t>
            </a:r>
          </a:p>
          <a:p>
            <a:pPr lvl="0"/>
            <a:r>
              <a:rPr lang="en-US" dirty="0"/>
              <a:t>	c. Wheat</a:t>
            </a:r>
          </a:p>
          <a:p>
            <a:pPr lvl="0"/>
            <a:r>
              <a:rPr lang="en-US" dirty="0"/>
              <a:t>	d. Sorghum</a:t>
            </a:r>
          </a:p>
          <a:p>
            <a:endParaRPr lang="en-US" dirty="0"/>
          </a:p>
        </p:txBody>
      </p:sp>
    </p:spTree>
    <p:extLst>
      <p:ext uri="{BB962C8B-B14F-4D97-AF65-F5344CB8AC3E}">
        <p14:creationId xmlns:p14="http://schemas.microsoft.com/office/powerpoint/2010/main" val="2007646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Which of the following is not a grain?</a:t>
            </a:r>
          </a:p>
          <a:p>
            <a:pPr lvl="0"/>
            <a:r>
              <a:rPr lang="en-US" dirty="0"/>
              <a:t>	a. Corn</a:t>
            </a:r>
          </a:p>
          <a:p>
            <a:pPr lvl="0"/>
            <a:r>
              <a:rPr lang="en-US" b="1" dirty="0"/>
              <a:t>	b. Soybeans</a:t>
            </a:r>
            <a:endParaRPr lang="en-US" dirty="0"/>
          </a:p>
          <a:p>
            <a:pPr lvl="0"/>
            <a:r>
              <a:rPr lang="en-US" dirty="0"/>
              <a:t>	c. Wheat</a:t>
            </a:r>
          </a:p>
          <a:p>
            <a:pPr lvl="0"/>
            <a:r>
              <a:rPr lang="en-US" dirty="0"/>
              <a:t>	d. Sorghum</a:t>
            </a:r>
          </a:p>
          <a:p>
            <a:endParaRPr lang="en-US" dirty="0"/>
          </a:p>
        </p:txBody>
      </p:sp>
    </p:spTree>
    <p:extLst>
      <p:ext uri="{BB962C8B-B14F-4D97-AF65-F5344CB8AC3E}">
        <p14:creationId xmlns:p14="http://schemas.microsoft.com/office/powerpoint/2010/main" val="2898861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career area is the largest employer in the world?</a:t>
            </a:r>
          </a:p>
          <a:p>
            <a:pPr lvl="0"/>
            <a:r>
              <a:rPr lang="en-US" dirty="0"/>
              <a:t>	a. Medicine</a:t>
            </a:r>
          </a:p>
          <a:p>
            <a:pPr lvl="0"/>
            <a:r>
              <a:rPr lang="en-US" dirty="0"/>
              <a:t>	b. Manufacturing</a:t>
            </a:r>
          </a:p>
          <a:p>
            <a:pPr lvl="0"/>
            <a:r>
              <a:rPr lang="en-US" dirty="0"/>
              <a:t>	c. Education</a:t>
            </a:r>
          </a:p>
          <a:p>
            <a:pPr lvl="0"/>
            <a:r>
              <a:rPr lang="en-US" dirty="0"/>
              <a:t>	d. Agriculture</a:t>
            </a:r>
          </a:p>
          <a:p>
            <a:endParaRPr lang="en-US" dirty="0"/>
          </a:p>
        </p:txBody>
      </p:sp>
    </p:spTree>
    <p:extLst>
      <p:ext uri="{BB962C8B-B14F-4D97-AF65-F5344CB8AC3E}">
        <p14:creationId xmlns:p14="http://schemas.microsoft.com/office/powerpoint/2010/main" val="2840068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career area is the largest employer in the world?</a:t>
            </a:r>
          </a:p>
          <a:p>
            <a:pPr lvl="0"/>
            <a:r>
              <a:rPr lang="en-US" dirty="0"/>
              <a:t>	a. Medicine</a:t>
            </a:r>
          </a:p>
          <a:p>
            <a:pPr lvl="0"/>
            <a:r>
              <a:rPr lang="en-US" dirty="0"/>
              <a:t>	b. Manufacturing</a:t>
            </a:r>
          </a:p>
          <a:p>
            <a:pPr lvl="0"/>
            <a:r>
              <a:rPr lang="en-US" dirty="0"/>
              <a:t>	c. Education</a:t>
            </a:r>
          </a:p>
          <a:p>
            <a:pPr lvl="0"/>
            <a:r>
              <a:rPr lang="en-US" b="1" dirty="0"/>
              <a:t>	d. Agriculture</a:t>
            </a:r>
            <a:endParaRPr lang="en-US" dirty="0"/>
          </a:p>
          <a:p>
            <a:endParaRPr lang="en-US" dirty="0"/>
          </a:p>
        </p:txBody>
      </p:sp>
    </p:spTree>
    <p:extLst>
      <p:ext uri="{BB962C8B-B14F-4D97-AF65-F5344CB8AC3E}">
        <p14:creationId xmlns:p14="http://schemas.microsoft.com/office/powerpoint/2010/main" val="2554088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Pictured below, and known for his research with alternative agriculture crops (e.g., sweet potatoes, soybeans, peanuts), this scientist persevered and made a lasting impact on the agriculture industry.  </a:t>
            </a:r>
          </a:p>
          <a:p>
            <a:r>
              <a:rPr lang="en-US" dirty="0"/>
              <a:t> </a:t>
            </a:r>
          </a:p>
          <a:p>
            <a:r>
              <a:rPr lang="en-US" dirty="0"/>
              <a:t>	a.   Langston Hughes</a:t>
            </a:r>
          </a:p>
          <a:p>
            <a:r>
              <a:rPr lang="en-US" dirty="0"/>
              <a:t>	b.   Martin Luther King Jr.</a:t>
            </a:r>
          </a:p>
          <a:p>
            <a:r>
              <a:rPr lang="en-US" dirty="0"/>
              <a:t>	c.   Booker T. Washington</a:t>
            </a:r>
          </a:p>
          <a:p>
            <a:r>
              <a:rPr lang="en-US" dirty="0"/>
              <a:t>	d.   George Washington Carver</a:t>
            </a:r>
          </a:p>
        </p:txBody>
      </p:sp>
      <p:pic>
        <p:nvPicPr>
          <p:cNvPr id="2050" name="Picture 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0080" y="3095696"/>
            <a:ext cx="2306922" cy="278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0491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Pictured below, and known for his research with alternative agriculture crops (e.g., sweet potatoes, soybeans, peanuts), this scientist persevered and made a lasting impact on the agriculture industry.  </a:t>
            </a:r>
          </a:p>
          <a:p>
            <a:r>
              <a:rPr lang="en-US" dirty="0"/>
              <a:t> </a:t>
            </a:r>
          </a:p>
          <a:p>
            <a:r>
              <a:rPr lang="en-US" dirty="0"/>
              <a:t>	a.   Langston Hughes</a:t>
            </a:r>
          </a:p>
          <a:p>
            <a:r>
              <a:rPr lang="en-US" dirty="0"/>
              <a:t>	b.   Martin Luther King Jr.</a:t>
            </a:r>
          </a:p>
          <a:p>
            <a:r>
              <a:rPr lang="en-US" dirty="0"/>
              <a:t>	c.   Booker T. Washington</a:t>
            </a:r>
          </a:p>
          <a:p>
            <a:r>
              <a:rPr lang="en-US" dirty="0"/>
              <a:t>	</a:t>
            </a:r>
            <a:r>
              <a:rPr lang="en-US" b="1" dirty="0"/>
              <a:t>d.</a:t>
            </a:r>
            <a:r>
              <a:rPr lang="en-US" dirty="0"/>
              <a:t>   </a:t>
            </a:r>
            <a:r>
              <a:rPr lang="en-US" b="1" dirty="0"/>
              <a:t>George Washington Carver</a:t>
            </a:r>
            <a:endParaRPr lang="en-US" dirty="0"/>
          </a:p>
        </p:txBody>
      </p:sp>
      <p:pic>
        <p:nvPicPr>
          <p:cNvPr id="2050" name="Picture 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0080" y="3095696"/>
            <a:ext cx="2306922" cy="278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887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Cotton is an important commodity in American agriculture. What scientist (pictured below) is responsible for developing the cotton gin to increase the ability to process cotton?</a:t>
            </a:r>
          </a:p>
          <a:p>
            <a:r>
              <a:rPr lang="en-US" dirty="0"/>
              <a:t> </a:t>
            </a:r>
          </a:p>
          <a:p>
            <a:r>
              <a:rPr lang="en-US" dirty="0"/>
              <a:t>	a.   Eli Whitney</a:t>
            </a:r>
          </a:p>
          <a:p>
            <a:r>
              <a:rPr lang="en-US" dirty="0"/>
              <a:t>	b.   Thomas Jefferson</a:t>
            </a:r>
          </a:p>
          <a:p>
            <a:r>
              <a:rPr lang="en-US" dirty="0"/>
              <a:t>	c.   Norman Borlaug</a:t>
            </a:r>
          </a:p>
          <a:p>
            <a:r>
              <a:rPr lang="en-US" dirty="0"/>
              <a:t>	d.   John Deere</a:t>
            </a:r>
          </a:p>
          <a:p>
            <a:endParaRPr lang="en-US" dirty="0"/>
          </a:p>
        </p:txBody>
      </p:sp>
      <p:pic>
        <p:nvPicPr>
          <p:cNvPr id="3074" name="Picture 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5954" y="3087010"/>
            <a:ext cx="2697340" cy="286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7740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Cotton is an important commodity in American agriculture. What scientist (pictured below) is responsible for developing the cotton gin to increase the ability to process cotton?</a:t>
            </a:r>
          </a:p>
          <a:p>
            <a:r>
              <a:rPr lang="en-US" dirty="0"/>
              <a:t> </a:t>
            </a:r>
          </a:p>
          <a:p>
            <a:r>
              <a:rPr lang="en-US" dirty="0"/>
              <a:t>	</a:t>
            </a:r>
            <a:r>
              <a:rPr lang="en-US" b="1" dirty="0"/>
              <a:t>a.   Eli Whitney</a:t>
            </a:r>
            <a:endParaRPr lang="en-US" dirty="0"/>
          </a:p>
          <a:p>
            <a:r>
              <a:rPr lang="en-US" dirty="0"/>
              <a:t>	b.   Thomas Jefferson</a:t>
            </a:r>
          </a:p>
          <a:p>
            <a:r>
              <a:rPr lang="en-US" dirty="0"/>
              <a:t>	c.   Norman Borlaug</a:t>
            </a:r>
          </a:p>
          <a:p>
            <a:r>
              <a:rPr lang="en-US" dirty="0"/>
              <a:t>	d.   John Deere</a:t>
            </a:r>
          </a:p>
          <a:p>
            <a:endParaRPr lang="en-US" dirty="0"/>
          </a:p>
        </p:txBody>
      </p:sp>
      <p:pic>
        <p:nvPicPr>
          <p:cNvPr id="3074" name="Picture 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5954" y="3087010"/>
            <a:ext cx="2697340" cy="286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794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Go to AgExplorer.ffa.org and complete the Career Finder. </a:t>
            </a:r>
          </a:p>
          <a:p>
            <a:endParaRPr lang="en-US" dirty="0"/>
          </a:p>
        </p:txBody>
      </p:sp>
      <p:pic>
        <p:nvPicPr>
          <p:cNvPr id="4" name="Picture 3"/>
          <p:cNvPicPr>
            <a:picLocks noChangeAspect="1"/>
          </p:cNvPicPr>
          <p:nvPr/>
        </p:nvPicPr>
        <p:blipFill>
          <a:blip r:embed="rId2"/>
          <a:stretch>
            <a:fillRect/>
          </a:stretch>
        </p:blipFill>
        <p:spPr>
          <a:xfrm>
            <a:off x="1689520" y="2379042"/>
            <a:ext cx="5703678" cy="4225182"/>
          </a:xfrm>
          <a:prstGeom prst="rect">
            <a:avLst/>
          </a:prstGeom>
        </p:spPr>
      </p:pic>
      <p:sp>
        <p:nvSpPr>
          <p:cNvPr id="5" name="5-Point Star 4"/>
          <p:cNvSpPr/>
          <p:nvPr/>
        </p:nvSpPr>
        <p:spPr>
          <a:xfrm>
            <a:off x="4790002" y="2718977"/>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78284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type of tree can you carry in your hand?</a:t>
            </a:r>
          </a:p>
          <a:p>
            <a:endParaRPr lang="en-US" dirty="0"/>
          </a:p>
        </p:txBody>
      </p:sp>
    </p:spTree>
    <p:extLst>
      <p:ext uri="{BB962C8B-B14F-4D97-AF65-F5344CB8AC3E}">
        <p14:creationId xmlns:p14="http://schemas.microsoft.com/office/powerpoint/2010/main" val="337473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What type of tree can you carry in your hand?</a:t>
            </a:r>
          </a:p>
          <a:p>
            <a:endParaRPr lang="en-US" b="1" dirty="0"/>
          </a:p>
          <a:p>
            <a:r>
              <a:rPr lang="en-US" b="1" dirty="0"/>
              <a:t>A: A palm</a:t>
            </a:r>
            <a:endParaRPr lang="en-US" dirty="0"/>
          </a:p>
          <a:p>
            <a:endParaRPr lang="en-US" dirty="0"/>
          </a:p>
        </p:txBody>
      </p:sp>
    </p:spTree>
    <p:extLst>
      <p:ext uri="{BB962C8B-B14F-4D97-AF65-F5344CB8AC3E}">
        <p14:creationId xmlns:p14="http://schemas.microsoft.com/office/powerpoint/2010/main" val="3699028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goes around and around the wood but never goes into the wood?</a:t>
            </a:r>
          </a:p>
        </p:txBody>
      </p:sp>
    </p:spTree>
    <p:extLst>
      <p:ext uri="{BB962C8B-B14F-4D97-AF65-F5344CB8AC3E}">
        <p14:creationId xmlns:p14="http://schemas.microsoft.com/office/powerpoint/2010/main" val="4171676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What goes around and around the wood but never goes into the wood?</a:t>
            </a:r>
          </a:p>
          <a:p>
            <a:endParaRPr lang="en-US" b="1" dirty="0"/>
          </a:p>
          <a:p>
            <a:r>
              <a:rPr lang="en-US" b="1" dirty="0"/>
              <a:t>A: The bark on a tree</a:t>
            </a:r>
            <a:endParaRPr lang="en-US" dirty="0"/>
          </a:p>
          <a:p>
            <a:endParaRPr lang="en-US" dirty="0"/>
          </a:p>
        </p:txBody>
      </p:sp>
    </p:spTree>
    <p:extLst>
      <p:ext uri="{BB962C8B-B14F-4D97-AF65-F5344CB8AC3E}">
        <p14:creationId xmlns:p14="http://schemas.microsoft.com/office/powerpoint/2010/main" val="32641127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You throw away the outside and cook the inside, then eat the outside and throw away the inside. What is it?</a:t>
            </a:r>
          </a:p>
        </p:txBody>
      </p:sp>
    </p:spTree>
    <p:extLst>
      <p:ext uri="{BB962C8B-B14F-4D97-AF65-F5344CB8AC3E}">
        <p14:creationId xmlns:p14="http://schemas.microsoft.com/office/powerpoint/2010/main" val="3932965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You throw away the outside and cook the inside, then eat the outside and throw away the inside. What is it?</a:t>
            </a:r>
          </a:p>
          <a:p>
            <a:endParaRPr lang="en-US" b="1" dirty="0"/>
          </a:p>
          <a:p>
            <a:r>
              <a:rPr lang="en-US" b="1" dirty="0"/>
              <a:t>A: Corn on the cob</a:t>
            </a:r>
            <a:endParaRPr lang="en-US" dirty="0"/>
          </a:p>
        </p:txBody>
      </p:sp>
    </p:spTree>
    <p:extLst>
      <p:ext uri="{BB962C8B-B14F-4D97-AF65-F5344CB8AC3E}">
        <p14:creationId xmlns:p14="http://schemas.microsoft.com/office/powerpoint/2010/main" val="14837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a:p>
            <a:endParaRPr lang="en-US" dirty="0"/>
          </a:p>
        </p:txBody>
      </p:sp>
    </p:spTree>
    <p:extLst>
      <p:ext uri="{BB962C8B-B14F-4D97-AF65-F5344CB8AC3E}">
        <p14:creationId xmlns:p14="http://schemas.microsoft.com/office/powerpoint/2010/main" val="1497069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Write down five words that come to mind when you look at this picture.</a:t>
            </a:r>
          </a:p>
          <a:p>
            <a:endParaRPr lang="en-US" dirty="0"/>
          </a:p>
        </p:txBody>
      </p:sp>
      <p:pic>
        <p:nvPicPr>
          <p:cNvPr id="4098" name="Picture 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242" y="2551835"/>
            <a:ext cx="6179827" cy="382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92382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Write down five words that come to mind when you look at this picture.</a:t>
            </a:r>
          </a:p>
          <a:p>
            <a:endParaRPr lang="en-US" dirty="0"/>
          </a:p>
        </p:txBody>
      </p:sp>
      <p:pic>
        <p:nvPicPr>
          <p:cNvPr id="5122" name="Picture 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611" y="2420776"/>
            <a:ext cx="5524322" cy="38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41489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does USDA stand for?</a:t>
            </a:r>
          </a:p>
          <a:p>
            <a:r>
              <a:rPr lang="en-US" dirty="0"/>
              <a:t>	a.   Unified States Department of Agriculture</a:t>
            </a:r>
          </a:p>
          <a:p>
            <a:r>
              <a:rPr lang="en-US" dirty="0"/>
              <a:t>	b.   United Stated Department of Aquaculture</a:t>
            </a:r>
          </a:p>
          <a:p>
            <a:r>
              <a:rPr lang="en-US" dirty="0"/>
              <a:t>	c.   United States Department of Agriculture</a:t>
            </a:r>
          </a:p>
          <a:p>
            <a:r>
              <a:rPr lang="en-US" dirty="0"/>
              <a:t>	d.   Unknown Status for Domestic Agriculture</a:t>
            </a:r>
          </a:p>
        </p:txBody>
      </p:sp>
    </p:spTree>
    <p:extLst>
      <p:ext uri="{BB962C8B-B14F-4D97-AF65-F5344CB8AC3E}">
        <p14:creationId xmlns:p14="http://schemas.microsoft.com/office/powerpoint/2010/main" val="91406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Video journaling: Watch this short video clip, reflect in writing and </a:t>
            </a:r>
            <a:r>
              <a:rPr lang="en-US"/>
              <a:t>be ready to share </a:t>
            </a:r>
            <a:r>
              <a:rPr lang="en-US" dirty="0"/>
              <a:t>responses with the class. (</a:t>
            </a:r>
            <a:r>
              <a:rPr lang="en-US" u="sng" dirty="0">
                <a:hlinkClick r:id="rId2"/>
              </a:rPr>
              <a:t>https://www.youtube.com/watch?v=sc4HxPxNrZ0</a:t>
            </a:r>
            <a:r>
              <a:rPr lang="en-US" dirty="0"/>
              <a:t>)</a:t>
            </a:r>
          </a:p>
          <a:p>
            <a:endParaRPr lang="en-US" dirty="0"/>
          </a:p>
        </p:txBody>
      </p:sp>
    </p:spTree>
    <p:extLst>
      <p:ext uri="{BB962C8B-B14F-4D97-AF65-F5344CB8AC3E}">
        <p14:creationId xmlns:p14="http://schemas.microsoft.com/office/powerpoint/2010/main" val="25848851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does USDA stand for?</a:t>
            </a:r>
          </a:p>
          <a:p>
            <a:r>
              <a:rPr lang="en-US" dirty="0"/>
              <a:t>	a.   Unified States Department of Agriculture</a:t>
            </a:r>
          </a:p>
          <a:p>
            <a:r>
              <a:rPr lang="en-US" dirty="0"/>
              <a:t>	b.   United Stated Department of Aquaculture</a:t>
            </a:r>
          </a:p>
          <a:p>
            <a:r>
              <a:rPr lang="en-US" b="1" dirty="0"/>
              <a:t>	c.   United States Department of Agriculture</a:t>
            </a:r>
            <a:endParaRPr lang="en-US" dirty="0"/>
          </a:p>
          <a:p>
            <a:r>
              <a:rPr lang="en-US" dirty="0"/>
              <a:t>	d.   Unknown Status for Domestic Agriculture</a:t>
            </a:r>
          </a:p>
          <a:p>
            <a:endParaRPr lang="en-US" dirty="0"/>
          </a:p>
        </p:txBody>
      </p:sp>
    </p:spTree>
    <p:extLst>
      <p:ext uri="{BB962C8B-B14F-4D97-AF65-F5344CB8AC3E}">
        <p14:creationId xmlns:p14="http://schemas.microsoft.com/office/powerpoint/2010/main" val="32276520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Using one to two sentences, explain the purpose and labeling requirements for this seal.</a:t>
            </a:r>
          </a:p>
        </p:txBody>
      </p:sp>
      <p:pic>
        <p:nvPicPr>
          <p:cNvPr id="6146" name="Picture 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1986" y="3004816"/>
            <a:ext cx="2399390" cy="2364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428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Using one to two sentences, explain the purpose and labeling requirements for this seal.</a:t>
            </a:r>
          </a:p>
          <a:p>
            <a:endParaRPr lang="en-US" dirty="0"/>
          </a:p>
          <a:p>
            <a:r>
              <a:rPr lang="en-US" b="1" dirty="0"/>
              <a:t>A: The USDA Organic seal means that the product meets the following USDA standards of an organic food product: (1) “produced without excluded methods,” (2) “produced using allowed substances” and (3) “overseen by a USDA National Organic Program-authorized certifying agent.”</a:t>
            </a:r>
            <a:endParaRPr lang="en-US" dirty="0"/>
          </a:p>
        </p:txBody>
      </p:sp>
      <p:pic>
        <p:nvPicPr>
          <p:cNvPr id="7170" name="Picture 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3513" y="4607585"/>
            <a:ext cx="1700747" cy="167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20739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The country that is the leading exporter of cut flowers to the United States floral industry is:</a:t>
            </a:r>
          </a:p>
          <a:p>
            <a:r>
              <a:rPr lang="en-US" dirty="0"/>
              <a:t>	a.   Holland</a:t>
            </a:r>
          </a:p>
          <a:p>
            <a:r>
              <a:rPr lang="en-US" dirty="0"/>
              <a:t>	b.   Ecuador</a:t>
            </a:r>
          </a:p>
          <a:p>
            <a:r>
              <a:rPr lang="en-US" dirty="0"/>
              <a:t>	c.   Mexico</a:t>
            </a:r>
          </a:p>
          <a:p>
            <a:r>
              <a:rPr lang="en-US" dirty="0"/>
              <a:t>	d.   Columbia</a:t>
            </a:r>
          </a:p>
          <a:p>
            <a:endParaRPr lang="en-US" dirty="0"/>
          </a:p>
        </p:txBody>
      </p:sp>
    </p:spTree>
    <p:extLst>
      <p:ext uri="{BB962C8B-B14F-4D97-AF65-F5344CB8AC3E}">
        <p14:creationId xmlns:p14="http://schemas.microsoft.com/office/powerpoint/2010/main" val="13852468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The country that is the leading exporter of cut flowers to the United States floral industry is:</a:t>
            </a:r>
          </a:p>
          <a:p>
            <a:r>
              <a:rPr lang="en-US" dirty="0"/>
              <a:t>	a.   Holland</a:t>
            </a:r>
          </a:p>
          <a:p>
            <a:r>
              <a:rPr lang="en-US" dirty="0"/>
              <a:t>	b.   Ecuador</a:t>
            </a:r>
          </a:p>
          <a:p>
            <a:r>
              <a:rPr lang="en-US" dirty="0"/>
              <a:t>	c.   Mexico</a:t>
            </a:r>
          </a:p>
          <a:p>
            <a:r>
              <a:rPr lang="en-US" b="1" dirty="0"/>
              <a:t>	d.   Columbia</a:t>
            </a:r>
            <a:endParaRPr lang="en-US" dirty="0"/>
          </a:p>
          <a:p>
            <a:endParaRPr lang="en-US" dirty="0"/>
          </a:p>
        </p:txBody>
      </p:sp>
    </p:spTree>
    <p:extLst>
      <p:ext uri="{BB962C8B-B14F-4D97-AF65-F5344CB8AC3E}">
        <p14:creationId xmlns:p14="http://schemas.microsoft.com/office/powerpoint/2010/main" val="1840897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Botanical names are written in</a:t>
            </a:r>
          </a:p>
          <a:p>
            <a:r>
              <a:rPr lang="en-US" dirty="0"/>
              <a:t>	a.   English.</a:t>
            </a:r>
          </a:p>
          <a:p>
            <a:r>
              <a:rPr lang="en-US" b="1" dirty="0"/>
              <a:t>	</a:t>
            </a:r>
            <a:r>
              <a:rPr lang="en-US" dirty="0"/>
              <a:t>b.   Latin.</a:t>
            </a:r>
          </a:p>
          <a:p>
            <a:r>
              <a:rPr lang="en-US" dirty="0"/>
              <a:t>	c.   Greek.</a:t>
            </a:r>
          </a:p>
          <a:p>
            <a:r>
              <a:rPr lang="en-US" dirty="0"/>
              <a:t>	d.   German. </a:t>
            </a:r>
          </a:p>
          <a:p>
            <a:endParaRPr lang="en-US" dirty="0"/>
          </a:p>
        </p:txBody>
      </p:sp>
    </p:spTree>
    <p:extLst>
      <p:ext uri="{BB962C8B-B14F-4D97-AF65-F5344CB8AC3E}">
        <p14:creationId xmlns:p14="http://schemas.microsoft.com/office/powerpoint/2010/main" val="8311404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Botanical names are written in</a:t>
            </a:r>
          </a:p>
          <a:p>
            <a:r>
              <a:rPr lang="en-US" dirty="0"/>
              <a:t>	a.   English.</a:t>
            </a:r>
          </a:p>
          <a:p>
            <a:r>
              <a:rPr lang="en-US" b="1" dirty="0"/>
              <a:t>	b.   Latin.</a:t>
            </a:r>
            <a:endParaRPr lang="en-US" dirty="0"/>
          </a:p>
          <a:p>
            <a:r>
              <a:rPr lang="en-US" dirty="0"/>
              <a:t>	c.   Greek.</a:t>
            </a:r>
          </a:p>
          <a:p>
            <a:r>
              <a:rPr lang="en-US" dirty="0"/>
              <a:t>	d.   German. </a:t>
            </a:r>
          </a:p>
          <a:p>
            <a:endParaRPr lang="en-US" dirty="0"/>
          </a:p>
        </p:txBody>
      </p:sp>
    </p:spTree>
    <p:extLst>
      <p:ext uri="{BB962C8B-B14F-4D97-AF65-F5344CB8AC3E}">
        <p14:creationId xmlns:p14="http://schemas.microsoft.com/office/powerpoint/2010/main" val="1690141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______ is the single most important element to keep flowers fresh after delivery from a supplier. </a:t>
            </a:r>
          </a:p>
          <a:p>
            <a:r>
              <a:rPr lang="en-US" dirty="0"/>
              <a:t>	a.   Air/ventilation</a:t>
            </a:r>
          </a:p>
          <a:p>
            <a:r>
              <a:rPr lang="en-US" dirty="0"/>
              <a:t>	b.   Water</a:t>
            </a:r>
          </a:p>
          <a:p>
            <a:r>
              <a:rPr lang="en-US" dirty="0"/>
              <a:t>	c.   Light</a:t>
            </a:r>
          </a:p>
          <a:p>
            <a:r>
              <a:rPr lang="en-US" dirty="0"/>
              <a:t>	d.   Cool temperatures</a:t>
            </a:r>
          </a:p>
        </p:txBody>
      </p:sp>
    </p:spTree>
    <p:extLst>
      <p:ext uri="{BB962C8B-B14F-4D97-AF65-F5344CB8AC3E}">
        <p14:creationId xmlns:p14="http://schemas.microsoft.com/office/powerpoint/2010/main" val="27735847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______ is the single most important element to keep flowers fresh after delivery from a supplier. </a:t>
            </a:r>
          </a:p>
          <a:p>
            <a:r>
              <a:rPr lang="en-US" dirty="0"/>
              <a:t>	a.   Air/ventilation</a:t>
            </a:r>
          </a:p>
          <a:p>
            <a:r>
              <a:rPr lang="en-US" b="1" dirty="0"/>
              <a:t>	b.   Water</a:t>
            </a:r>
            <a:endParaRPr lang="en-US" dirty="0"/>
          </a:p>
          <a:p>
            <a:r>
              <a:rPr lang="en-US" dirty="0"/>
              <a:t>	c.   Light</a:t>
            </a:r>
          </a:p>
          <a:p>
            <a:r>
              <a:rPr lang="en-US" dirty="0"/>
              <a:t>	d.   Cool temperatures</a:t>
            </a:r>
          </a:p>
          <a:p>
            <a:endParaRPr lang="en-US" dirty="0"/>
          </a:p>
        </p:txBody>
      </p:sp>
    </p:spTree>
    <p:extLst>
      <p:ext uri="{BB962C8B-B14F-4D97-AF65-F5344CB8AC3E}">
        <p14:creationId xmlns:p14="http://schemas.microsoft.com/office/powerpoint/2010/main" val="16345450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One acre contains how many square feet?</a:t>
            </a:r>
          </a:p>
          <a:p>
            <a:r>
              <a:rPr lang="en-US" dirty="0"/>
              <a:t>	a.   34,650</a:t>
            </a:r>
          </a:p>
          <a:p>
            <a:r>
              <a:rPr lang="en-US" dirty="0"/>
              <a:t>	b.   43,560</a:t>
            </a:r>
          </a:p>
          <a:p>
            <a:r>
              <a:rPr lang="en-US" dirty="0"/>
              <a:t>	c.   43,600</a:t>
            </a:r>
          </a:p>
          <a:p>
            <a:r>
              <a:rPr lang="en-US" dirty="0"/>
              <a:t>	d.   36,350</a:t>
            </a:r>
          </a:p>
        </p:txBody>
      </p:sp>
    </p:spTree>
    <p:extLst>
      <p:ext uri="{BB962C8B-B14F-4D97-AF65-F5344CB8AC3E}">
        <p14:creationId xmlns:p14="http://schemas.microsoft.com/office/powerpoint/2010/main" val="1468554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Video journaling – Watch a short video clip, reflect in writing and share out.</a:t>
            </a:r>
          </a:p>
          <a:p>
            <a:r>
              <a:rPr lang="en-US" dirty="0"/>
              <a:t>(</a:t>
            </a:r>
            <a:r>
              <a:rPr lang="en-US" u="sng" dirty="0">
                <a:hlinkClick r:id="rId2"/>
              </a:rPr>
              <a:t>https://www.youtube.com/watch?v=2pXuAw1bSQo</a:t>
            </a:r>
            <a:r>
              <a:rPr lang="en-US" dirty="0"/>
              <a:t>)</a:t>
            </a:r>
          </a:p>
          <a:p>
            <a:endParaRPr lang="en-US" dirty="0"/>
          </a:p>
        </p:txBody>
      </p:sp>
    </p:spTree>
    <p:extLst>
      <p:ext uri="{BB962C8B-B14F-4D97-AF65-F5344CB8AC3E}">
        <p14:creationId xmlns:p14="http://schemas.microsoft.com/office/powerpoint/2010/main" val="241193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One acre contains how many square feet?</a:t>
            </a:r>
          </a:p>
          <a:p>
            <a:r>
              <a:rPr lang="en-US" dirty="0"/>
              <a:t>	a.   34,650</a:t>
            </a:r>
          </a:p>
          <a:p>
            <a:r>
              <a:rPr lang="en-US" b="1" dirty="0"/>
              <a:t>	b.   43,560</a:t>
            </a:r>
            <a:endParaRPr lang="en-US" dirty="0"/>
          </a:p>
          <a:p>
            <a:r>
              <a:rPr lang="en-US" dirty="0"/>
              <a:t>	c.   43,600</a:t>
            </a:r>
          </a:p>
          <a:p>
            <a:r>
              <a:rPr lang="en-US" dirty="0"/>
              <a:t>	d.   36,350</a:t>
            </a:r>
          </a:p>
          <a:p>
            <a:endParaRPr lang="en-US" dirty="0"/>
          </a:p>
        </p:txBody>
      </p:sp>
    </p:spTree>
    <p:extLst>
      <p:ext uri="{BB962C8B-B14F-4D97-AF65-F5344CB8AC3E}">
        <p14:creationId xmlns:p14="http://schemas.microsoft.com/office/powerpoint/2010/main" val="38503696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The study of insects and their relationship with the forest is called ______.</a:t>
            </a:r>
          </a:p>
          <a:p>
            <a:r>
              <a:rPr lang="en-US" dirty="0"/>
              <a:t>	a.   Dendrology</a:t>
            </a:r>
          </a:p>
          <a:p>
            <a:r>
              <a:rPr lang="en-US" dirty="0"/>
              <a:t>	b.   Forest pathology</a:t>
            </a:r>
          </a:p>
          <a:p>
            <a:r>
              <a:rPr lang="en-US" dirty="0"/>
              <a:t>	c.   Forest hydrology</a:t>
            </a:r>
          </a:p>
          <a:p>
            <a:r>
              <a:rPr lang="en-US" dirty="0"/>
              <a:t>	d.   Forest entomology</a:t>
            </a:r>
          </a:p>
        </p:txBody>
      </p:sp>
    </p:spTree>
    <p:extLst>
      <p:ext uri="{BB962C8B-B14F-4D97-AF65-F5344CB8AC3E}">
        <p14:creationId xmlns:p14="http://schemas.microsoft.com/office/powerpoint/2010/main" val="3271569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The study of insects and their relationship with the forest is called ______.</a:t>
            </a:r>
          </a:p>
          <a:p>
            <a:r>
              <a:rPr lang="en-US" dirty="0"/>
              <a:t>	a.   Dendrology</a:t>
            </a:r>
          </a:p>
          <a:p>
            <a:r>
              <a:rPr lang="en-US" dirty="0"/>
              <a:t>	b.   Forest pathology</a:t>
            </a:r>
          </a:p>
          <a:p>
            <a:r>
              <a:rPr lang="en-US" dirty="0"/>
              <a:t>	c.   Forest hydrology</a:t>
            </a:r>
          </a:p>
          <a:p>
            <a:r>
              <a:rPr lang="en-US" b="1" dirty="0"/>
              <a:t>	d.   Forest entomology</a:t>
            </a:r>
            <a:endParaRPr lang="en-US" dirty="0"/>
          </a:p>
          <a:p>
            <a:endParaRPr lang="en-US" dirty="0"/>
          </a:p>
        </p:txBody>
      </p:sp>
    </p:spTree>
    <p:extLst>
      <p:ext uri="{BB962C8B-B14F-4D97-AF65-F5344CB8AC3E}">
        <p14:creationId xmlns:p14="http://schemas.microsoft.com/office/powerpoint/2010/main" val="1741879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518845" y="5455693"/>
            <a:ext cx="8229600" cy="1027302"/>
          </a:xfrm>
        </p:spPr>
        <p:txBody>
          <a:bodyPr/>
          <a:lstStyle/>
          <a:p>
            <a:r>
              <a:rPr lang="en-US" dirty="0"/>
              <a:t>What region do we live in, and what are some of our greatest commodities according to the map from the USDA?</a:t>
            </a:r>
          </a:p>
          <a:p>
            <a:r>
              <a:rPr lang="en-US" sz="1050" dirty="0"/>
              <a:t>(Image can be found at </a:t>
            </a:r>
            <a:r>
              <a:rPr lang="en-US" sz="1050" u="sng" dirty="0">
                <a:hlinkClick r:id="rId2"/>
              </a:rPr>
              <a:t>https://www.ers.usda.gov/webdocs/publications/42298/32489_aib-760_002.pdf?v=42487</a:t>
            </a:r>
            <a:r>
              <a:rPr lang="en-US" sz="1050" dirty="0"/>
              <a:t>.)</a:t>
            </a:r>
          </a:p>
          <a:p>
            <a:endParaRPr lang="en-US" dirty="0"/>
          </a:p>
        </p:txBody>
      </p:sp>
      <p:pic>
        <p:nvPicPr>
          <p:cNvPr id="8194" name="Picture 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847" y="1020317"/>
            <a:ext cx="6764319" cy="438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97861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Utilizing the State Agricultural Facts map (</a:t>
            </a:r>
            <a:r>
              <a:rPr lang="en-US" u="sng" dirty="0">
                <a:hlinkClick r:id="rId2"/>
              </a:rPr>
              <a:t>https://www.agclassroom.org/teacher/ag_facts.cfm</a:t>
            </a:r>
            <a:r>
              <a:rPr lang="en-US" dirty="0"/>
              <a:t>), identify and write down five interesting facts that you did not know about your state.</a:t>
            </a:r>
          </a:p>
        </p:txBody>
      </p:sp>
    </p:spTree>
    <p:extLst>
      <p:ext uri="{BB962C8B-B14F-4D97-AF65-F5344CB8AC3E}">
        <p14:creationId xmlns:p14="http://schemas.microsoft.com/office/powerpoint/2010/main" val="2228346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Write a tweet about how agriculture impacted you this weekend.</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47598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https://youtu.be/gUtdRHUf6gw</a:t>
            </a:r>
            <a:r>
              <a:rPr lang="en-US" dirty="0"/>
              <a:t>, and respond to the following questions:</a:t>
            </a:r>
          </a:p>
          <a:p>
            <a:endParaRPr lang="en-US" dirty="0"/>
          </a:p>
          <a:p>
            <a:r>
              <a:rPr lang="en-US" dirty="0"/>
              <a:t>	1.   What role does Monsanto play in the agriculture 		industry?</a:t>
            </a:r>
          </a:p>
          <a:p>
            <a:r>
              <a:rPr lang="en-US" dirty="0"/>
              <a:t>	2.   How does science help Monsanto find solutions for 		feeding the growing population?</a:t>
            </a:r>
          </a:p>
          <a:p>
            <a:endParaRPr lang="en-US" dirty="0"/>
          </a:p>
        </p:txBody>
      </p:sp>
    </p:spTree>
    <p:extLst>
      <p:ext uri="{BB962C8B-B14F-4D97-AF65-F5344CB8AC3E}">
        <p14:creationId xmlns:p14="http://schemas.microsoft.com/office/powerpoint/2010/main" val="27578560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446926" y="1818640"/>
            <a:ext cx="8229600" cy="4002723"/>
          </a:xfrm>
        </p:spPr>
        <p:txBody>
          <a:bodyPr/>
          <a:lstStyle/>
          <a:p>
            <a:r>
              <a:rPr lang="en-US" dirty="0"/>
              <a:t>1.   What role does RFDTV: Rural America’s Most Important Network play in communicating agriculture?</a:t>
            </a:r>
          </a:p>
          <a:p>
            <a:endParaRPr lang="en-US" dirty="0"/>
          </a:p>
          <a:p>
            <a:r>
              <a:rPr lang="en-US" dirty="0"/>
              <a:t>2.   What career area would you be involved in if you worked for RFDTV?</a:t>
            </a:r>
          </a:p>
        </p:txBody>
      </p:sp>
      <p:pic>
        <p:nvPicPr>
          <p:cNvPr id="9218" name="Picture 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0229" y="4176070"/>
            <a:ext cx="3965599" cy="128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03520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https://youtu.be/XVbOOMCjktA</a:t>
            </a:r>
            <a:r>
              <a:rPr lang="en-US" dirty="0"/>
              <a:t>, and respond to the following questions:</a:t>
            </a:r>
          </a:p>
          <a:p>
            <a:r>
              <a:rPr lang="en-US" dirty="0"/>
              <a:t> </a:t>
            </a:r>
          </a:p>
          <a:p>
            <a:r>
              <a:rPr lang="en-US" dirty="0"/>
              <a:t>1.   Why is growing plants in space important?</a:t>
            </a:r>
          </a:p>
          <a:p>
            <a:r>
              <a:rPr lang="en-US" dirty="0"/>
              <a:t>2.   Why is figuring out how to grow plants in space 	challenging?</a:t>
            </a:r>
          </a:p>
        </p:txBody>
      </p:sp>
    </p:spTree>
    <p:extLst>
      <p:ext uri="{BB962C8B-B14F-4D97-AF65-F5344CB8AC3E}">
        <p14:creationId xmlns:p14="http://schemas.microsoft.com/office/powerpoint/2010/main" val="21875558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https://youtu.be/FxMHl5Gr2Yg</a:t>
            </a:r>
            <a:r>
              <a:rPr lang="en-US" dirty="0"/>
              <a:t>, and respond to the following question:</a:t>
            </a:r>
          </a:p>
          <a:p>
            <a:endParaRPr lang="en-US" dirty="0"/>
          </a:p>
          <a:p>
            <a:r>
              <a:rPr lang="en-US" dirty="0"/>
              <a:t>1. What are scientists doing to help feed a growing 		population?</a:t>
            </a:r>
          </a:p>
          <a:p>
            <a:endParaRPr lang="en-US" dirty="0"/>
          </a:p>
        </p:txBody>
      </p:sp>
    </p:spTree>
    <p:extLst>
      <p:ext uri="{BB962C8B-B14F-4D97-AF65-F5344CB8AC3E}">
        <p14:creationId xmlns:p14="http://schemas.microsoft.com/office/powerpoint/2010/main" val="3705480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Video journaling – Watch a short video clip, reflect in writing and share out.</a:t>
            </a:r>
          </a:p>
          <a:p>
            <a:r>
              <a:rPr lang="en-US" dirty="0"/>
              <a:t> (</a:t>
            </a:r>
            <a:r>
              <a:rPr lang="en-US" u="sng" dirty="0">
                <a:hlinkClick r:id="rId2"/>
              </a:rPr>
              <a:t>https://www.youtube.com/watch?v=_6xlNyWPpB8</a:t>
            </a:r>
            <a:r>
              <a:rPr lang="en-US" dirty="0"/>
              <a:t>)</a:t>
            </a:r>
          </a:p>
          <a:p>
            <a:endParaRPr lang="en-US" dirty="0"/>
          </a:p>
        </p:txBody>
      </p:sp>
    </p:spTree>
    <p:extLst>
      <p:ext uri="{BB962C8B-B14F-4D97-AF65-F5344CB8AC3E}">
        <p14:creationId xmlns:p14="http://schemas.microsoft.com/office/powerpoint/2010/main" val="24816961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relationship exists between science and agriculture? Give two examples to illustrate your response.</a:t>
            </a:r>
          </a:p>
        </p:txBody>
      </p:sp>
    </p:spTree>
    <p:extLst>
      <p:ext uri="{BB962C8B-B14F-4D97-AF65-F5344CB8AC3E}">
        <p14:creationId xmlns:p14="http://schemas.microsoft.com/office/powerpoint/2010/main" val="21578274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is the purpose of a literature review in </a:t>
            </a:r>
            <a:r>
              <a:rPr lang="en-US" dirty="0" err="1"/>
              <a:t>agriscience</a:t>
            </a:r>
            <a:r>
              <a:rPr lang="en-US" dirty="0"/>
              <a:t> research?</a:t>
            </a:r>
          </a:p>
        </p:txBody>
      </p:sp>
    </p:spTree>
    <p:extLst>
      <p:ext uri="{BB962C8B-B14F-4D97-AF65-F5344CB8AC3E}">
        <p14:creationId xmlns:p14="http://schemas.microsoft.com/office/powerpoint/2010/main" val="41796471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What is the purpose of a literature review in </a:t>
            </a:r>
            <a:r>
              <a:rPr lang="en-US" dirty="0" err="1"/>
              <a:t>agriscience</a:t>
            </a:r>
            <a:r>
              <a:rPr lang="en-US" dirty="0"/>
              <a:t> research?</a:t>
            </a:r>
          </a:p>
          <a:p>
            <a:endParaRPr lang="en-US" b="1" dirty="0"/>
          </a:p>
          <a:p>
            <a:r>
              <a:rPr lang="en-US" b="1" dirty="0"/>
              <a:t>A: To support and show previously completed research that directly relates to your research</a:t>
            </a:r>
            <a:endParaRPr lang="en-US" dirty="0"/>
          </a:p>
        </p:txBody>
      </p:sp>
    </p:spTree>
    <p:extLst>
      <p:ext uri="{BB962C8B-B14F-4D97-AF65-F5344CB8AC3E}">
        <p14:creationId xmlns:p14="http://schemas.microsoft.com/office/powerpoint/2010/main" val="25791588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is the purpose of the materials and methods section in an </a:t>
            </a:r>
            <a:r>
              <a:rPr lang="en-US" dirty="0" err="1"/>
              <a:t>agriscience</a:t>
            </a:r>
            <a:r>
              <a:rPr lang="en-US" dirty="0"/>
              <a:t> report/research study?</a:t>
            </a:r>
          </a:p>
        </p:txBody>
      </p:sp>
    </p:spTree>
    <p:extLst>
      <p:ext uri="{BB962C8B-B14F-4D97-AF65-F5344CB8AC3E}">
        <p14:creationId xmlns:p14="http://schemas.microsoft.com/office/powerpoint/2010/main" val="3669882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What is the purpose of the materials and methods section in an </a:t>
            </a:r>
            <a:r>
              <a:rPr lang="en-US" dirty="0" err="1"/>
              <a:t>agriscience</a:t>
            </a:r>
            <a:r>
              <a:rPr lang="en-US" dirty="0"/>
              <a:t> report/research study?</a:t>
            </a:r>
          </a:p>
          <a:p>
            <a:endParaRPr lang="en-US" b="1" dirty="0"/>
          </a:p>
          <a:p>
            <a:r>
              <a:rPr lang="en-US" b="1" dirty="0"/>
              <a:t>A: To give readers a clear understanding of the process and materials required to complete the research. Materials and methods also allow the reader to know how to replicate the study.</a:t>
            </a:r>
            <a:endParaRPr lang="en-US" dirty="0"/>
          </a:p>
        </p:txBody>
      </p:sp>
    </p:spTree>
    <p:extLst>
      <p:ext uri="{BB962C8B-B14F-4D97-AF65-F5344CB8AC3E}">
        <p14:creationId xmlns:p14="http://schemas.microsoft.com/office/powerpoint/2010/main" val="38366491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is a hypothesis? Why is a hypothesis created when completing agricultural research?</a:t>
            </a:r>
          </a:p>
        </p:txBody>
      </p:sp>
    </p:spTree>
    <p:extLst>
      <p:ext uri="{BB962C8B-B14F-4D97-AF65-F5344CB8AC3E}">
        <p14:creationId xmlns:p14="http://schemas.microsoft.com/office/powerpoint/2010/main" val="12492238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What is a hypothesis? Why is a hypothesis created when completing agricultural research?</a:t>
            </a:r>
          </a:p>
          <a:p>
            <a:endParaRPr lang="en-US" b="1" dirty="0"/>
          </a:p>
          <a:p>
            <a:r>
              <a:rPr lang="en-US" b="1" dirty="0"/>
              <a:t>A: A hypothesis is a brief statement of the anticipated results from a study being conducted. The hypothesis will be revisited in the results and conclusions section of the study write-up.</a:t>
            </a:r>
            <a:endParaRPr lang="en-US" dirty="0"/>
          </a:p>
          <a:p>
            <a:endParaRPr lang="en-US" dirty="0"/>
          </a:p>
        </p:txBody>
      </p:sp>
    </p:spTree>
    <p:extLst>
      <p:ext uri="{BB962C8B-B14F-4D97-AF65-F5344CB8AC3E}">
        <p14:creationId xmlns:p14="http://schemas.microsoft.com/office/powerpoint/2010/main" val="36682633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What is the role/purpose of an abstract when writing an </a:t>
            </a:r>
            <a:r>
              <a:rPr lang="en-US" dirty="0" err="1"/>
              <a:t>agriscience</a:t>
            </a:r>
            <a:r>
              <a:rPr lang="en-US" dirty="0"/>
              <a:t> research study?</a:t>
            </a:r>
          </a:p>
          <a:p>
            <a:endParaRPr lang="en-US" dirty="0"/>
          </a:p>
        </p:txBody>
      </p:sp>
    </p:spTree>
    <p:extLst>
      <p:ext uri="{BB962C8B-B14F-4D97-AF65-F5344CB8AC3E}">
        <p14:creationId xmlns:p14="http://schemas.microsoft.com/office/powerpoint/2010/main" val="5028889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Q: What is the role/purpose of an abstract when writing an </a:t>
            </a:r>
            <a:r>
              <a:rPr lang="en-US" dirty="0" err="1"/>
              <a:t>agriscience</a:t>
            </a:r>
            <a:r>
              <a:rPr lang="en-US" dirty="0"/>
              <a:t> research study?</a:t>
            </a:r>
          </a:p>
          <a:p>
            <a:endParaRPr lang="en-US" b="1" dirty="0"/>
          </a:p>
          <a:p>
            <a:r>
              <a:rPr lang="en-US" b="1" dirty="0"/>
              <a:t>A: The abstract is a brief summary of the purpose of the study, background information of the topic being studied, the materials/methods, the results and conclusions.</a:t>
            </a:r>
            <a:endParaRPr lang="en-US" dirty="0"/>
          </a:p>
          <a:p>
            <a:endParaRPr lang="en-US" dirty="0"/>
          </a:p>
        </p:txBody>
      </p:sp>
    </p:spTree>
    <p:extLst>
      <p:ext uri="{BB962C8B-B14F-4D97-AF65-F5344CB8AC3E}">
        <p14:creationId xmlns:p14="http://schemas.microsoft.com/office/powerpoint/2010/main" val="41869994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In which career development event (CDE) do participants often create a floral arrangement?</a:t>
            </a:r>
          </a:p>
          <a:p>
            <a:r>
              <a:rPr lang="en-US" dirty="0"/>
              <a:t>	a.   Nursery/landscape</a:t>
            </a:r>
          </a:p>
          <a:p>
            <a:r>
              <a:rPr lang="en-US" dirty="0"/>
              <a:t>	b.   Horticulture</a:t>
            </a:r>
          </a:p>
          <a:p>
            <a:r>
              <a:rPr lang="en-US" dirty="0"/>
              <a:t>	c.   Floriculture</a:t>
            </a:r>
          </a:p>
          <a:p>
            <a:r>
              <a:rPr lang="en-US" dirty="0"/>
              <a:t>	d.   Forestry</a:t>
            </a:r>
          </a:p>
        </p:txBody>
      </p:sp>
    </p:spTree>
    <p:extLst>
      <p:ext uri="{BB962C8B-B14F-4D97-AF65-F5344CB8AC3E}">
        <p14:creationId xmlns:p14="http://schemas.microsoft.com/office/powerpoint/2010/main" val="1537705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How many people does one U.S. farm feed?</a:t>
            </a:r>
          </a:p>
          <a:p>
            <a:pPr lvl="0"/>
            <a:r>
              <a:rPr lang="en-US" dirty="0"/>
              <a:t>	a. 56 people</a:t>
            </a:r>
          </a:p>
          <a:p>
            <a:pPr lvl="0"/>
            <a:r>
              <a:rPr lang="en-US" dirty="0"/>
              <a:t>	b. 165 people</a:t>
            </a:r>
          </a:p>
          <a:p>
            <a:pPr lvl="0"/>
            <a:r>
              <a:rPr lang="en-US" dirty="0"/>
              <a:t>	c. 202 people</a:t>
            </a:r>
          </a:p>
          <a:p>
            <a:pPr lvl="0"/>
            <a:r>
              <a:rPr lang="en-US" dirty="0"/>
              <a:t>	d. 233 people</a:t>
            </a:r>
          </a:p>
          <a:p>
            <a:endParaRPr lang="en-US" dirty="0"/>
          </a:p>
        </p:txBody>
      </p:sp>
    </p:spTree>
    <p:extLst>
      <p:ext uri="{BB962C8B-B14F-4D97-AF65-F5344CB8AC3E}">
        <p14:creationId xmlns:p14="http://schemas.microsoft.com/office/powerpoint/2010/main" val="18585346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In which career development event (CDE) do participants often create a floral arrangement?</a:t>
            </a:r>
          </a:p>
          <a:p>
            <a:r>
              <a:rPr lang="en-US" dirty="0"/>
              <a:t>	a.   Nursery/landscape</a:t>
            </a:r>
          </a:p>
          <a:p>
            <a:r>
              <a:rPr lang="en-US" dirty="0"/>
              <a:t>	b.   Horticulture</a:t>
            </a:r>
          </a:p>
          <a:p>
            <a:r>
              <a:rPr lang="en-US" b="1" dirty="0"/>
              <a:t>	c.   Floriculture</a:t>
            </a:r>
            <a:endParaRPr lang="en-US" dirty="0"/>
          </a:p>
          <a:p>
            <a:r>
              <a:rPr lang="en-US" dirty="0"/>
              <a:t>	d.   Forestry</a:t>
            </a:r>
          </a:p>
          <a:p>
            <a:endParaRPr lang="en-US" dirty="0"/>
          </a:p>
        </p:txBody>
      </p:sp>
    </p:spTree>
    <p:extLst>
      <p:ext uri="{BB962C8B-B14F-4D97-AF65-F5344CB8AC3E}">
        <p14:creationId xmlns:p14="http://schemas.microsoft.com/office/powerpoint/2010/main" val="17213777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a:t>
            </a:r>
            <a:r>
              <a:rPr lang="en-US"/>
              <a:t>person had </a:t>
            </a:r>
            <a:r>
              <a:rPr lang="en-US" dirty="0"/>
              <a:t>on the agriculture industry.</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42881872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Read the following article and respond with six </a:t>
            </a:r>
            <a:r>
              <a:rPr lang="en-US" dirty="0" err="1"/>
              <a:t>emojis</a:t>
            </a:r>
            <a:r>
              <a:rPr lang="en-US" dirty="0"/>
              <a:t> that represent your thoughts/feelings about the material: </a:t>
            </a:r>
            <a:r>
              <a:rPr lang="en-US" u="sng" dirty="0">
                <a:hlinkClick r:id="rId2"/>
              </a:rPr>
              <a:t>https://newsela.com/read/elem-san-francisco-hotel-rooftop-bees/id/41820</a:t>
            </a:r>
            <a:r>
              <a:rPr lang="en-US" dirty="0"/>
              <a:t>.</a:t>
            </a:r>
          </a:p>
          <a:p>
            <a:endParaRPr lang="en-US" dirty="0"/>
          </a:p>
        </p:txBody>
      </p:sp>
    </p:spTree>
    <p:extLst>
      <p:ext uri="{BB962C8B-B14F-4D97-AF65-F5344CB8AC3E}">
        <p14:creationId xmlns:p14="http://schemas.microsoft.com/office/powerpoint/2010/main" val="18188845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Read the article “Fish get pooped living in polluted water,” </a:t>
            </a:r>
            <a:r>
              <a:rPr lang="en-US" u="sng" dirty="0">
                <a:hlinkClick r:id="rId2"/>
              </a:rPr>
              <a:t>https://www.sciencenewsforstudents.org/article/fish-get-pooped-living-polluted-water</a:t>
            </a:r>
            <a:r>
              <a:rPr lang="en-US" dirty="0"/>
              <a:t>.</a:t>
            </a:r>
          </a:p>
          <a:p>
            <a:r>
              <a:rPr lang="en-US" dirty="0"/>
              <a:t> </a:t>
            </a:r>
          </a:p>
          <a:p>
            <a:r>
              <a:rPr lang="en-US" dirty="0"/>
              <a:t>1.   Create a numbered lab procedure to outline the research 	study that was performed in this article. </a:t>
            </a:r>
          </a:p>
          <a:p>
            <a:r>
              <a:rPr lang="en-US" dirty="0"/>
              <a:t>2.   What implications will this research have for the future of 	our natural resource systems?</a:t>
            </a:r>
          </a:p>
        </p:txBody>
      </p:sp>
    </p:spTree>
    <p:extLst>
      <p:ext uri="{BB962C8B-B14F-4D97-AF65-F5344CB8AC3E}">
        <p14:creationId xmlns:p14="http://schemas.microsoft.com/office/powerpoint/2010/main" val="26006778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Read the article “New ‘tattoo’ could lead to drought-tolerant crops,” </a:t>
            </a:r>
            <a:r>
              <a:rPr lang="en-US" u="sng" dirty="0">
                <a:hlinkClick r:id="rId2"/>
              </a:rPr>
              <a:t>https://www.sciencenewsforstudents.org/article/new-tattoo-could-lead-drought-tolerant-crops</a:t>
            </a:r>
            <a:r>
              <a:rPr lang="en-US" dirty="0"/>
              <a:t>.</a:t>
            </a:r>
          </a:p>
          <a:p>
            <a:r>
              <a:rPr lang="en-US" dirty="0"/>
              <a:t> </a:t>
            </a:r>
          </a:p>
          <a:p>
            <a:r>
              <a:rPr lang="en-US" dirty="0"/>
              <a:t>1.   Using three to five sentences, describe the impact this 	technology could have on addressing the growing food 	crisis in the world.</a:t>
            </a:r>
          </a:p>
        </p:txBody>
      </p:sp>
    </p:spTree>
    <p:extLst>
      <p:ext uri="{BB962C8B-B14F-4D97-AF65-F5344CB8AC3E}">
        <p14:creationId xmlns:p14="http://schemas.microsoft.com/office/powerpoint/2010/main" val="7408896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Read the article “Robots will control everything you eat,” </a:t>
            </a:r>
            <a:r>
              <a:rPr lang="en-US" u="sng" dirty="0">
                <a:hlinkClick r:id="rId2"/>
              </a:rPr>
              <a:t>https://www.sciencenewsforstudents.org/article/robots-will-control-everything-you-eat</a:t>
            </a:r>
            <a:r>
              <a:rPr lang="en-US" dirty="0"/>
              <a:t>.</a:t>
            </a:r>
          </a:p>
          <a:p>
            <a:endParaRPr lang="en-US" dirty="0"/>
          </a:p>
          <a:p>
            <a:r>
              <a:rPr lang="en-US" dirty="0"/>
              <a:t>1.   List three facts and three opinions you have regarding the 	utilization of robots in agriculture.</a:t>
            </a:r>
          </a:p>
          <a:p>
            <a:endParaRPr lang="en-US" dirty="0"/>
          </a:p>
        </p:txBody>
      </p:sp>
    </p:spTree>
    <p:extLst>
      <p:ext uri="{BB962C8B-B14F-4D97-AF65-F5344CB8AC3E}">
        <p14:creationId xmlns:p14="http://schemas.microsoft.com/office/powerpoint/2010/main" val="31970744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a:p>
            <a:endParaRPr lang="en-US" dirty="0"/>
          </a:p>
        </p:txBody>
      </p:sp>
    </p:spTree>
    <p:extLst>
      <p:ext uri="{BB962C8B-B14F-4D97-AF65-F5344CB8AC3E}">
        <p14:creationId xmlns:p14="http://schemas.microsoft.com/office/powerpoint/2010/main" val="3661244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549667" y="5157741"/>
            <a:ext cx="8229600" cy="1335526"/>
          </a:xfrm>
        </p:spPr>
        <p:txBody>
          <a:bodyPr/>
          <a:lstStyle/>
          <a:p>
            <a:r>
              <a:rPr lang="en-US" dirty="0"/>
              <a:t>From the infographic, select one of the five benefits of school gardens, and using two to five sentences, explain why this benefit would be the greatest for YOUR school and program.</a:t>
            </a:r>
          </a:p>
          <a:p>
            <a:r>
              <a:rPr lang="en-US" sz="1100" dirty="0"/>
              <a:t>(Image can be found at </a:t>
            </a:r>
            <a:r>
              <a:rPr lang="en-US" sz="1100" u="sng" dirty="0">
                <a:hlinkClick r:id="rId2"/>
              </a:rPr>
              <a:t>http://www.fao.org/resources/infographics/infographics-details/en/c/1107110/</a:t>
            </a:r>
            <a:r>
              <a:rPr lang="en-US" sz="1100" dirty="0"/>
              <a:t>.)</a:t>
            </a:r>
          </a:p>
          <a:p>
            <a:endParaRPr lang="en-US" dirty="0"/>
          </a:p>
        </p:txBody>
      </p:sp>
      <p:pic>
        <p:nvPicPr>
          <p:cNvPr id="10242" name="Picture 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2725" y="911656"/>
            <a:ext cx="4179994" cy="4179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69182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590764" y="5116646"/>
            <a:ext cx="8229600" cy="1417720"/>
          </a:xfrm>
        </p:spPr>
        <p:txBody>
          <a:bodyPr/>
          <a:lstStyle/>
          <a:p>
            <a:r>
              <a:rPr lang="en-US" dirty="0"/>
              <a:t>Use the infographic “What Is a GMO?” to explain what a GMO is. Imagine you are writing this explanation to a friend; use two to five sentences. </a:t>
            </a:r>
          </a:p>
          <a:p>
            <a:r>
              <a:rPr lang="en-US" sz="1400" dirty="0"/>
              <a:t>(Image can be found at </a:t>
            </a:r>
            <a:r>
              <a:rPr lang="en-US" sz="1400" u="sng" dirty="0">
                <a:hlinkClick r:id="rId2"/>
              </a:rPr>
              <a:t>https://gmoanswers.com/gmo-basics</a:t>
            </a:r>
            <a:r>
              <a:rPr lang="en-US" sz="1400" dirty="0"/>
              <a:t>.)</a:t>
            </a:r>
          </a:p>
          <a:p>
            <a:endParaRPr lang="en-US" dirty="0"/>
          </a:p>
        </p:txBody>
      </p:sp>
      <p:pic>
        <p:nvPicPr>
          <p:cNvPr id="11266" name="Picture 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077" y="936130"/>
            <a:ext cx="6318901" cy="4086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0983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r>
              <a:rPr lang="en-US" dirty="0"/>
              <a:t>	a.   George Washington Carver</a:t>
            </a:r>
          </a:p>
          <a:p>
            <a:r>
              <a:rPr lang="en-US" dirty="0"/>
              <a:t>	b.   John Deere</a:t>
            </a:r>
          </a:p>
          <a:p>
            <a:r>
              <a:rPr lang="en-US" dirty="0"/>
              <a:t>	c.   Phillip Nelson</a:t>
            </a:r>
          </a:p>
          <a:p>
            <a:r>
              <a:rPr lang="en-US" b="1" dirty="0"/>
              <a:t>	</a:t>
            </a:r>
            <a:r>
              <a:rPr lang="en-US" dirty="0"/>
              <a:t>d.   Dr. Norman Borlaug</a:t>
            </a:r>
          </a:p>
        </p:txBody>
      </p:sp>
      <p:pic>
        <p:nvPicPr>
          <p:cNvPr id="12290" name="Picture 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4082" y="3143166"/>
            <a:ext cx="2992286" cy="2579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609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How many people does one U.S. farm feed?</a:t>
            </a:r>
          </a:p>
          <a:p>
            <a:pPr lvl="0"/>
            <a:r>
              <a:rPr lang="en-US" dirty="0"/>
              <a:t>	a. 56 people</a:t>
            </a:r>
          </a:p>
          <a:p>
            <a:pPr lvl="0"/>
            <a:r>
              <a:rPr lang="en-US" b="1" dirty="0"/>
              <a:t>	b. 165 people</a:t>
            </a:r>
            <a:endParaRPr lang="en-US" dirty="0"/>
          </a:p>
          <a:p>
            <a:pPr lvl="0"/>
            <a:r>
              <a:rPr lang="en-US" dirty="0"/>
              <a:t>	c. 202 people</a:t>
            </a:r>
          </a:p>
          <a:p>
            <a:pPr lvl="0"/>
            <a:r>
              <a:rPr lang="en-US" dirty="0"/>
              <a:t>	d. 233 people</a:t>
            </a:r>
          </a:p>
          <a:p>
            <a:endParaRPr lang="en-US" dirty="0"/>
          </a:p>
        </p:txBody>
      </p:sp>
    </p:spTree>
    <p:extLst>
      <p:ext uri="{BB962C8B-B14F-4D97-AF65-F5344CB8AC3E}">
        <p14:creationId xmlns:p14="http://schemas.microsoft.com/office/powerpoint/2010/main" val="13625267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r>
              <a:rPr lang="en-US" dirty="0"/>
              <a:t>	a.   George Washington Carver</a:t>
            </a:r>
          </a:p>
          <a:p>
            <a:r>
              <a:rPr lang="en-US" dirty="0"/>
              <a:t>	b.   John Deere</a:t>
            </a:r>
          </a:p>
          <a:p>
            <a:r>
              <a:rPr lang="en-US" dirty="0"/>
              <a:t>	c.   Phillip Nelson</a:t>
            </a:r>
          </a:p>
          <a:p>
            <a:r>
              <a:rPr lang="en-US" b="1" dirty="0"/>
              <a:t>	d.   Dr. Norman Borlaug</a:t>
            </a:r>
            <a:endParaRPr lang="en-US" dirty="0"/>
          </a:p>
        </p:txBody>
      </p:sp>
      <p:pic>
        <p:nvPicPr>
          <p:cNvPr id="12290" name="Picture 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4082" y="3143166"/>
            <a:ext cx="2992286" cy="2579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41360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Using the World Food Prize Laureates page, find a laureate of interest to you and write a two- to three-sentence blog post about their accomplishments and agricultural impact. (</a:t>
            </a:r>
            <a:r>
              <a:rPr lang="en-US" u="sng" dirty="0">
                <a:hlinkClick r:id="rId2"/>
              </a:rPr>
              <a:t>https://www.worldfoodprize.org/index.cfm?nodeID=90971&amp;audienceID=1</a:t>
            </a:r>
            <a:r>
              <a:rPr lang="en-US" dirty="0"/>
              <a:t>)</a:t>
            </a:r>
          </a:p>
        </p:txBody>
      </p:sp>
    </p:spTree>
    <p:extLst>
      <p:ext uri="{BB962C8B-B14F-4D97-AF65-F5344CB8AC3E}">
        <p14:creationId xmlns:p14="http://schemas.microsoft.com/office/powerpoint/2010/main" val="17564881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a:xfrm>
            <a:off x="699425" y="5433851"/>
            <a:ext cx="8229600" cy="1063839"/>
          </a:xfrm>
        </p:spPr>
        <p:txBody>
          <a:bodyPr/>
          <a:lstStyle/>
          <a:p>
            <a:r>
              <a:rPr lang="en-US" dirty="0"/>
              <a:t>Using two to three sentences, explain why and how you should advocate for hunger.</a:t>
            </a:r>
          </a:p>
          <a:p>
            <a:r>
              <a:rPr lang="en-US" sz="1200" dirty="0"/>
              <a:t>(Image can be found at </a:t>
            </a:r>
            <a:r>
              <a:rPr lang="en-US" sz="1200" u="sng" dirty="0">
                <a:hlinkClick r:id="rId2"/>
              </a:rPr>
              <a:t>http://alliancetoendhunger.org/aeh-playbook/</a:t>
            </a:r>
            <a:r>
              <a:rPr lang="en-US" sz="1200" dirty="0"/>
              <a:t>.)</a:t>
            </a:r>
          </a:p>
        </p:txBody>
      </p:sp>
      <p:pic>
        <p:nvPicPr>
          <p:cNvPr id="13314"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165" y="1156467"/>
            <a:ext cx="6570594" cy="4277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017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Go to the Feeding America “Hunger is Closer than You Think” website (</a:t>
            </a:r>
            <a:r>
              <a:rPr lang="en-US" u="sng" dirty="0">
                <a:hlinkClick r:id="rId2"/>
              </a:rPr>
              <a:t>http://www.feedingamerica.org/hunger-in-america/</a:t>
            </a:r>
            <a:r>
              <a:rPr lang="en-US" dirty="0"/>
              <a:t>) and select your state. Draw a picture that accurately represents what your state looks like regarding hunger.</a:t>
            </a:r>
          </a:p>
          <a:p>
            <a:endParaRPr lang="en-US" dirty="0"/>
          </a:p>
        </p:txBody>
      </p:sp>
      <p:pic>
        <p:nvPicPr>
          <p:cNvPr id="14338" name="Picture 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714" y="3389859"/>
            <a:ext cx="8012654" cy="207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64364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How many U.S. states grow wheat?</a:t>
            </a:r>
          </a:p>
          <a:p>
            <a:r>
              <a:rPr lang="en-US" dirty="0"/>
              <a:t>	a.   22</a:t>
            </a:r>
          </a:p>
          <a:p>
            <a:r>
              <a:rPr lang="en-US" dirty="0"/>
              <a:t>	b.   32</a:t>
            </a:r>
          </a:p>
          <a:p>
            <a:r>
              <a:rPr lang="en-US" dirty="0"/>
              <a:t>	c.   42</a:t>
            </a:r>
          </a:p>
          <a:p>
            <a:r>
              <a:rPr lang="en-US" dirty="0"/>
              <a:t>	d.   52</a:t>
            </a:r>
          </a:p>
        </p:txBody>
      </p:sp>
    </p:spTree>
    <p:extLst>
      <p:ext uri="{BB962C8B-B14F-4D97-AF65-F5344CB8AC3E}">
        <p14:creationId xmlns:p14="http://schemas.microsoft.com/office/powerpoint/2010/main" val="22132387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How many U.S. states grow wheat?</a:t>
            </a:r>
          </a:p>
          <a:p>
            <a:r>
              <a:rPr lang="en-US" dirty="0"/>
              <a:t>	a.   22</a:t>
            </a:r>
          </a:p>
          <a:p>
            <a:r>
              <a:rPr lang="en-US" dirty="0"/>
              <a:t>	b.   32</a:t>
            </a:r>
          </a:p>
          <a:p>
            <a:r>
              <a:rPr lang="en-US" b="1" dirty="0"/>
              <a:t>	c.   42</a:t>
            </a:r>
            <a:endParaRPr lang="en-US" dirty="0"/>
          </a:p>
          <a:p>
            <a:r>
              <a:rPr lang="en-US" dirty="0"/>
              <a:t>	d.   52</a:t>
            </a:r>
          </a:p>
          <a:p>
            <a:endParaRPr lang="en-US" dirty="0"/>
          </a:p>
        </p:txBody>
      </p:sp>
    </p:spTree>
    <p:extLst>
      <p:ext uri="{BB962C8B-B14F-4D97-AF65-F5344CB8AC3E}">
        <p14:creationId xmlns:p14="http://schemas.microsoft.com/office/powerpoint/2010/main" val="13900777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Every state in U.S. produces honey. Which state leads in honey production?</a:t>
            </a:r>
          </a:p>
          <a:p>
            <a:r>
              <a:rPr lang="en-US" dirty="0"/>
              <a:t>	a.   California</a:t>
            </a:r>
          </a:p>
          <a:p>
            <a:r>
              <a:rPr lang="en-US" dirty="0"/>
              <a:t>	b.   Florida</a:t>
            </a:r>
          </a:p>
          <a:p>
            <a:r>
              <a:rPr lang="en-US" dirty="0"/>
              <a:t>	c.   Montana</a:t>
            </a:r>
          </a:p>
          <a:p>
            <a:r>
              <a:rPr lang="en-US" dirty="0"/>
              <a:t>	d.   North Dakota</a:t>
            </a:r>
          </a:p>
        </p:txBody>
      </p:sp>
    </p:spTree>
    <p:extLst>
      <p:ext uri="{BB962C8B-B14F-4D97-AF65-F5344CB8AC3E}">
        <p14:creationId xmlns:p14="http://schemas.microsoft.com/office/powerpoint/2010/main" val="30139401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Every state in U.S. produces honey. Which state leads in honey production?</a:t>
            </a:r>
          </a:p>
          <a:p>
            <a:r>
              <a:rPr lang="en-US" dirty="0"/>
              <a:t>	a.   California</a:t>
            </a:r>
          </a:p>
          <a:p>
            <a:r>
              <a:rPr lang="en-US" dirty="0"/>
              <a:t>	b.   Florida</a:t>
            </a:r>
          </a:p>
          <a:p>
            <a:r>
              <a:rPr lang="en-US" dirty="0"/>
              <a:t>	c.   Montana</a:t>
            </a:r>
          </a:p>
          <a:p>
            <a:r>
              <a:rPr lang="en-US" b="1" dirty="0"/>
              <a:t>	d.   North Dakota</a:t>
            </a:r>
            <a:endParaRPr lang="en-US" dirty="0"/>
          </a:p>
          <a:p>
            <a:endParaRPr lang="en-US" dirty="0"/>
          </a:p>
        </p:txBody>
      </p:sp>
    </p:spTree>
    <p:extLst>
      <p:ext uri="{BB962C8B-B14F-4D97-AF65-F5344CB8AC3E}">
        <p14:creationId xmlns:p14="http://schemas.microsoft.com/office/powerpoint/2010/main" val="2272472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New crop protection products go through many steps before being approved for use in the industry. Approximately how long does the process from concept development to approval take?</a:t>
            </a:r>
          </a:p>
          <a:p>
            <a:r>
              <a:rPr lang="en-US" dirty="0"/>
              <a:t>	a.   2 years</a:t>
            </a:r>
          </a:p>
          <a:p>
            <a:r>
              <a:rPr lang="en-US" dirty="0"/>
              <a:t>	b.   7 years</a:t>
            </a:r>
          </a:p>
          <a:p>
            <a:r>
              <a:rPr lang="en-US" dirty="0"/>
              <a:t>	c.   11 years </a:t>
            </a:r>
          </a:p>
          <a:p>
            <a:r>
              <a:rPr lang="en-US" dirty="0"/>
              <a:t>	d.   13 years</a:t>
            </a:r>
          </a:p>
          <a:p>
            <a:endParaRPr lang="en-US" dirty="0"/>
          </a:p>
        </p:txBody>
      </p:sp>
    </p:spTree>
    <p:extLst>
      <p:ext uri="{BB962C8B-B14F-4D97-AF65-F5344CB8AC3E}">
        <p14:creationId xmlns:p14="http://schemas.microsoft.com/office/powerpoint/2010/main" val="41927261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Systems Career Focus Area</a:t>
            </a:r>
          </a:p>
        </p:txBody>
      </p:sp>
      <p:sp>
        <p:nvSpPr>
          <p:cNvPr id="3" name="Content Placeholder 2"/>
          <p:cNvSpPr>
            <a:spLocks noGrp="1"/>
          </p:cNvSpPr>
          <p:nvPr>
            <p:ph idx="13"/>
          </p:nvPr>
        </p:nvSpPr>
        <p:spPr/>
        <p:txBody>
          <a:bodyPr/>
          <a:lstStyle/>
          <a:p>
            <a:r>
              <a:rPr lang="en-US" dirty="0"/>
              <a:t>New crop protection products go through many steps before being approved for use in the industry. Approximately how long does the process from concept development to approval take?</a:t>
            </a:r>
          </a:p>
          <a:p>
            <a:r>
              <a:rPr lang="en-US" dirty="0"/>
              <a:t>	a.   2 years</a:t>
            </a:r>
          </a:p>
          <a:p>
            <a:r>
              <a:rPr lang="en-US" dirty="0"/>
              <a:t>	b.   7 years</a:t>
            </a:r>
          </a:p>
          <a:p>
            <a:r>
              <a:rPr lang="en-US" dirty="0"/>
              <a:t>	c.   11 years </a:t>
            </a:r>
          </a:p>
          <a:p>
            <a:r>
              <a:rPr lang="en-US" b="1" dirty="0"/>
              <a:t>	d.   13 years</a:t>
            </a:r>
            <a:endParaRPr lang="en-US" dirty="0"/>
          </a:p>
          <a:p>
            <a:endParaRPr lang="en-US" dirty="0"/>
          </a:p>
        </p:txBody>
      </p:sp>
    </p:spTree>
    <p:extLst>
      <p:ext uri="{BB962C8B-B14F-4D97-AF65-F5344CB8AC3E}">
        <p14:creationId xmlns:p14="http://schemas.microsoft.com/office/powerpoint/2010/main" val="26632272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D077A53E-A8F8-4613-A362-6AAE3EF4D9B9}">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Angles.thmx</Template>
  <TotalTime>12109</TotalTime>
  <Words>4678</Words>
  <Application>Microsoft Office PowerPoint</Application>
  <PresentationFormat>On-screen Show (4:3)</PresentationFormat>
  <Paragraphs>580</Paragraphs>
  <Slides>122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122</vt:i4>
      </vt:variant>
    </vt:vector>
  </HeadingPairs>
  <TitlesOfParts>
    <vt:vector size="128" baseType="lpstr">
      <vt:lpstr>Verdana</vt:lpstr>
      <vt:lpstr>Arial</vt:lpstr>
      <vt:lpstr>Wingdings</vt:lpstr>
      <vt:lpstr>Georgia</vt:lpstr>
      <vt:lpstr>Franklin Gothic Book</vt:lpstr>
      <vt:lpstr>FFA Inservice Master</vt:lpstr>
      <vt:lpstr>PowerPoint Presentation</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lpstr>Plant Systems Career Focus Area</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400</cp:revision>
  <dcterms:created xsi:type="dcterms:W3CDTF">2007-01-30T15:01:20Z</dcterms:created>
  <dcterms:modified xsi:type="dcterms:W3CDTF">2021-03-05T20:17:45Z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