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72"/>
  </p:notesMasterIdLst>
  <p:handoutMasterIdLst>
    <p:handoutMasterId r:id="rId73"/>
  </p:handoutMasterIdLst>
  <p:sldIdLst>
    <p:sldId id="525" r:id="rId6"/>
    <p:sldId id="527" r:id="rId7"/>
    <p:sldId id="528" r:id="rId8"/>
    <p:sldId id="529" r:id="rId9"/>
    <p:sldId id="530" r:id="rId10"/>
    <p:sldId id="531" r:id="rId11"/>
    <p:sldId id="532" r:id="rId12"/>
    <p:sldId id="533" r:id="rId13"/>
    <p:sldId id="534" r:id="rId14"/>
    <p:sldId id="535" r:id="rId15"/>
    <p:sldId id="536" r:id="rId16"/>
    <p:sldId id="537" r:id="rId17"/>
    <p:sldId id="538" r:id="rId18"/>
    <p:sldId id="539" r:id="rId19"/>
    <p:sldId id="540" r:id="rId20"/>
    <p:sldId id="541" r:id="rId21"/>
    <p:sldId id="542" r:id="rId22"/>
    <p:sldId id="543" r:id="rId23"/>
    <p:sldId id="614" r:id="rId24"/>
    <p:sldId id="544" r:id="rId25"/>
    <p:sldId id="545" r:id="rId26"/>
    <p:sldId id="546" r:id="rId27"/>
    <p:sldId id="547" r:id="rId28"/>
    <p:sldId id="548" r:id="rId29"/>
    <p:sldId id="549" r:id="rId30"/>
    <p:sldId id="550" r:id="rId31"/>
    <p:sldId id="551" r:id="rId32"/>
    <p:sldId id="552" r:id="rId33"/>
    <p:sldId id="553" r:id="rId34"/>
    <p:sldId id="554" r:id="rId35"/>
    <p:sldId id="555" r:id="rId36"/>
    <p:sldId id="556" r:id="rId37"/>
    <p:sldId id="557" r:id="rId38"/>
    <p:sldId id="558" r:id="rId39"/>
    <p:sldId id="559" r:id="rId40"/>
    <p:sldId id="560" r:id="rId41"/>
    <p:sldId id="561" r:id="rId42"/>
    <p:sldId id="562" r:id="rId43"/>
    <p:sldId id="615" r:id="rId44"/>
    <p:sldId id="563" r:id="rId45"/>
    <p:sldId id="564" r:id="rId46"/>
    <p:sldId id="565" r:id="rId47"/>
    <p:sldId id="566" r:id="rId48"/>
    <p:sldId id="567" r:id="rId49"/>
    <p:sldId id="568" r:id="rId50"/>
    <p:sldId id="569" r:id="rId51"/>
    <p:sldId id="570" r:id="rId52"/>
    <p:sldId id="571" r:id="rId53"/>
    <p:sldId id="572" r:id="rId54"/>
    <p:sldId id="573" r:id="rId55"/>
    <p:sldId id="574" r:id="rId56"/>
    <p:sldId id="575" r:id="rId57"/>
    <p:sldId id="576" r:id="rId58"/>
    <p:sldId id="577" r:id="rId59"/>
    <p:sldId id="578" r:id="rId60"/>
    <p:sldId id="579" r:id="rId61"/>
    <p:sldId id="580" r:id="rId62"/>
    <p:sldId id="581" r:id="rId63"/>
    <p:sldId id="582" r:id="rId64"/>
    <p:sldId id="583" r:id="rId65"/>
    <p:sldId id="584" r:id="rId66"/>
    <p:sldId id="585" r:id="rId67"/>
    <p:sldId id="586" r:id="rId68"/>
    <p:sldId id="587" r:id="rId69"/>
    <p:sldId id="588" r:id="rId70"/>
    <p:sldId id="589" r:id="rId71"/>
  </p:sldIdLst>
  <p:sldSz cx="9144000" cy="6858000" type="screen4x3"/>
  <p:notesSz cx="7010400" cy="9296400"/>
  <p:embeddedFontLst>
    <p:embeddedFont>
      <p:font typeface="Franklin Gothic Book" panose="020B0503020102020204" pitchFamily="34" charset="0"/>
      <p:regular r:id="rId74"/>
      <p:italic r:id="rId75"/>
    </p:embeddedFont>
    <p:embeddedFont>
      <p:font typeface="Georgia" panose="02040502050405020303" pitchFamily="18" charset="0"/>
      <p:regular r:id="rId76"/>
      <p:bold r:id="rId77"/>
      <p:italic r:id="rId78"/>
      <p:boldItalic r:id="rId79"/>
    </p:embeddedFont>
    <p:embeddedFont>
      <p:font typeface="Verdana" panose="020B0604030504040204" pitchFamily="34" charset="0"/>
      <p:regular r:id="rId80"/>
      <p:bold r:id="rId81"/>
      <p:italic r:id="rId82"/>
      <p:boldItalic r:id="rId83"/>
    </p:embeddedFont>
  </p:embeddedFontLst>
  <p:custDataLst>
    <p:tags r:id="rId84"/>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6" autoAdjust="0"/>
    <p:restoredTop sz="94624" autoAdjust="0"/>
  </p:normalViewPr>
  <p:slideViewPr>
    <p:cSldViewPr snapToGrid="0">
      <p:cViewPr varScale="1">
        <p:scale>
          <a:sx n="48" d="100"/>
          <a:sy n="48" d="100"/>
        </p:scale>
        <p:origin x="1512" y="36"/>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tags" Target="tags/tag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1.fntdata"/><Relationship Id="rId79" Type="http://schemas.openxmlformats.org/officeDocument/2006/relationships/font" Target="fonts/font6.fntdata"/><Relationship Id="rId5" Type="http://schemas.openxmlformats.org/officeDocument/2006/relationships/slideMaster" Target="slideMasters/slide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font" Target="fonts/font4.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notesMaster" Target="notesMasters/notesMaster1.xml"/><Relationship Id="rId80" Type="http://schemas.openxmlformats.org/officeDocument/2006/relationships/font" Target="fonts/font7.fntdata"/><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font" Target="fonts/font2.fntdata"/><Relationship Id="rId83" Type="http://schemas.openxmlformats.org/officeDocument/2006/relationships/font" Target="fonts/font10.fntdata"/><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handoutMaster" Target="handoutMasters/handout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3.fntdata"/><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theme" Target="theme/theme1.xml"/><Relationship Id="rId61" Type="http://schemas.openxmlformats.org/officeDocument/2006/relationships/slide" Target="slides/slide56.xml"/><Relationship Id="rId82" Type="http://schemas.openxmlformats.org/officeDocument/2006/relationships/font" Target="fonts/font9.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a:t>HEADLINE HERE</a:t>
            </a:r>
          </a:p>
          <a:p>
            <a:pPr lvl="0"/>
            <a:r>
              <a:rPr lang="en-US" dirty="0"/>
              <a:t>TWO LINES OR</a:t>
            </a:r>
          </a:p>
          <a:p>
            <a:pPr lvl="0"/>
            <a:r>
              <a:rPr lang="en-US" dirty="0"/>
              <a:t>THREE</a:t>
            </a:r>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hyperlink" Target="https://www.ers.usda.gov/webdocs/publications/42298/32489_aib-760_002.pdf?v=42487" TargetMode="External"/><Relationship Id="rId2" Type="http://schemas.openxmlformats.org/officeDocument/2006/relationships/slideLayout" Target="../slideLayouts/slideLayout3.xml"/><Relationship Id="rId1" Type="http://schemas.openxmlformats.org/officeDocument/2006/relationships/tags" Target="../tags/tag29.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sc4HxPxNrZ0" TargetMode="Externa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hyperlink" Target="https://www.agclassroom.org/teacher/ag_facts.cfm" TargetMode="Externa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hyperlink" Target="https://youtu.be/wfILgW3Lglk" TargetMode="External"/><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hyperlink" Target="https://youtu.be/0PU6BkSMUoA" TargetMode="External"/><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hyperlink" Target="https://youtu.be/B_WSLbw3ApA" TargetMode="External"/><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hyperlink" Target="https://www.sciencenewsforstudents.org/article/robots-will-control-everything-you-eat" TargetMode="Externa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hyperlink" Target="https://www.worldfoodprize.org/index.cfm?nodeID=90971&amp;audienceID=1" TargetMode="External"/><Relationship Id="rId2" Type="http://schemas.openxmlformats.org/officeDocument/2006/relationships/slideLayout" Target="../slideLayouts/slideLayout3.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hyperlink" Target="https://youtu.be/WM16bY0W8o8" TargetMode="External"/><Relationship Id="rId2" Type="http://schemas.openxmlformats.org/officeDocument/2006/relationships/slideLayout" Target="../slideLayouts/slideLayout3.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hyperlink" Target="https://www.ffanewhorizons.org/2017/08/28/which-stem-career-is-right-for-you/" TargetMode="External"/><Relationship Id="rId2" Type="http://schemas.openxmlformats.org/officeDocument/2006/relationships/slideLayout" Target="../slideLayouts/slideLayout3.xml"/><Relationship Id="rId1" Type="http://schemas.openxmlformats.org/officeDocument/2006/relationships/tags" Target="../tags/tag42.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hyperlink" Target="https://www.ffanewhorizons.org/2017/11/22/ag-101-the-mother-ship/" TargetMode="External"/><Relationship Id="rId2" Type="http://schemas.openxmlformats.org/officeDocument/2006/relationships/slideLayout" Target="../slideLayouts/slideLayout3.xml"/><Relationship Id="rId1" Type="http://schemas.openxmlformats.org/officeDocument/2006/relationships/tags" Target="../tags/tag43.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hyperlink" Target="https://www.ffanewhorizons.org/category/ag-101/career-pathways/" TargetMode="External"/><Relationship Id="rId2" Type="http://schemas.openxmlformats.org/officeDocument/2006/relationships/slideLayout" Target="../slideLayouts/slideLayout3.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7.xml"/></Relationships>
</file>

<file path=ppt/slides/_rels/slide48.xml.rels><?xml version="1.0" encoding="UTF-8" standalone="yes"?>
<Relationships xmlns="http://schemas.openxmlformats.org/package/2006/relationships"><Relationship Id="rId3" Type="http://schemas.openxmlformats.org/officeDocument/2006/relationships/hyperlink" Target="https://youtu.be/kVMEfoaLB5Y" TargetMode="External"/><Relationship Id="rId2" Type="http://schemas.openxmlformats.org/officeDocument/2006/relationships/slideLayout" Target="../slideLayouts/slideLayout3.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3.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4.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5.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6.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7.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8.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9.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0.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1.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2.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3.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4.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5.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37394" y="3372102"/>
            <a:ext cx="7694613" cy="1955800"/>
          </a:xfrm>
        </p:spPr>
        <p:txBody>
          <a:bodyPr/>
          <a:lstStyle/>
          <a:p>
            <a:r>
              <a:rPr lang="en-US" dirty="0"/>
              <a:t>Power, Structural and Technical Systems Career Focus Area</a:t>
            </a:r>
          </a:p>
        </p:txBody>
      </p:sp>
      <p:sp>
        <p:nvSpPr>
          <p:cNvPr id="3" name="Title 9"/>
          <p:cNvSpPr txBox="1">
            <a:spLocks/>
          </p:cNvSpPr>
          <p:nvPr/>
        </p:nvSpPr>
        <p:spPr>
          <a:xfrm>
            <a:off x="0" y="192259"/>
            <a:ext cx="9144000" cy="981633"/>
          </a:xfrm>
          <a:prstGeom prst="rect">
            <a:avLst/>
          </a:prstGeom>
        </p:spPr>
        <p:txBody>
          <a:bodyPr vert="horz"/>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a:r>
              <a:rPr lang="en-US" dirty="0"/>
              <a:t>Bell Ringers for the Agricultural Science Classroom</a:t>
            </a:r>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What are the parts of the 3-Component Model for School-Based Agricultural Education?</a:t>
            </a:r>
          </a:p>
          <a:p>
            <a:pPr lvl="0"/>
            <a:r>
              <a:rPr lang="en-US" dirty="0"/>
              <a:t>	a. Animals, plants, foods</a:t>
            </a:r>
          </a:p>
          <a:p>
            <a:pPr lvl="0"/>
            <a:r>
              <a:rPr lang="en-US" dirty="0"/>
              <a:t>	b. Family, friends, agriculture</a:t>
            </a:r>
          </a:p>
          <a:p>
            <a:pPr lvl="0"/>
            <a:r>
              <a:rPr lang="en-US" dirty="0"/>
              <a:t>	c. Careers, classroom, SAE</a:t>
            </a:r>
          </a:p>
          <a:p>
            <a:pPr lvl="0"/>
            <a:r>
              <a:rPr lang="en-US" dirty="0"/>
              <a:t>	d. Classroom, SAE, FFA</a:t>
            </a:r>
          </a:p>
          <a:p>
            <a:endParaRPr lang="en-US" dirty="0"/>
          </a:p>
        </p:txBody>
      </p:sp>
    </p:spTree>
    <p:custDataLst>
      <p:tags r:id="rId1"/>
    </p:custDataLst>
    <p:extLst>
      <p:ext uri="{BB962C8B-B14F-4D97-AF65-F5344CB8AC3E}">
        <p14:creationId xmlns:p14="http://schemas.microsoft.com/office/powerpoint/2010/main" val="1200607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What are the parts of the 3-Component Model for School-Based Agricultural Education?</a:t>
            </a:r>
          </a:p>
          <a:p>
            <a:pPr lvl="0"/>
            <a:r>
              <a:rPr lang="en-US" dirty="0"/>
              <a:t>	a. Animals, plants, foods</a:t>
            </a:r>
          </a:p>
          <a:p>
            <a:pPr lvl="0"/>
            <a:r>
              <a:rPr lang="en-US" dirty="0"/>
              <a:t>	b. Family, friends, agriculture</a:t>
            </a:r>
          </a:p>
          <a:p>
            <a:pPr lvl="0"/>
            <a:r>
              <a:rPr lang="en-US" dirty="0"/>
              <a:t>	c. Careers, classroom, SAE</a:t>
            </a:r>
          </a:p>
          <a:p>
            <a:pPr lvl="0"/>
            <a:r>
              <a:rPr lang="en-US" b="1" dirty="0"/>
              <a:t>	d. Classroom, SAE, FFA</a:t>
            </a:r>
            <a:endParaRPr lang="en-US" dirty="0"/>
          </a:p>
          <a:p>
            <a:endParaRPr lang="en-US" dirty="0"/>
          </a:p>
        </p:txBody>
      </p:sp>
    </p:spTree>
    <p:custDataLst>
      <p:tags r:id="rId1"/>
    </p:custDataLst>
    <p:extLst>
      <p:ext uri="{BB962C8B-B14F-4D97-AF65-F5344CB8AC3E}">
        <p14:creationId xmlns:p14="http://schemas.microsoft.com/office/powerpoint/2010/main" val="378592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Identify two ways you can advocate for agriculture. </a:t>
            </a:r>
          </a:p>
          <a:p>
            <a:endParaRPr lang="en-US" dirty="0"/>
          </a:p>
        </p:txBody>
      </p:sp>
    </p:spTree>
    <p:custDataLst>
      <p:tags r:id="rId1"/>
    </p:custDataLst>
    <p:extLst>
      <p:ext uri="{BB962C8B-B14F-4D97-AF65-F5344CB8AC3E}">
        <p14:creationId xmlns:p14="http://schemas.microsoft.com/office/powerpoint/2010/main" val="3720756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Q: Identify two ways you can advocate for agriculture. </a:t>
            </a:r>
          </a:p>
          <a:p>
            <a:endParaRPr lang="en-US" b="1" dirty="0"/>
          </a:p>
          <a:p>
            <a:r>
              <a:rPr lang="en-US" b="1" dirty="0"/>
              <a:t>A: Example: Utilize social media in a professional manner.</a:t>
            </a:r>
            <a:endParaRPr lang="en-US" dirty="0"/>
          </a:p>
          <a:p>
            <a:endParaRPr lang="en-US" dirty="0"/>
          </a:p>
        </p:txBody>
      </p:sp>
    </p:spTree>
    <p:custDataLst>
      <p:tags r:id="rId1"/>
    </p:custDataLst>
    <p:extLst>
      <p:ext uri="{BB962C8B-B14F-4D97-AF65-F5344CB8AC3E}">
        <p14:creationId xmlns:p14="http://schemas.microsoft.com/office/powerpoint/2010/main" val="1455901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Identify five careers you could have in the Power, Structural and Technical Systems Career Focus Area. </a:t>
            </a:r>
          </a:p>
        </p:txBody>
      </p:sp>
    </p:spTree>
    <p:custDataLst>
      <p:tags r:id="rId1"/>
    </p:custDataLst>
    <p:extLst>
      <p:ext uri="{BB962C8B-B14F-4D97-AF65-F5344CB8AC3E}">
        <p14:creationId xmlns:p14="http://schemas.microsoft.com/office/powerpoint/2010/main" val="1718247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Q: Identify five careers you could have in the Power, Structural and Technical Systems Career Focus Area. </a:t>
            </a:r>
            <a:endParaRPr lang="en-US" b="1" dirty="0"/>
          </a:p>
          <a:p>
            <a:r>
              <a:rPr lang="en-US" b="1" dirty="0"/>
              <a:t>A: Example: Construction foreman, brand manager, electrical engineer, design engineer, hydraulic technician, etc.</a:t>
            </a:r>
            <a:endParaRPr lang="en-US" dirty="0"/>
          </a:p>
        </p:txBody>
      </p:sp>
    </p:spTree>
    <p:custDataLst>
      <p:tags r:id="rId1"/>
    </p:custDataLst>
    <p:extLst>
      <p:ext uri="{BB962C8B-B14F-4D97-AF65-F5344CB8AC3E}">
        <p14:creationId xmlns:p14="http://schemas.microsoft.com/office/powerpoint/2010/main" val="1326508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Identify five colleges/universities that offer agriculture-related degrees.</a:t>
            </a:r>
          </a:p>
          <a:p>
            <a:r>
              <a:rPr lang="en-US" b="1" dirty="0"/>
              <a:t> </a:t>
            </a:r>
            <a:endParaRPr lang="en-US" dirty="0"/>
          </a:p>
          <a:p>
            <a:endParaRPr lang="en-US" dirty="0"/>
          </a:p>
        </p:txBody>
      </p:sp>
    </p:spTree>
    <p:custDataLst>
      <p:tags r:id="rId1"/>
    </p:custDataLst>
    <p:extLst>
      <p:ext uri="{BB962C8B-B14F-4D97-AF65-F5344CB8AC3E}">
        <p14:creationId xmlns:p14="http://schemas.microsoft.com/office/powerpoint/2010/main" val="1044498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Q: Identify five colleges/universities that offer agriculture-related degrees.</a:t>
            </a:r>
          </a:p>
          <a:p>
            <a:r>
              <a:rPr lang="en-US" b="1" dirty="0"/>
              <a:t> </a:t>
            </a:r>
            <a:endParaRPr lang="en-US" dirty="0"/>
          </a:p>
          <a:p>
            <a:r>
              <a:rPr lang="en-US" b="1" dirty="0"/>
              <a:t>A: Examples: Purdue University, University of Illinois, Kansas State, Texas Tech, University of Maryland, etc.</a:t>
            </a:r>
            <a:endParaRPr lang="en-US" dirty="0"/>
          </a:p>
          <a:p>
            <a:endParaRPr lang="en-US" dirty="0"/>
          </a:p>
        </p:txBody>
      </p:sp>
    </p:spTree>
    <p:custDataLst>
      <p:tags r:id="rId1"/>
    </p:custDataLst>
    <p:extLst>
      <p:ext uri="{BB962C8B-B14F-4D97-AF65-F5344CB8AC3E}">
        <p14:creationId xmlns:p14="http://schemas.microsoft.com/office/powerpoint/2010/main" val="1068647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Cotton is an important commodity to American agriculture. What scientist (pictured here) is responsible for developing the cotton gin to increase the ability to process cotton?</a:t>
            </a:r>
          </a:p>
          <a:p>
            <a:r>
              <a:rPr lang="en-US" dirty="0"/>
              <a:t>	a.   Eli Whitney</a:t>
            </a:r>
          </a:p>
          <a:p>
            <a:r>
              <a:rPr lang="en-US" dirty="0"/>
              <a:t>	b.   Thomas Jefferson</a:t>
            </a:r>
          </a:p>
          <a:p>
            <a:r>
              <a:rPr lang="en-US" dirty="0"/>
              <a:t>	c.   Norman Borlaug</a:t>
            </a:r>
          </a:p>
          <a:p>
            <a:r>
              <a:rPr lang="en-US" dirty="0"/>
              <a:t>	d.   John Deere</a:t>
            </a:r>
          </a:p>
          <a:p>
            <a:endParaRPr lang="en-US" dirty="0"/>
          </a:p>
        </p:txBody>
      </p:sp>
      <p:pic>
        <p:nvPicPr>
          <p:cNvPr id="1026" name="Picture 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0215" y="2959909"/>
            <a:ext cx="2568879" cy="2730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02100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Cotton is an important commodity to American agriculture. What scientist (pictured here) is responsible for developing the cotton gin to increase the ability to process cotton?</a:t>
            </a:r>
          </a:p>
          <a:p>
            <a:r>
              <a:rPr lang="en-US" dirty="0"/>
              <a:t>	a.   </a:t>
            </a:r>
            <a:r>
              <a:rPr lang="en-US" b="1" dirty="0"/>
              <a:t>Eli Whitney</a:t>
            </a:r>
            <a:endParaRPr lang="en-US" dirty="0"/>
          </a:p>
          <a:p>
            <a:r>
              <a:rPr lang="en-US" dirty="0"/>
              <a:t>	b.   Thomas Jefferson</a:t>
            </a:r>
          </a:p>
          <a:p>
            <a:r>
              <a:rPr lang="en-US" dirty="0"/>
              <a:t>	c.   Norman Borlaug</a:t>
            </a:r>
          </a:p>
          <a:p>
            <a:r>
              <a:rPr lang="en-US" dirty="0"/>
              <a:t>	d.   John Deere</a:t>
            </a:r>
          </a:p>
          <a:p>
            <a:endParaRPr lang="en-US" dirty="0"/>
          </a:p>
        </p:txBody>
      </p:sp>
      <p:pic>
        <p:nvPicPr>
          <p:cNvPr id="1026" name="Picture 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0215" y="2959909"/>
            <a:ext cx="2568879" cy="2730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3785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Go to </a:t>
            </a:r>
            <a:r>
              <a:rPr lang="en-US" dirty="0" err="1"/>
              <a:t>AgExplorer.ffa.organd</a:t>
            </a:r>
            <a:r>
              <a:rPr lang="en-US" dirty="0"/>
              <a:t> complete the Career Finder.  </a:t>
            </a:r>
          </a:p>
          <a:p>
            <a:endParaRPr lang="en-US" dirty="0"/>
          </a:p>
        </p:txBody>
      </p:sp>
      <p:pic>
        <p:nvPicPr>
          <p:cNvPr id="5" name="Picture 4"/>
          <p:cNvPicPr>
            <a:picLocks noChangeAspect="1"/>
          </p:cNvPicPr>
          <p:nvPr/>
        </p:nvPicPr>
        <p:blipFill>
          <a:blip r:embed="rId3"/>
          <a:stretch>
            <a:fillRect/>
          </a:stretch>
        </p:blipFill>
        <p:spPr>
          <a:xfrm>
            <a:off x="1689520" y="2379042"/>
            <a:ext cx="5703678" cy="4225182"/>
          </a:xfrm>
          <a:prstGeom prst="rect">
            <a:avLst/>
          </a:prstGeom>
        </p:spPr>
      </p:pic>
      <p:sp>
        <p:nvSpPr>
          <p:cNvPr id="6" name="5-Point Star 5"/>
          <p:cNvSpPr/>
          <p:nvPr/>
        </p:nvSpPr>
        <p:spPr>
          <a:xfrm>
            <a:off x="4790002" y="2718977"/>
            <a:ext cx="914400" cy="914400"/>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90875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If an electric train is traveling south, which way is the smoke blowing?</a:t>
            </a:r>
          </a:p>
          <a:p>
            <a:endParaRPr lang="en-US" dirty="0"/>
          </a:p>
        </p:txBody>
      </p:sp>
    </p:spTree>
    <p:custDataLst>
      <p:tags r:id="rId1"/>
    </p:custDataLst>
    <p:extLst>
      <p:ext uri="{BB962C8B-B14F-4D97-AF65-F5344CB8AC3E}">
        <p14:creationId xmlns:p14="http://schemas.microsoft.com/office/powerpoint/2010/main" val="2893495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Q: If an electric train is traveling south, which way is the smoke blowing?</a:t>
            </a:r>
          </a:p>
          <a:p>
            <a:endParaRPr lang="en-US" b="1" dirty="0"/>
          </a:p>
          <a:p>
            <a:r>
              <a:rPr lang="en-US" b="1" dirty="0"/>
              <a:t>A: There is no smoke if the train is electric.</a:t>
            </a:r>
            <a:endParaRPr lang="en-US" dirty="0"/>
          </a:p>
          <a:p>
            <a:endParaRPr lang="en-US" dirty="0"/>
          </a:p>
        </p:txBody>
      </p:sp>
    </p:spTree>
    <p:custDataLst>
      <p:tags r:id="rId1"/>
    </p:custDataLst>
    <p:extLst>
      <p:ext uri="{BB962C8B-B14F-4D97-AF65-F5344CB8AC3E}">
        <p14:creationId xmlns:p14="http://schemas.microsoft.com/office/powerpoint/2010/main" val="1449933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In a one-story pink house, there was a pink person, a pink cat, a pink fish, a pink computer, a pink chair, a pink table, a pink telephone, a pink shower — everything was pink! What color were the stairs?</a:t>
            </a:r>
          </a:p>
        </p:txBody>
      </p:sp>
    </p:spTree>
    <p:custDataLst>
      <p:tags r:id="rId1"/>
    </p:custDataLst>
    <p:extLst>
      <p:ext uri="{BB962C8B-B14F-4D97-AF65-F5344CB8AC3E}">
        <p14:creationId xmlns:p14="http://schemas.microsoft.com/office/powerpoint/2010/main" val="2174277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Q: In a one-story pink house, there was a pink person, a pink cat, a pink fish, a pink computer, a pink chair, a pink table, a pink telephone, a pink shower — everything was pink! What color were the stairs?</a:t>
            </a:r>
          </a:p>
          <a:p>
            <a:endParaRPr lang="en-US" b="1" dirty="0"/>
          </a:p>
          <a:p>
            <a:r>
              <a:rPr lang="en-US" b="1" dirty="0"/>
              <a:t>A: It is a one-story house, which means there aren’t any stairs.</a:t>
            </a:r>
            <a:endParaRPr lang="en-US" dirty="0"/>
          </a:p>
        </p:txBody>
      </p:sp>
    </p:spTree>
    <p:custDataLst>
      <p:tags r:id="rId1"/>
    </p:custDataLst>
    <p:extLst>
      <p:ext uri="{BB962C8B-B14F-4D97-AF65-F5344CB8AC3E}">
        <p14:creationId xmlns:p14="http://schemas.microsoft.com/office/powerpoint/2010/main" val="3137555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Which weighs more, a pound of feathers or a pound of bricks?</a:t>
            </a:r>
          </a:p>
          <a:p>
            <a:endParaRPr lang="en-US" dirty="0"/>
          </a:p>
        </p:txBody>
      </p:sp>
    </p:spTree>
    <p:custDataLst>
      <p:tags r:id="rId1"/>
    </p:custDataLst>
    <p:extLst>
      <p:ext uri="{BB962C8B-B14F-4D97-AF65-F5344CB8AC3E}">
        <p14:creationId xmlns:p14="http://schemas.microsoft.com/office/powerpoint/2010/main" val="1834930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Q: Which weighs more, a pound of feathers or a pound of bricks?</a:t>
            </a:r>
          </a:p>
          <a:p>
            <a:endParaRPr lang="en-US" b="1" dirty="0"/>
          </a:p>
          <a:p>
            <a:r>
              <a:rPr lang="en-US" b="1" dirty="0"/>
              <a:t>A: Neither, they both weigh one pound.</a:t>
            </a:r>
            <a:endParaRPr lang="en-US" dirty="0"/>
          </a:p>
          <a:p>
            <a:endParaRPr lang="en-US" dirty="0"/>
          </a:p>
        </p:txBody>
      </p:sp>
    </p:spTree>
    <p:custDataLst>
      <p:tags r:id="rId1"/>
    </p:custDataLst>
    <p:extLst>
      <p:ext uri="{BB962C8B-B14F-4D97-AF65-F5344CB8AC3E}">
        <p14:creationId xmlns:p14="http://schemas.microsoft.com/office/powerpoint/2010/main" val="4041213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Draw a picture of what the word </a:t>
            </a:r>
            <a:r>
              <a:rPr lang="en-US" i="1" dirty="0"/>
              <a:t>agriculture</a:t>
            </a:r>
            <a:r>
              <a:rPr lang="en-US" dirty="0"/>
              <a:t> means to you. You have five minutes to complete the drawing.</a:t>
            </a:r>
          </a:p>
          <a:p>
            <a:endParaRPr lang="en-US" dirty="0"/>
          </a:p>
        </p:txBody>
      </p:sp>
    </p:spTree>
    <p:custDataLst>
      <p:tags r:id="rId1"/>
    </p:custDataLst>
    <p:extLst>
      <p:ext uri="{BB962C8B-B14F-4D97-AF65-F5344CB8AC3E}">
        <p14:creationId xmlns:p14="http://schemas.microsoft.com/office/powerpoint/2010/main" val="19177091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Steel angle iron is sold for $1.46 per linear foot, steel rod is sold for $0.94 per linear foot and steel pipe is sold for $2.76 per linear foot. If 35.5 feet of angle iron, 12 feet of rod and 100 inches of pipe are purchased, and 7 percent taxes are paid with the purchase, what is the approximate total price for the metal?</a:t>
            </a:r>
          </a:p>
          <a:p>
            <a:pPr lvl="0"/>
            <a:r>
              <a:rPr lang="en-US" dirty="0"/>
              <a:t>	a. $78.14</a:t>
            </a:r>
          </a:p>
          <a:p>
            <a:pPr lvl="0"/>
            <a:r>
              <a:rPr lang="en-US" dirty="0"/>
              <a:t>	b. $86.11</a:t>
            </a:r>
          </a:p>
          <a:p>
            <a:pPr lvl="0"/>
            <a:r>
              <a:rPr lang="en-US" dirty="0"/>
              <a:t>	c. $92.14</a:t>
            </a:r>
          </a:p>
          <a:p>
            <a:pPr lvl="0"/>
            <a:r>
              <a:rPr lang="en-US" dirty="0"/>
              <a:t>	d. $100.11</a:t>
            </a:r>
          </a:p>
          <a:p>
            <a:r>
              <a:rPr lang="en-US" dirty="0"/>
              <a:t> </a:t>
            </a:r>
          </a:p>
          <a:p>
            <a:endParaRPr lang="en-US" dirty="0"/>
          </a:p>
        </p:txBody>
      </p:sp>
    </p:spTree>
    <p:custDataLst>
      <p:tags r:id="rId1"/>
    </p:custDataLst>
    <p:extLst>
      <p:ext uri="{BB962C8B-B14F-4D97-AF65-F5344CB8AC3E}">
        <p14:creationId xmlns:p14="http://schemas.microsoft.com/office/powerpoint/2010/main" val="2339755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Steel angle iron is sold for $1.46 per linear foot, steel rod is sold for $0.94 per linear foot and steel pipe is sold for $2.76 per linear foot. If 35.5 feet of angle iron, 12 feet of rod and 100 inches of pipe are purchased, and 7 percent taxes are paid with the purchase, what is the approximate total price for the metal?</a:t>
            </a:r>
          </a:p>
          <a:p>
            <a:pPr lvl="0"/>
            <a:r>
              <a:rPr lang="en-US" dirty="0"/>
              <a:t>	a. $78.14</a:t>
            </a:r>
          </a:p>
          <a:p>
            <a:pPr lvl="0"/>
            <a:r>
              <a:rPr lang="en-US" dirty="0"/>
              <a:t>	b. $86.11</a:t>
            </a:r>
          </a:p>
          <a:p>
            <a:pPr lvl="0"/>
            <a:r>
              <a:rPr lang="en-US" b="1" dirty="0"/>
              <a:t>	c. $92.14</a:t>
            </a:r>
            <a:endParaRPr lang="en-US" dirty="0"/>
          </a:p>
          <a:p>
            <a:pPr lvl="0"/>
            <a:r>
              <a:rPr lang="en-US" dirty="0"/>
              <a:t>	d. $100.11</a:t>
            </a:r>
          </a:p>
          <a:p>
            <a:r>
              <a:rPr lang="en-US" dirty="0"/>
              <a:t> </a:t>
            </a:r>
          </a:p>
          <a:p>
            <a:endParaRPr lang="en-US" dirty="0"/>
          </a:p>
        </p:txBody>
      </p:sp>
      <p:sp>
        <p:nvSpPr>
          <p:cNvPr id="4" name="TextBox 3"/>
          <p:cNvSpPr txBox="1"/>
          <p:nvPr/>
        </p:nvSpPr>
        <p:spPr>
          <a:xfrm>
            <a:off x="4572000" y="3736323"/>
            <a:ext cx="4129939" cy="1908215"/>
          </a:xfrm>
          <a:prstGeom prst="rect">
            <a:avLst/>
          </a:prstGeom>
          <a:noFill/>
        </p:spPr>
        <p:txBody>
          <a:bodyPr wrap="square" rtlCol="0">
            <a:spAutoFit/>
          </a:bodyPr>
          <a:lstStyle/>
          <a:p>
            <a:r>
              <a:rPr lang="en-US" sz="2000" b="1" dirty="0"/>
              <a:t>35.5’ x $1.46/</a:t>
            </a:r>
            <a:r>
              <a:rPr lang="en-US" sz="2000" b="1" dirty="0" err="1"/>
              <a:t>ft</a:t>
            </a:r>
            <a:r>
              <a:rPr lang="en-US" sz="2000" b="1" dirty="0"/>
              <a:t> = $51.83</a:t>
            </a:r>
            <a:endParaRPr lang="en-US" sz="2000" dirty="0"/>
          </a:p>
          <a:p>
            <a:r>
              <a:rPr lang="en-US" sz="2000" b="1" dirty="0"/>
              <a:t>12’ x $0.94/</a:t>
            </a:r>
            <a:r>
              <a:rPr lang="en-US" sz="2000" b="1" dirty="0" err="1"/>
              <a:t>ft</a:t>
            </a:r>
            <a:r>
              <a:rPr lang="en-US" sz="2000" b="1" dirty="0"/>
              <a:t> = $11.28</a:t>
            </a:r>
            <a:endParaRPr lang="en-US" sz="2000" dirty="0"/>
          </a:p>
          <a:p>
            <a:r>
              <a:rPr lang="en-US" sz="2000" b="1" dirty="0"/>
              <a:t>100” / 12” x $2.76/</a:t>
            </a:r>
            <a:r>
              <a:rPr lang="en-US" sz="2000" b="1" dirty="0" err="1"/>
              <a:t>ft</a:t>
            </a:r>
            <a:r>
              <a:rPr lang="en-US" sz="2000" b="1" dirty="0"/>
              <a:t> = $23</a:t>
            </a:r>
            <a:endParaRPr lang="en-US" sz="2000" dirty="0"/>
          </a:p>
          <a:p>
            <a:r>
              <a:rPr lang="en-US" sz="2000" b="1" dirty="0"/>
              <a:t>Total = $86.11</a:t>
            </a:r>
            <a:endParaRPr lang="en-US" sz="2000" dirty="0"/>
          </a:p>
          <a:p>
            <a:r>
              <a:rPr lang="en-US" sz="2000" b="1" dirty="0"/>
              <a:t>            $86.11 x 1.07tax = $92.14</a:t>
            </a:r>
            <a:endParaRPr lang="en-US" sz="2000" dirty="0"/>
          </a:p>
          <a:p>
            <a:endParaRPr lang="en-US" dirty="0"/>
          </a:p>
        </p:txBody>
      </p:sp>
    </p:spTree>
    <p:custDataLst>
      <p:tags r:id="rId1"/>
    </p:custDataLst>
    <p:extLst>
      <p:ext uri="{BB962C8B-B14F-4D97-AF65-F5344CB8AC3E}">
        <p14:creationId xmlns:p14="http://schemas.microsoft.com/office/powerpoint/2010/main" val="3492854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a:xfrm>
            <a:off x="517757" y="5452018"/>
            <a:ext cx="8229600" cy="1045673"/>
          </a:xfrm>
        </p:spPr>
        <p:txBody>
          <a:bodyPr/>
          <a:lstStyle/>
          <a:p>
            <a:r>
              <a:rPr lang="en-US" dirty="0"/>
              <a:t>What region do we live in, and what are some of our greatest commodities according to the map from the USDA?</a:t>
            </a:r>
          </a:p>
          <a:p>
            <a:r>
              <a:rPr lang="en-US" sz="1050" dirty="0"/>
              <a:t>(Image can be found at </a:t>
            </a:r>
            <a:r>
              <a:rPr lang="en-US" sz="1050" u="sng" dirty="0">
                <a:hlinkClick r:id="rId3"/>
              </a:rPr>
              <a:t>https://www.ers.usda.gov/webdocs/publications/42298/32489_aib-760_002.pdf?v=42487</a:t>
            </a:r>
            <a:r>
              <a:rPr lang="en-US" sz="1050" dirty="0"/>
              <a:t>.)</a:t>
            </a:r>
          </a:p>
          <a:p>
            <a:endParaRPr lang="en-US" dirty="0"/>
          </a:p>
        </p:txBody>
      </p:sp>
      <p:pic>
        <p:nvPicPr>
          <p:cNvPr id="2050" name="Picture 6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095" y="1052405"/>
            <a:ext cx="6785332" cy="439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702608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Video journaling: Watch this short video clip, reflect in writing and be </a:t>
            </a:r>
            <a:r>
              <a:rPr lang="en-US"/>
              <a:t>ready to share </a:t>
            </a:r>
            <a:r>
              <a:rPr lang="en-US" dirty="0"/>
              <a:t>responses with the class. (</a:t>
            </a:r>
            <a:r>
              <a:rPr lang="en-US" u="sng" dirty="0">
                <a:hlinkClick r:id="rId3"/>
              </a:rPr>
              <a:t>https://www.youtube.com/watch?v=sc4HxPxNrZ0</a:t>
            </a:r>
            <a:r>
              <a:rPr lang="en-US" dirty="0"/>
              <a:t>)</a:t>
            </a:r>
          </a:p>
        </p:txBody>
      </p:sp>
    </p:spTree>
    <p:custDataLst>
      <p:tags r:id="rId1"/>
    </p:custDataLst>
    <p:extLst>
      <p:ext uri="{BB962C8B-B14F-4D97-AF65-F5344CB8AC3E}">
        <p14:creationId xmlns:p14="http://schemas.microsoft.com/office/powerpoint/2010/main" val="241839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Utilizing the State Agricultural Facts map (</a:t>
            </a:r>
            <a:r>
              <a:rPr lang="en-US" u="sng" dirty="0">
                <a:hlinkClick r:id="rId3"/>
              </a:rPr>
              <a:t>https://www.agclassroom.org/teacher/ag_facts.cfm</a:t>
            </a:r>
            <a:r>
              <a:rPr lang="en-US" dirty="0"/>
              <a:t>), identify and write down five interesting facts that you did not know about your state.</a:t>
            </a:r>
          </a:p>
          <a:p>
            <a:endParaRPr lang="en-US" dirty="0"/>
          </a:p>
        </p:txBody>
      </p:sp>
    </p:spTree>
    <p:custDataLst>
      <p:tags r:id="rId1"/>
    </p:custDataLst>
    <p:extLst>
      <p:ext uri="{BB962C8B-B14F-4D97-AF65-F5344CB8AC3E}">
        <p14:creationId xmlns:p14="http://schemas.microsoft.com/office/powerpoint/2010/main" val="485423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Write a tweet about how agriculture impacted you this weekend.</a:t>
            </a:r>
          </a:p>
          <a:p>
            <a:endParaRPr lang="en-US" dirty="0"/>
          </a:p>
        </p:txBody>
      </p:sp>
      <p:pic>
        <p:nvPicPr>
          <p:cNvPr id="4" name="Picture 3"/>
          <p:cNvPicPr>
            <a:picLocks noChangeAspect="1"/>
          </p:cNvPicPr>
          <p:nvPr/>
        </p:nvPicPr>
        <p:blipFill>
          <a:blip r:embed="rId3"/>
          <a:stretch>
            <a:fillRect/>
          </a:stretch>
        </p:blipFill>
        <p:spPr>
          <a:xfrm>
            <a:off x="4539797" y="2863902"/>
            <a:ext cx="2466565" cy="2466565"/>
          </a:xfrm>
          <a:prstGeom prst="rect">
            <a:avLst/>
          </a:prstGeom>
        </p:spPr>
      </p:pic>
    </p:spTree>
    <p:custDataLst>
      <p:tags r:id="rId1"/>
    </p:custDataLst>
    <p:extLst>
      <p:ext uri="{BB962C8B-B14F-4D97-AF65-F5344CB8AC3E}">
        <p14:creationId xmlns:p14="http://schemas.microsoft.com/office/powerpoint/2010/main" val="1434561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Watch the following video: </a:t>
            </a:r>
            <a:r>
              <a:rPr lang="en-US" u="sng" dirty="0">
                <a:hlinkClick r:id="rId3"/>
              </a:rPr>
              <a:t>https://youtu.be/wfILgW3Lglk</a:t>
            </a:r>
            <a:r>
              <a:rPr lang="en-US" dirty="0"/>
              <a:t>.</a:t>
            </a:r>
          </a:p>
          <a:p>
            <a:r>
              <a:rPr lang="en-US" dirty="0"/>
              <a:t>  </a:t>
            </a:r>
          </a:p>
          <a:p>
            <a:pPr marL="457200" indent="-457200">
              <a:buAutoNum type="arabicPeriod"/>
            </a:pPr>
            <a:r>
              <a:rPr lang="en-US" dirty="0"/>
              <a:t>What role does CSX Transportation play in the agriculture industry?</a:t>
            </a:r>
          </a:p>
          <a:p>
            <a:pPr marL="457200" indent="-457200">
              <a:buAutoNum type="arabicPeriod"/>
            </a:pPr>
            <a:r>
              <a:rPr lang="en-US" dirty="0"/>
              <a:t>Identify two careers you could have through CSX Transportation.</a:t>
            </a:r>
          </a:p>
          <a:p>
            <a:endParaRPr lang="en-US" dirty="0"/>
          </a:p>
        </p:txBody>
      </p:sp>
    </p:spTree>
    <p:custDataLst>
      <p:tags r:id="rId1"/>
    </p:custDataLst>
    <p:extLst>
      <p:ext uri="{BB962C8B-B14F-4D97-AF65-F5344CB8AC3E}">
        <p14:creationId xmlns:p14="http://schemas.microsoft.com/office/powerpoint/2010/main" val="40937080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Watch the following video: </a:t>
            </a:r>
            <a:r>
              <a:rPr lang="en-US" u="sng" dirty="0">
                <a:hlinkClick r:id="rId3"/>
              </a:rPr>
              <a:t>https://youtu.be/0PU6BkSMUoA</a:t>
            </a:r>
            <a:r>
              <a:rPr lang="en-US" dirty="0"/>
              <a:t> .</a:t>
            </a:r>
          </a:p>
          <a:p>
            <a:endParaRPr lang="en-US" dirty="0"/>
          </a:p>
          <a:p>
            <a:pPr marL="457200" indent="-457200">
              <a:buFont typeface="+mj-lt"/>
              <a:buAutoNum type="arabicPeriod"/>
            </a:pPr>
            <a:r>
              <a:rPr lang="en-US" dirty="0"/>
              <a:t>What careers exist in agriculture that are not production based?</a:t>
            </a:r>
          </a:p>
          <a:p>
            <a:pPr marL="457200" indent="-457200">
              <a:buFont typeface="+mj-lt"/>
              <a:buAutoNum type="arabicPeriod"/>
            </a:pPr>
            <a:r>
              <a:rPr lang="en-US" dirty="0"/>
              <a:t>What role do America’s farmers play in our economy?</a:t>
            </a:r>
          </a:p>
        </p:txBody>
      </p:sp>
    </p:spTree>
    <p:custDataLst>
      <p:tags r:id="rId1"/>
    </p:custDataLst>
    <p:extLst>
      <p:ext uri="{BB962C8B-B14F-4D97-AF65-F5344CB8AC3E}">
        <p14:creationId xmlns:p14="http://schemas.microsoft.com/office/powerpoint/2010/main" val="157057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Watch the following video:</a:t>
            </a:r>
          </a:p>
          <a:p>
            <a:r>
              <a:rPr lang="en-US" u="sng" dirty="0">
                <a:hlinkClick r:id="rId3"/>
              </a:rPr>
              <a:t>https://youtu.be/B_WSLbw3ApA</a:t>
            </a:r>
            <a:r>
              <a:rPr lang="en-US" dirty="0"/>
              <a:t>.</a:t>
            </a:r>
          </a:p>
          <a:p>
            <a:endParaRPr lang="en-US" dirty="0"/>
          </a:p>
          <a:p>
            <a:pPr marL="457200" indent="-457200">
              <a:buAutoNum type="arabicPeriod"/>
            </a:pPr>
            <a:r>
              <a:rPr lang="en-US" dirty="0"/>
              <a:t>What benefits are there to being employed in agriculture?    </a:t>
            </a:r>
          </a:p>
          <a:p>
            <a:r>
              <a:rPr lang="en-US" dirty="0"/>
              <a:t>     Identify three.</a:t>
            </a:r>
          </a:p>
          <a:p>
            <a:endParaRPr lang="en-US" dirty="0"/>
          </a:p>
        </p:txBody>
      </p:sp>
    </p:spTree>
    <p:custDataLst>
      <p:tags r:id="rId1"/>
    </p:custDataLst>
    <p:extLst>
      <p:ext uri="{BB962C8B-B14F-4D97-AF65-F5344CB8AC3E}">
        <p14:creationId xmlns:p14="http://schemas.microsoft.com/office/powerpoint/2010/main" val="2811648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Find an impactful member of the agricultural community from history. Create a tweet about the impact that </a:t>
            </a:r>
            <a:r>
              <a:rPr lang="en-US"/>
              <a:t>person had </a:t>
            </a:r>
            <a:r>
              <a:rPr lang="en-US" dirty="0"/>
              <a:t>on the agriculture industry.</a:t>
            </a:r>
          </a:p>
        </p:txBody>
      </p:sp>
    </p:spTree>
    <p:custDataLst>
      <p:tags r:id="rId1"/>
    </p:custDataLst>
    <p:extLst>
      <p:ext uri="{BB962C8B-B14F-4D97-AF65-F5344CB8AC3E}">
        <p14:creationId xmlns:p14="http://schemas.microsoft.com/office/powerpoint/2010/main" val="925660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Read the article “Robots will control everything you eat,” </a:t>
            </a:r>
            <a:r>
              <a:rPr lang="en-US" u="sng" dirty="0">
                <a:hlinkClick r:id="rId3"/>
              </a:rPr>
              <a:t>https://www.sciencenewsforstudents.org/article/robots-will-control-everything-you-eat</a:t>
            </a:r>
            <a:r>
              <a:rPr lang="en-US" dirty="0"/>
              <a:t>. </a:t>
            </a:r>
          </a:p>
          <a:p>
            <a:endParaRPr lang="en-US" dirty="0"/>
          </a:p>
          <a:p>
            <a:r>
              <a:rPr lang="en-US" dirty="0"/>
              <a:t>List three facts and three opinions you have regarding the utilization of robots in agriculture.</a:t>
            </a:r>
          </a:p>
          <a:p>
            <a:endParaRPr lang="en-US" dirty="0"/>
          </a:p>
        </p:txBody>
      </p:sp>
    </p:spTree>
    <p:custDataLst>
      <p:tags r:id="rId1"/>
    </p:custDataLst>
    <p:extLst>
      <p:ext uri="{BB962C8B-B14F-4D97-AF65-F5344CB8AC3E}">
        <p14:creationId xmlns:p14="http://schemas.microsoft.com/office/powerpoint/2010/main" val="4146484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Write a two-minute elevator speech about what agriculture is/means. This elevator speech should be written for a student at the elementary level that has never taken an agriculture class.</a:t>
            </a:r>
          </a:p>
          <a:p>
            <a:endParaRPr lang="en-US" dirty="0"/>
          </a:p>
        </p:txBody>
      </p:sp>
    </p:spTree>
    <p:custDataLst>
      <p:tags r:id="rId1"/>
    </p:custDataLst>
    <p:extLst>
      <p:ext uri="{BB962C8B-B14F-4D97-AF65-F5344CB8AC3E}">
        <p14:creationId xmlns:p14="http://schemas.microsoft.com/office/powerpoint/2010/main" val="4855970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r>
              <a:rPr lang="en-US" dirty="0"/>
              <a:t>	a.   George Washington Carver</a:t>
            </a:r>
          </a:p>
          <a:p>
            <a:r>
              <a:rPr lang="en-US" dirty="0"/>
              <a:t>	b.   John Deere</a:t>
            </a:r>
          </a:p>
          <a:p>
            <a:r>
              <a:rPr lang="en-US" dirty="0"/>
              <a:t>	c.   Phillip Nelson</a:t>
            </a:r>
          </a:p>
          <a:p>
            <a:r>
              <a:rPr lang="en-US" b="1" dirty="0"/>
              <a:t>	</a:t>
            </a:r>
            <a:r>
              <a:rPr lang="en-US" dirty="0"/>
              <a:t>d.   Dr. Norman Borlaug</a:t>
            </a:r>
          </a:p>
          <a:p>
            <a:endParaRPr lang="en-US" dirty="0"/>
          </a:p>
        </p:txBody>
      </p:sp>
      <p:pic>
        <p:nvPicPr>
          <p:cNvPr id="3074" name="Picture 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2554" y="3288501"/>
            <a:ext cx="2943326" cy="253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75440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r>
              <a:rPr lang="en-US" dirty="0"/>
              <a:t>	a.   George Washington Carver</a:t>
            </a:r>
          </a:p>
          <a:p>
            <a:r>
              <a:rPr lang="en-US" dirty="0"/>
              <a:t>	b.   John Deere</a:t>
            </a:r>
          </a:p>
          <a:p>
            <a:r>
              <a:rPr lang="en-US" dirty="0"/>
              <a:t>	c.   Phillip Nelson</a:t>
            </a:r>
          </a:p>
          <a:p>
            <a:r>
              <a:rPr lang="en-US" b="1" dirty="0"/>
              <a:t>	d.   Dr. Norman Borlaug</a:t>
            </a:r>
            <a:endParaRPr lang="en-US" dirty="0"/>
          </a:p>
          <a:p>
            <a:endParaRPr lang="en-US" dirty="0"/>
          </a:p>
        </p:txBody>
      </p:sp>
      <p:pic>
        <p:nvPicPr>
          <p:cNvPr id="3074" name="Picture 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2554" y="3288501"/>
            <a:ext cx="2943326" cy="253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15881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Biodiesel is a fuel source created from which common agricultural commodity?</a:t>
            </a:r>
          </a:p>
          <a:p>
            <a:pPr lvl="0"/>
            <a:r>
              <a:rPr lang="en-US" dirty="0"/>
              <a:t>	a. Corn </a:t>
            </a:r>
          </a:p>
          <a:p>
            <a:pPr lvl="0"/>
            <a:r>
              <a:rPr lang="en-US" dirty="0"/>
              <a:t>	b. Soybeans</a:t>
            </a:r>
          </a:p>
          <a:p>
            <a:pPr lvl="0"/>
            <a:r>
              <a:rPr lang="en-US" dirty="0"/>
              <a:t>	c. Wheat</a:t>
            </a:r>
          </a:p>
          <a:p>
            <a:r>
              <a:rPr lang="en-US" dirty="0"/>
              <a:t>	d. Sorghum</a:t>
            </a:r>
          </a:p>
        </p:txBody>
      </p:sp>
    </p:spTree>
    <p:custDataLst>
      <p:tags r:id="rId1"/>
    </p:custDataLst>
    <p:extLst>
      <p:ext uri="{BB962C8B-B14F-4D97-AF65-F5344CB8AC3E}">
        <p14:creationId xmlns:p14="http://schemas.microsoft.com/office/powerpoint/2010/main" val="8571286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Using the World Food Prize Laureates page, find a laureate of interest to you and write a two- to three-sentence blog post about their accomplishments and agricultural impact. (</a:t>
            </a:r>
            <a:r>
              <a:rPr lang="en-US" u="sng" dirty="0">
                <a:hlinkClick r:id="rId3"/>
              </a:rPr>
              <a:t>https://www.worldfoodprize.org/index.cfm?nodeID=90971&amp;audienceID=1</a:t>
            </a:r>
            <a:r>
              <a:rPr lang="en-US" dirty="0"/>
              <a:t>)</a:t>
            </a:r>
          </a:p>
        </p:txBody>
      </p:sp>
    </p:spTree>
    <p:custDataLst>
      <p:tags r:id="rId1"/>
    </p:custDataLst>
    <p:extLst>
      <p:ext uri="{BB962C8B-B14F-4D97-AF65-F5344CB8AC3E}">
        <p14:creationId xmlns:p14="http://schemas.microsoft.com/office/powerpoint/2010/main" val="2807744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Watch the video “Ag &amp; Bio Engineering: Meeting the Needs of Humankind” (</a:t>
            </a:r>
            <a:r>
              <a:rPr lang="en-US" u="sng" dirty="0">
                <a:hlinkClick r:id="rId3"/>
              </a:rPr>
              <a:t>https://youtu.be/WM16bY0W8o8</a:t>
            </a:r>
            <a:r>
              <a:rPr lang="en-US" dirty="0"/>
              <a:t>).</a:t>
            </a:r>
            <a:r>
              <a:rPr lang="en-US" u="sng" dirty="0"/>
              <a:t> </a:t>
            </a:r>
            <a:endParaRPr lang="en-US" dirty="0"/>
          </a:p>
          <a:p>
            <a:r>
              <a:rPr lang="en-US" dirty="0"/>
              <a:t> </a:t>
            </a:r>
          </a:p>
          <a:p>
            <a:r>
              <a:rPr lang="en-US" dirty="0"/>
              <a:t>  1.   What does an agricultural and biological engineer do?</a:t>
            </a:r>
          </a:p>
          <a:p>
            <a:r>
              <a:rPr lang="en-US" dirty="0"/>
              <a:t>  2.   What impact do they have on the world and economy?</a:t>
            </a:r>
          </a:p>
          <a:p>
            <a:endParaRPr lang="en-US" dirty="0"/>
          </a:p>
        </p:txBody>
      </p:sp>
    </p:spTree>
    <p:custDataLst>
      <p:tags r:id="rId1"/>
    </p:custDataLst>
    <p:extLst>
      <p:ext uri="{BB962C8B-B14F-4D97-AF65-F5344CB8AC3E}">
        <p14:creationId xmlns:p14="http://schemas.microsoft.com/office/powerpoint/2010/main" val="2083288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a:xfrm>
            <a:off x="505645" y="4422560"/>
            <a:ext cx="8229600" cy="2087241"/>
          </a:xfrm>
        </p:spPr>
        <p:txBody>
          <a:bodyPr/>
          <a:lstStyle/>
          <a:p>
            <a:pPr marL="457200" indent="-457200">
              <a:buFont typeface="+mj-lt"/>
              <a:buAutoNum type="arabicPeriod"/>
            </a:pPr>
            <a:r>
              <a:rPr lang="en-US" dirty="0"/>
              <a:t>Use the infographic above to determine what STEM career is right for you.</a:t>
            </a:r>
          </a:p>
          <a:p>
            <a:pPr marL="457200" indent="-457200">
              <a:buFont typeface="+mj-lt"/>
              <a:buAutoNum type="arabicPeriod"/>
            </a:pPr>
            <a:r>
              <a:rPr lang="en-US" dirty="0"/>
              <a:t>Why do you think you ended up at this career? (Think about your personality and skills as you answer this question.)</a:t>
            </a:r>
          </a:p>
          <a:p>
            <a:r>
              <a:rPr lang="en-US" sz="1100" dirty="0"/>
              <a:t>(Image can be found at </a:t>
            </a:r>
            <a:r>
              <a:rPr lang="en-US" sz="1100" u="sng" dirty="0">
                <a:hlinkClick r:id="rId3"/>
              </a:rPr>
              <a:t>https://www.ffanewhorizons.org/2017/08/28/which-stem-career-is-right-for-you/</a:t>
            </a:r>
            <a:r>
              <a:rPr lang="en-US" sz="1100" dirty="0"/>
              <a:t>.) </a:t>
            </a:r>
          </a:p>
          <a:p>
            <a:endParaRPr lang="en-US" dirty="0"/>
          </a:p>
        </p:txBody>
      </p:sp>
      <p:pic>
        <p:nvPicPr>
          <p:cNvPr id="4098" name="Picture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5855" y="925021"/>
            <a:ext cx="5271425" cy="3497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423549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a:xfrm>
            <a:off x="529867" y="5052346"/>
            <a:ext cx="8229600" cy="1433233"/>
          </a:xfrm>
        </p:spPr>
        <p:txBody>
          <a:bodyPr/>
          <a:lstStyle/>
          <a:p>
            <a:pPr marL="457200" indent="-457200">
              <a:buFont typeface="+mj-lt"/>
              <a:buAutoNum type="arabicPeriod"/>
            </a:pPr>
            <a:r>
              <a:rPr lang="en-US" dirty="0"/>
              <a:t>How has agricultural technology evolved over the years?</a:t>
            </a:r>
          </a:p>
          <a:p>
            <a:pPr marL="457200" indent="-457200">
              <a:buFont typeface="+mj-lt"/>
              <a:buAutoNum type="arabicPeriod"/>
            </a:pPr>
            <a:r>
              <a:rPr lang="en-US" dirty="0"/>
              <a:t>What impact does this change have on agriculture’s ability to feed a growing population?</a:t>
            </a:r>
          </a:p>
          <a:p>
            <a:r>
              <a:rPr lang="en-US" sz="1200" dirty="0"/>
              <a:t>(Image can be found at </a:t>
            </a:r>
            <a:r>
              <a:rPr lang="en-US" sz="1200" u="sng" dirty="0">
                <a:hlinkClick r:id="rId3"/>
              </a:rPr>
              <a:t>https://www.ffanewhorizons.org/2017/11/22/ag-101-the-mother-ship/</a:t>
            </a:r>
            <a:r>
              <a:rPr lang="en-US" sz="1200" dirty="0"/>
              <a:t>.)</a:t>
            </a:r>
          </a:p>
          <a:p>
            <a:endParaRPr lang="en-US" dirty="0"/>
          </a:p>
        </p:txBody>
      </p:sp>
      <p:pic>
        <p:nvPicPr>
          <p:cNvPr id="5122"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1200" y="980111"/>
            <a:ext cx="6300735" cy="402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888660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Go to the website </a:t>
            </a:r>
            <a:r>
              <a:rPr lang="en-US" u="sng" dirty="0">
                <a:hlinkClick r:id="rId3"/>
              </a:rPr>
              <a:t>https://www.ffanewhorizons.org/category/ag-101/career-pathways/</a:t>
            </a:r>
            <a:r>
              <a:rPr lang="en-US" dirty="0"/>
              <a:t>, select an agricultural career pathway and describe five skills necessary to be successful in that area of agriculture.</a:t>
            </a:r>
          </a:p>
        </p:txBody>
      </p:sp>
    </p:spTree>
    <p:custDataLst>
      <p:tags r:id="rId1"/>
    </p:custDataLst>
    <p:extLst>
      <p:ext uri="{BB962C8B-B14F-4D97-AF65-F5344CB8AC3E}">
        <p14:creationId xmlns:p14="http://schemas.microsoft.com/office/powerpoint/2010/main" val="1475664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Select a career focus area of interest to you (use AgExplorer.ffa.org) and create a tweet about that focus area.</a:t>
            </a:r>
          </a:p>
          <a:p>
            <a:endParaRPr lang="en-US" dirty="0"/>
          </a:p>
        </p:txBody>
      </p:sp>
      <p:pic>
        <p:nvPicPr>
          <p:cNvPr id="4" name="Picture 3"/>
          <p:cNvPicPr>
            <a:picLocks noChangeAspect="1"/>
          </p:cNvPicPr>
          <p:nvPr/>
        </p:nvPicPr>
        <p:blipFill>
          <a:blip r:embed="rId3"/>
          <a:stretch>
            <a:fillRect/>
          </a:stretch>
        </p:blipFill>
        <p:spPr>
          <a:xfrm>
            <a:off x="4539797" y="2863902"/>
            <a:ext cx="2466565" cy="2466565"/>
          </a:xfrm>
          <a:prstGeom prst="rect">
            <a:avLst/>
          </a:prstGeom>
        </p:spPr>
      </p:pic>
    </p:spTree>
    <p:custDataLst>
      <p:tags r:id="rId1"/>
    </p:custDataLst>
    <p:extLst>
      <p:ext uri="{BB962C8B-B14F-4D97-AF65-F5344CB8AC3E}">
        <p14:creationId xmlns:p14="http://schemas.microsoft.com/office/powerpoint/2010/main" val="10889464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Identify as many agriculture courses that are offered in your school as you can.</a:t>
            </a:r>
          </a:p>
        </p:txBody>
      </p:sp>
    </p:spTree>
    <p:custDataLst>
      <p:tags r:id="rId1"/>
    </p:custDataLst>
    <p:extLst>
      <p:ext uri="{BB962C8B-B14F-4D97-AF65-F5344CB8AC3E}">
        <p14:creationId xmlns:p14="http://schemas.microsoft.com/office/powerpoint/2010/main" val="39634740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How will agriculture look in the year 2050 given the rate at which technology progresses?</a:t>
            </a:r>
          </a:p>
          <a:p>
            <a:endParaRPr lang="en-US" dirty="0"/>
          </a:p>
        </p:txBody>
      </p:sp>
    </p:spTree>
    <p:custDataLst>
      <p:tags r:id="rId1"/>
    </p:custDataLst>
    <p:extLst>
      <p:ext uri="{BB962C8B-B14F-4D97-AF65-F5344CB8AC3E}">
        <p14:creationId xmlns:p14="http://schemas.microsoft.com/office/powerpoint/2010/main" val="2516883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Watch the video available at </a:t>
            </a:r>
            <a:r>
              <a:rPr lang="en-US" u="sng" dirty="0">
                <a:hlinkClick r:id="rId3"/>
              </a:rPr>
              <a:t>https://youtu.be/kVMEfoaLB5Y</a:t>
            </a:r>
            <a:r>
              <a:rPr lang="en-US" dirty="0"/>
              <a:t>, and respond to the following questions:</a:t>
            </a:r>
          </a:p>
          <a:p>
            <a:endParaRPr lang="en-US" dirty="0"/>
          </a:p>
          <a:p>
            <a:pPr marL="457200" lvl="0" indent="-457200">
              <a:buFont typeface="+mj-lt"/>
              <a:buAutoNum type="arabicPeriod"/>
            </a:pPr>
            <a:r>
              <a:rPr lang="en-US" dirty="0"/>
              <a:t>What skills do you need to be successful in an ag and turf technician career?</a:t>
            </a:r>
          </a:p>
          <a:p>
            <a:pPr marL="457200" lvl="0" indent="-457200">
              <a:buFont typeface="+mj-lt"/>
              <a:buAutoNum type="arabicPeriod"/>
            </a:pPr>
            <a:r>
              <a:rPr lang="en-US" dirty="0"/>
              <a:t>What education requirements exist for this type of career?</a:t>
            </a:r>
          </a:p>
          <a:p>
            <a:endParaRPr lang="en-US" dirty="0"/>
          </a:p>
        </p:txBody>
      </p:sp>
    </p:spTree>
    <p:custDataLst>
      <p:tags r:id="rId1"/>
    </p:custDataLst>
    <p:extLst>
      <p:ext uri="{BB962C8B-B14F-4D97-AF65-F5344CB8AC3E}">
        <p14:creationId xmlns:p14="http://schemas.microsoft.com/office/powerpoint/2010/main" val="34787294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If each outlet on an electrical circuit theoretically uses 1.5 amperes, approximately how many outlets may safely be installed on a circuit meant to carry a maximum of 20 amperes?</a:t>
            </a:r>
          </a:p>
          <a:p>
            <a:pPr lvl="0"/>
            <a:r>
              <a:rPr lang="en-US" dirty="0"/>
              <a:t>	a. 10 outlets</a:t>
            </a:r>
          </a:p>
          <a:p>
            <a:pPr lvl="0"/>
            <a:r>
              <a:rPr lang="en-US" b="1" dirty="0"/>
              <a:t>	</a:t>
            </a:r>
            <a:r>
              <a:rPr lang="en-US" dirty="0"/>
              <a:t>b. 13 outlets</a:t>
            </a:r>
          </a:p>
          <a:p>
            <a:pPr lvl="0"/>
            <a:r>
              <a:rPr lang="en-US" dirty="0"/>
              <a:t>	c. 18 outlets</a:t>
            </a:r>
          </a:p>
          <a:p>
            <a:pPr lvl="0"/>
            <a:r>
              <a:rPr lang="en-US" dirty="0"/>
              <a:t>	d. 20 outlets</a:t>
            </a:r>
          </a:p>
          <a:p>
            <a:r>
              <a:rPr lang="en-US" dirty="0"/>
              <a:t> </a:t>
            </a:r>
          </a:p>
          <a:p>
            <a:endParaRPr lang="en-US" dirty="0"/>
          </a:p>
        </p:txBody>
      </p:sp>
    </p:spTree>
    <p:custDataLst>
      <p:tags r:id="rId1"/>
    </p:custDataLst>
    <p:extLst>
      <p:ext uri="{BB962C8B-B14F-4D97-AF65-F5344CB8AC3E}">
        <p14:creationId xmlns:p14="http://schemas.microsoft.com/office/powerpoint/2010/main" val="892895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Biodiesel is a fuel source created from which common agricultural commodity?</a:t>
            </a:r>
          </a:p>
          <a:p>
            <a:pPr lvl="0"/>
            <a:r>
              <a:rPr lang="en-US" dirty="0"/>
              <a:t>	a. Corn </a:t>
            </a:r>
          </a:p>
          <a:p>
            <a:pPr lvl="0"/>
            <a:r>
              <a:rPr lang="en-US" b="1" dirty="0"/>
              <a:t>	b. Soybeans</a:t>
            </a:r>
            <a:endParaRPr lang="en-US" dirty="0"/>
          </a:p>
          <a:p>
            <a:pPr lvl="0"/>
            <a:r>
              <a:rPr lang="en-US" dirty="0"/>
              <a:t>	c. Wheat</a:t>
            </a:r>
          </a:p>
          <a:p>
            <a:r>
              <a:rPr lang="en-US" dirty="0"/>
              <a:t>	d. Sorghum</a:t>
            </a:r>
          </a:p>
          <a:p>
            <a:endParaRPr lang="en-US" dirty="0"/>
          </a:p>
        </p:txBody>
      </p:sp>
    </p:spTree>
    <p:custDataLst>
      <p:tags r:id="rId1"/>
    </p:custDataLst>
    <p:extLst>
      <p:ext uri="{BB962C8B-B14F-4D97-AF65-F5344CB8AC3E}">
        <p14:creationId xmlns:p14="http://schemas.microsoft.com/office/powerpoint/2010/main" val="29560680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If each outlet on an electrical circuit theoretically uses 1.5 amperes, approximately how many outlets may safely be installed on a circuit meant to carry a maximum of 20 amperes?</a:t>
            </a:r>
          </a:p>
          <a:p>
            <a:pPr lvl="0"/>
            <a:r>
              <a:rPr lang="en-US" dirty="0"/>
              <a:t>	a. 10 outlets</a:t>
            </a:r>
          </a:p>
          <a:p>
            <a:pPr lvl="0"/>
            <a:r>
              <a:rPr lang="en-US" b="1" dirty="0"/>
              <a:t>	b. 13 outlets</a:t>
            </a:r>
            <a:endParaRPr lang="en-US" dirty="0"/>
          </a:p>
          <a:p>
            <a:pPr lvl="0"/>
            <a:r>
              <a:rPr lang="en-US" dirty="0"/>
              <a:t>	c. 18 outlets</a:t>
            </a:r>
          </a:p>
          <a:p>
            <a:pPr lvl="0"/>
            <a:r>
              <a:rPr lang="en-US" dirty="0"/>
              <a:t>	d. 20 outlets</a:t>
            </a:r>
          </a:p>
          <a:p>
            <a:r>
              <a:rPr lang="en-US" dirty="0"/>
              <a:t> </a:t>
            </a:r>
          </a:p>
          <a:p>
            <a:r>
              <a:rPr lang="en-US" b="1" dirty="0"/>
              <a:t>Outlets = 20 amps ÷ 1.5 amps/outlet = 13.33 outlets</a:t>
            </a:r>
            <a:endParaRPr lang="en-US" dirty="0"/>
          </a:p>
          <a:p>
            <a:endParaRPr lang="en-US" dirty="0"/>
          </a:p>
        </p:txBody>
      </p:sp>
    </p:spTree>
    <p:custDataLst>
      <p:tags r:id="rId1"/>
    </p:custDataLst>
    <p:extLst>
      <p:ext uri="{BB962C8B-B14F-4D97-AF65-F5344CB8AC3E}">
        <p14:creationId xmlns:p14="http://schemas.microsoft.com/office/powerpoint/2010/main" val="37468420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You are applying for a fuel tax rebate. The amount of fuel road tax is 32 cents per gallon. If the refund is 50 percent of this amount, what is the refund for 8,000 gallons of fuel?</a:t>
            </a:r>
          </a:p>
          <a:p>
            <a:pPr lvl="0"/>
            <a:r>
              <a:rPr lang="en-US" dirty="0"/>
              <a:t>	a. $1,280</a:t>
            </a:r>
          </a:p>
          <a:p>
            <a:pPr lvl="0"/>
            <a:r>
              <a:rPr lang="en-US" dirty="0"/>
              <a:t>	b. $2,560</a:t>
            </a:r>
          </a:p>
          <a:p>
            <a:pPr lvl="0"/>
            <a:r>
              <a:rPr lang="en-US" dirty="0"/>
              <a:t>	c. $3,840</a:t>
            </a:r>
          </a:p>
          <a:p>
            <a:pPr lvl="0"/>
            <a:r>
              <a:rPr lang="en-US" dirty="0"/>
              <a:t>	d. $5,120</a:t>
            </a:r>
          </a:p>
        </p:txBody>
      </p:sp>
    </p:spTree>
    <p:custDataLst>
      <p:tags r:id="rId1"/>
    </p:custDataLst>
    <p:extLst>
      <p:ext uri="{BB962C8B-B14F-4D97-AF65-F5344CB8AC3E}">
        <p14:creationId xmlns:p14="http://schemas.microsoft.com/office/powerpoint/2010/main" val="4521620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You are applying for a fuel tax rebate. The amount of fuel road tax is 32 cents per gallon. If the refund is 50 percent of this amount, what is the refund for 8,000 gallons of fuel?</a:t>
            </a:r>
          </a:p>
          <a:p>
            <a:pPr lvl="0"/>
            <a:r>
              <a:rPr lang="en-US" b="1" dirty="0"/>
              <a:t>	a. $1,280</a:t>
            </a:r>
            <a:endParaRPr lang="en-US" dirty="0"/>
          </a:p>
          <a:p>
            <a:pPr lvl="0"/>
            <a:r>
              <a:rPr lang="en-US" dirty="0"/>
              <a:t>	b. $2,560</a:t>
            </a:r>
          </a:p>
          <a:p>
            <a:pPr lvl="0"/>
            <a:r>
              <a:rPr lang="en-US" dirty="0"/>
              <a:t>	c. $3,840</a:t>
            </a:r>
          </a:p>
          <a:p>
            <a:pPr lvl="0"/>
            <a:r>
              <a:rPr lang="en-US" dirty="0"/>
              <a:t>	d. $5,120</a:t>
            </a:r>
          </a:p>
          <a:p>
            <a:r>
              <a:rPr lang="en-US" dirty="0"/>
              <a:t> </a:t>
            </a:r>
          </a:p>
          <a:p>
            <a:r>
              <a:rPr lang="en-US" b="1" dirty="0"/>
              <a:t>$0.16 x 8,000 = $1,280</a:t>
            </a:r>
            <a:endParaRPr lang="en-US" dirty="0"/>
          </a:p>
          <a:p>
            <a:endParaRPr lang="en-US" dirty="0"/>
          </a:p>
        </p:txBody>
      </p:sp>
    </p:spTree>
    <p:custDataLst>
      <p:tags r:id="rId1"/>
    </p:custDataLst>
    <p:extLst>
      <p:ext uri="{BB962C8B-B14F-4D97-AF65-F5344CB8AC3E}">
        <p14:creationId xmlns:p14="http://schemas.microsoft.com/office/powerpoint/2010/main" val="2353445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A skid steer was purchased five years ago for $44,600 and has an estimated 10-year life. If the accumulated depreciation is $23,400, what is the current book value?</a:t>
            </a:r>
          </a:p>
          <a:p>
            <a:pPr lvl="0"/>
            <a:r>
              <a:rPr lang="en-US" dirty="0"/>
              <a:t>	a. $21,200</a:t>
            </a:r>
          </a:p>
          <a:p>
            <a:pPr lvl="0"/>
            <a:r>
              <a:rPr lang="en-US" dirty="0"/>
              <a:t>	b. $23,400</a:t>
            </a:r>
          </a:p>
          <a:p>
            <a:pPr lvl="0"/>
            <a:r>
              <a:rPr lang="en-US" dirty="0"/>
              <a:t>	c. $28,600</a:t>
            </a:r>
          </a:p>
          <a:p>
            <a:pPr lvl="0"/>
            <a:r>
              <a:rPr lang="en-US" dirty="0"/>
              <a:t>	d. $44,600</a:t>
            </a:r>
          </a:p>
          <a:p>
            <a:r>
              <a:rPr lang="en-US" dirty="0"/>
              <a:t> </a:t>
            </a:r>
          </a:p>
        </p:txBody>
      </p:sp>
    </p:spTree>
    <p:custDataLst>
      <p:tags r:id="rId1"/>
    </p:custDataLst>
    <p:extLst>
      <p:ext uri="{BB962C8B-B14F-4D97-AF65-F5344CB8AC3E}">
        <p14:creationId xmlns:p14="http://schemas.microsoft.com/office/powerpoint/2010/main" val="39183423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A skid steer was purchased five years ago for $44,600 and has an estimated 10-year life. If the accumulated depreciation is $23,400, what is the current book value?</a:t>
            </a:r>
          </a:p>
          <a:p>
            <a:pPr lvl="0"/>
            <a:r>
              <a:rPr lang="en-US" b="1" dirty="0"/>
              <a:t>	a. $21,200</a:t>
            </a:r>
            <a:endParaRPr lang="en-US" dirty="0"/>
          </a:p>
          <a:p>
            <a:pPr lvl="0"/>
            <a:r>
              <a:rPr lang="en-US" dirty="0"/>
              <a:t>	b. $23,400</a:t>
            </a:r>
          </a:p>
          <a:p>
            <a:pPr lvl="0"/>
            <a:r>
              <a:rPr lang="en-US" dirty="0"/>
              <a:t>	c. $28,600</a:t>
            </a:r>
          </a:p>
          <a:p>
            <a:pPr lvl="0"/>
            <a:r>
              <a:rPr lang="en-US" dirty="0"/>
              <a:t>	d. $44,600</a:t>
            </a:r>
          </a:p>
          <a:p>
            <a:r>
              <a:rPr lang="en-US" dirty="0"/>
              <a:t> </a:t>
            </a:r>
          </a:p>
          <a:p>
            <a:r>
              <a:rPr lang="en-US" b="1" dirty="0"/>
              <a:t>$44,600 - $23,400 = $21,200</a:t>
            </a:r>
            <a:endParaRPr lang="en-US" dirty="0"/>
          </a:p>
          <a:p>
            <a:endParaRPr lang="en-US" dirty="0"/>
          </a:p>
        </p:txBody>
      </p:sp>
    </p:spTree>
    <p:custDataLst>
      <p:tags r:id="rId1"/>
    </p:custDataLst>
    <p:extLst>
      <p:ext uri="{BB962C8B-B14F-4D97-AF65-F5344CB8AC3E}">
        <p14:creationId xmlns:p14="http://schemas.microsoft.com/office/powerpoint/2010/main" val="5917290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Assume convenience outlets will be placed a maximum of 20 feet apart along the outside walls in the farm machinery shed. If the shed is rectangular, measuring 60 feet by 225 feet, what is the minimum number of convenience outlets required for this installation?</a:t>
            </a:r>
          </a:p>
          <a:p>
            <a:pPr lvl="0"/>
            <a:r>
              <a:rPr lang="en-US" dirty="0"/>
              <a:t>	a. 29</a:t>
            </a:r>
          </a:p>
          <a:p>
            <a:pPr lvl="0"/>
            <a:r>
              <a:rPr lang="en-US" dirty="0"/>
              <a:t>	b. 27</a:t>
            </a:r>
          </a:p>
          <a:p>
            <a:pPr lvl="0"/>
            <a:r>
              <a:rPr lang="en-US" dirty="0"/>
              <a:t>	c. 15</a:t>
            </a:r>
          </a:p>
          <a:p>
            <a:pPr lvl="0"/>
            <a:r>
              <a:rPr lang="en-US" dirty="0"/>
              <a:t>	d. 14</a:t>
            </a:r>
          </a:p>
          <a:p>
            <a:r>
              <a:rPr lang="en-US" dirty="0"/>
              <a:t> </a:t>
            </a:r>
          </a:p>
        </p:txBody>
      </p:sp>
    </p:spTree>
    <p:custDataLst>
      <p:tags r:id="rId1"/>
    </p:custDataLst>
    <p:extLst>
      <p:ext uri="{BB962C8B-B14F-4D97-AF65-F5344CB8AC3E}">
        <p14:creationId xmlns:p14="http://schemas.microsoft.com/office/powerpoint/2010/main" val="22204736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Assume convenience outlets will be placed a maximum of 20 feet apart along the outside walls in the farm machinery shed. If the shed is rectangular, measuring 60 feet by 225 feet, what is the minimum number of convenience outlets required for this installation?</a:t>
            </a:r>
          </a:p>
          <a:p>
            <a:pPr lvl="0"/>
            <a:r>
              <a:rPr lang="en-US" b="1" dirty="0"/>
              <a:t>	a. 29</a:t>
            </a:r>
            <a:endParaRPr lang="en-US" dirty="0"/>
          </a:p>
          <a:p>
            <a:pPr lvl="0"/>
            <a:r>
              <a:rPr lang="en-US" dirty="0"/>
              <a:t>	b. 27</a:t>
            </a:r>
          </a:p>
          <a:p>
            <a:pPr lvl="0"/>
            <a:r>
              <a:rPr lang="en-US" dirty="0"/>
              <a:t>	c. 15</a:t>
            </a:r>
          </a:p>
          <a:p>
            <a:pPr lvl="0"/>
            <a:r>
              <a:rPr lang="en-US" dirty="0"/>
              <a:t>	d. 14</a:t>
            </a:r>
          </a:p>
          <a:p>
            <a:r>
              <a:rPr lang="en-US" dirty="0"/>
              <a:t> </a:t>
            </a:r>
          </a:p>
          <a:p>
            <a:r>
              <a:rPr lang="en-US" b="1" dirty="0"/>
              <a:t>225 + 225 + 60 + 60 = 570ft </a:t>
            </a:r>
            <a:r>
              <a:rPr lang="en-US" b="1" dirty="0">
                <a:sym typeface="Wingdings" panose="05000000000000000000" pitchFamily="2" charset="2"/>
              </a:rPr>
              <a:t></a:t>
            </a:r>
            <a:r>
              <a:rPr lang="en-US" b="1" dirty="0"/>
              <a:t> 570ft/20ft = 28.5</a:t>
            </a:r>
            <a:endParaRPr lang="en-US" dirty="0"/>
          </a:p>
          <a:p>
            <a:endParaRPr lang="en-US" dirty="0"/>
          </a:p>
        </p:txBody>
      </p:sp>
    </p:spTree>
    <p:custDataLst>
      <p:tags r:id="rId1"/>
    </p:custDataLst>
    <p:extLst>
      <p:ext uri="{BB962C8B-B14F-4D97-AF65-F5344CB8AC3E}">
        <p14:creationId xmlns:p14="http://schemas.microsoft.com/office/powerpoint/2010/main" val="18113322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What is another name for “stick” welding?</a:t>
            </a:r>
          </a:p>
          <a:p>
            <a:pPr lvl="0"/>
            <a:r>
              <a:rPr lang="en-US" dirty="0"/>
              <a:t>	a. Gas metal arc welding</a:t>
            </a:r>
          </a:p>
          <a:p>
            <a:pPr lvl="0"/>
            <a:r>
              <a:rPr lang="en-US" dirty="0"/>
              <a:t>	b. Tungsten inert gas welding</a:t>
            </a:r>
          </a:p>
          <a:p>
            <a:pPr lvl="0"/>
            <a:r>
              <a:rPr lang="en-US" dirty="0"/>
              <a:t>	c. Shielded metal arc welding</a:t>
            </a:r>
          </a:p>
          <a:p>
            <a:r>
              <a:rPr lang="en-US" dirty="0"/>
              <a:t>	d. Flux core arc welding</a:t>
            </a:r>
          </a:p>
        </p:txBody>
      </p:sp>
    </p:spTree>
    <p:custDataLst>
      <p:tags r:id="rId1"/>
    </p:custDataLst>
    <p:extLst>
      <p:ext uri="{BB962C8B-B14F-4D97-AF65-F5344CB8AC3E}">
        <p14:creationId xmlns:p14="http://schemas.microsoft.com/office/powerpoint/2010/main" val="21139586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What is another name for “stick” welding?</a:t>
            </a:r>
          </a:p>
          <a:p>
            <a:pPr lvl="0"/>
            <a:r>
              <a:rPr lang="en-US" dirty="0"/>
              <a:t>	a. Gas metal arc welding</a:t>
            </a:r>
          </a:p>
          <a:p>
            <a:pPr lvl="0"/>
            <a:r>
              <a:rPr lang="en-US" dirty="0"/>
              <a:t>	b. Tungsten inert gas welding</a:t>
            </a:r>
          </a:p>
          <a:p>
            <a:pPr lvl="0"/>
            <a:r>
              <a:rPr lang="en-US" b="1" dirty="0"/>
              <a:t>	c. Shielded metal arc welding</a:t>
            </a:r>
            <a:endParaRPr lang="en-US" dirty="0"/>
          </a:p>
          <a:p>
            <a:r>
              <a:rPr lang="en-US" dirty="0"/>
              <a:t>	d. Flux core arc welding</a:t>
            </a:r>
          </a:p>
          <a:p>
            <a:endParaRPr lang="en-US" dirty="0"/>
          </a:p>
        </p:txBody>
      </p:sp>
    </p:spTree>
    <p:custDataLst>
      <p:tags r:id="rId1"/>
    </p:custDataLst>
    <p:extLst>
      <p:ext uri="{BB962C8B-B14F-4D97-AF65-F5344CB8AC3E}">
        <p14:creationId xmlns:p14="http://schemas.microsoft.com/office/powerpoint/2010/main" val="21596742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What is the approximate temperature of the arc in shielded metal arc welding?</a:t>
            </a:r>
          </a:p>
          <a:p>
            <a:pPr lvl="0"/>
            <a:r>
              <a:rPr lang="en-US" dirty="0"/>
              <a:t>	a. 1,250 to 1,850 degrees Fahrenheit</a:t>
            </a:r>
          </a:p>
          <a:p>
            <a:pPr lvl="0"/>
            <a:r>
              <a:rPr lang="en-US" dirty="0"/>
              <a:t>	b. 2,000 to 3,500 degrees Fahrenheit</a:t>
            </a:r>
          </a:p>
          <a:p>
            <a:pPr lvl="0"/>
            <a:r>
              <a:rPr lang="en-US" dirty="0"/>
              <a:t>	c. 4,000 to 5,500 degrees Fahrenheit</a:t>
            </a:r>
          </a:p>
          <a:p>
            <a:r>
              <a:rPr lang="en-US" dirty="0"/>
              <a:t>	d. 6,500 to 7,000 degrees Fahrenheit</a:t>
            </a:r>
          </a:p>
        </p:txBody>
      </p:sp>
    </p:spTree>
    <p:custDataLst>
      <p:tags r:id="rId1"/>
    </p:custDataLst>
    <p:extLst>
      <p:ext uri="{BB962C8B-B14F-4D97-AF65-F5344CB8AC3E}">
        <p14:creationId xmlns:p14="http://schemas.microsoft.com/office/powerpoint/2010/main" val="3289207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In what year did John Deere begin manufacturing the steel plow?</a:t>
            </a:r>
          </a:p>
          <a:p>
            <a:pPr lvl="0"/>
            <a:r>
              <a:rPr lang="en-US" dirty="0"/>
              <a:t>	a. 1791</a:t>
            </a:r>
          </a:p>
          <a:p>
            <a:pPr lvl="0"/>
            <a:r>
              <a:rPr lang="en-US" dirty="0"/>
              <a:t>	b. 1802</a:t>
            </a:r>
          </a:p>
          <a:p>
            <a:pPr lvl="0"/>
            <a:r>
              <a:rPr lang="en-US" dirty="0"/>
              <a:t>	c. 1837</a:t>
            </a:r>
          </a:p>
          <a:p>
            <a:r>
              <a:rPr lang="en-US" dirty="0"/>
              <a:t>	d. 1868</a:t>
            </a:r>
          </a:p>
        </p:txBody>
      </p:sp>
    </p:spTree>
    <p:custDataLst>
      <p:tags r:id="rId1"/>
    </p:custDataLst>
    <p:extLst>
      <p:ext uri="{BB962C8B-B14F-4D97-AF65-F5344CB8AC3E}">
        <p14:creationId xmlns:p14="http://schemas.microsoft.com/office/powerpoint/2010/main" val="429623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What is the approximate temperature of the arc in shielded metal arc welding?</a:t>
            </a:r>
          </a:p>
          <a:p>
            <a:pPr lvl="0"/>
            <a:r>
              <a:rPr lang="en-US" dirty="0"/>
              <a:t>	a. 1,250 to 1,850 degrees Fahrenheit</a:t>
            </a:r>
          </a:p>
          <a:p>
            <a:pPr lvl="0"/>
            <a:r>
              <a:rPr lang="en-US" dirty="0"/>
              <a:t>	b. 2,000 to 3,500 degrees Fahrenheit</a:t>
            </a:r>
          </a:p>
          <a:p>
            <a:pPr lvl="0"/>
            <a:r>
              <a:rPr lang="en-US" dirty="0"/>
              <a:t>	c. 4,000 to 5,500 degrees Fahrenheit</a:t>
            </a:r>
          </a:p>
          <a:p>
            <a:r>
              <a:rPr lang="en-US" b="1" dirty="0"/>
              <a:t>	d. 6,500 to 7,000 degrees Fahrenheit</a:t>
            </a:r>
            <a:endParaRPr lang="en-US" dirty="0"/>
          </a:p>
          <a:p>
            <a:endParaRPr lang="en-US" dirty="0"/>
          </a:p>
        </p:txBody>
      </p:sp>
    </p:spTree>
    <p:custDataLst>
      <p:tags r:id="rId1"/>
    </p:custDataLst>
    <p:extLst>
      <p:ext uri="{BB962C8B-B14F-4D97-AF65-F5344CB8AC3E}">
        <p14:creationId xmlns:p14="http://schemas.microsoft.com/office/powerpoint/2010/main" val="1842947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What is the name of the mix of base metal and filler rod that remains after a weld is complete?</a:t>
            </a:r>
          </a:p>
          <a:p>
            <a:pPr lvl="0"/>
            <a:r>
              <a:rPr lang="en-US" dirty="0"/>
              <a:t>	a. Slag</a:t>
            </a:r>
          </a:p>
          <a:p>
            <a:pPr lvl="0"/>
            <a:r>
              <a:rPr lang="en-US" dirty="0"/>
              <a:t>	b. Bead</a:t>
            </a:r>
          </a:p>
          <a:p>
            <a:pPr lvl="0"/>
            <a:r>
              <a:rPr lang="en-US" dirty="0"/>
              <a:t>	c. Crater</a:t>
            </a:r>
          </a:p>
          <a:p>
            <a:r>
              <a:rPr lang="en-US" dirty="0"/>
              <a:t>	d. Electrode</a:t>
            </a:r>
          </a:p>
        </p:txBody>
      </p:sp>
    </p:spTree>
    <p:custDataLst>
      <p:tags r:id="rId1"/>
    </p:custDataLst>
    <p:extLst>
      <p:ext uri="{BB962C8B-B14F-4D97-AF65-F5344CB8AC3E}">
        <p14:creationId xmlns:p14="http://schemas.microsoft.com/office/powerpoint/2010/main" val="12080372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What is the name of the mix of base metal and filler rod that remains after a weld is complete?</a:t>
            </a:r>
          </a:p>
          <a:p>
            <a:pPr lvl="0"/>
            <a:r>
              <a:rPr lang="en-US" dirty="0"/>
              <a:t>	a. Slag</a:t>
            </a:r>
          </a:p>
          <a:p>
            <a:pPr lvl="0"/>
            <a:r>
              <a:rPr lang="en-US" b="1" dirty="0"/>
              <a:t>	b. Bead</a:t>
            </a:r>
            <a:endParaRPr lang="en-US" dirty="0"/>
          </a:p>
          <a:p>
            <a:pPr lvl="0"/>
            <a:r>
              <a:rPr lang="en-US" dirty="0"/>
              <a:t>	c. Crater</a:t>
            </a:r>
          </a:p>
          <a:p>
            <a:r>
              <a:rPr lang="en-US" dirty="0"/>
              <a:t>	d. Electrode</a:t>
            </a:r>
          </a:p>
          <a:p>
            <a:endParaRPr lang="en-US" dirty="0"/>
          </a:p>
        </p:txBody>
      </p:sp>
    </p:spTree>
    <p:custDataLst>
      <p:tags r:id="rId1"/>
    </p:custDataLst>
    <p:extLst>
      <p:ext uri="{BB962C8B-B14F-4D97-AF65-F5344CB8AC3E}">
        <p14:creationId xmlns:p14="http://schemas.microsoft.com/office/powerpoint/2010/main" val="16613296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How many board feet are 15 pieces of 1” x 4” lumbers that are 8 feet long (use nominal not actual measurements).</a:t>
            </a:r>
          </a:p>
          <a:p>
            <a:pPr lvl="0"/>
            <a:r>
              <a:rPr lang="en-US" dirty="0"/>
              <a:t>	a. 15</a:t>
            </a:r>
          </a:p>
          <a:p>
            <a:pPr lvl="0"/>
            <a:r>
              <a:rPr lang="en-US" dirty="0"/>
              <a:t>	b. 40</a:t>
            </a:r>
          </a:p>
          <a:p>
            <a:pPr lvl="0"/>
            <a:r>
              <a:rPr lang="en-US" dirty="0"/>
              <a:t>	c. 60</a:t>
            </a:r>
          </a:p>
          <a:p>
            <a:pPr lvl="0"/>
            <a:r>
              <a:rPr lang="en-US" dirty="0"/>
              <a:t>	d. 66</a:t>
            </a:r>
          </a:p>
          <a:p>
            <a:r>
              <a:rPr lang="en-US" dirty="0"/>
              <a:t> </a:t>
            </a:r>
          </a:p>
          <a:p>
            <a:endParaRPr lang="en-US" dirty="0"/>
          </a:p>
        </p:txBody>
      </p:sp>
    </p:spTree>
    <p:custDataLst>
      <p:tags r:id="rId1"/>
    </p:custDataLst>
    <p:extLst>
      <p:ext uri="{BB962C8B-B14F-4D97-AF65-F5344CB8AC3E}">
        <p14:creationId xmlns:p14="http://schemas.microsoft.com/office/powerpoint/2010/main" val="5004937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How many board feet are 15 pieces of 1” x 4” lumbers that are 8 feet long (use nominal not actual measurements).</a:t>
            </a:r>
          </a:p>
          <a:p>
            <a:pPr lvl="0"/>
            <a:r>
              <a:rPr lang="en-US" dirty="0"/>
              <a:t>	a. 15</a:t>
            </a:r>
          </a:p>
          <a:p>
            <a:pPr lvl="0"/>
            <a:r>
              <a:rPr lang="en-US" b="1" dirty="0"/>
              <a:t>	b. 40</a:t>
            </a:r>
            <a:endParaRPr lang="en-US" dirty="0"/>
          </a:p>
          <a:p>
            <a:pPr lvl="0"/>
            <a:r>
              <a:rPr lang="en-US" dirty="0"/>
              <a:t>	c. 60</a:t>
            </a:r>
          </a:p>
          <a:p>
            <a:pPr lvl="0"/>
            <a:r>
              <a:rPr lang="en-US" dirty="0"/>
              <a:t>	d. 66</a:t>
            </a:r>
          </a:p>
          <a:p>
            <a:r>
              <a:rPr lang="en-US" dirty="0"/>
              <a:t> </a:t>
            </a:r>
          </a:p>
          <a:p>
            <a:r>
              <a:rPr lang="en-US" b="1" dirty="0"/>
              <a:t>(1in. x 4in. x 8ft)/12 x 15 = 39.99</a:t>
            </a:r>
            <a:endParaRPr lang="en-US" dirty="0"/>
          </a:p>
          <a:p>
            <a:endParaRPr lang="en-US" dirty="0"/>
          </a:p>
        </p:txBody>
      </p:sp>
    </p:spTree>
    <p:custDataLst>
      <p:tags r:id="rId1"/>
    </p:custDataLst>
    <p:extLst>
      <p:ext uri="{BB962C8B-B14F-4D97-AF65-F5344CB8AC3E}">
        <p14:creationId xmlns:p14="http://schemas.microsoft.com/office/powerpoint/2010/main" val="23523439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A total of 478.5 feet of steel rod is used to construct a hay feeding rack, and the rod weighs 0.658 pounds per foot of length. If the filler metal from welding adds an additional 2.8 pounds to the overall weight, what is the approximate total weight of the hay feeding rack?</a:t>
            </a:r>
          </a:p>
          <a:p>
            <a:pPr lvl="0"/>
            <a:r>
              <a:rPr lang="en-US" dirty="0"/>
              <a:t>	a. 224 lbs.</a:t>
            </a:r>
          </a:p>
          <a:p>
            <a:pPr lvl="0"/>
            <a:r>
              <a:rPr lang="en-US" dirty="0"/>
              <a:t>	b. 273 lbs.</a:t>
            </a:r>
          </a:p>
          <a:p>
            <a:pPr lvl="0"/>
            <a:r>
              <a:rPr lang="en-US" dirty="0"/>
              <a:t>	c. 318 lbs.</a:t>
            </a:r>
          </a:p>
          <a:p>
            <a:pPr lvl="0"/>
            <a:r>
              <a:rPr lang="en-US" dirty="0"/>
              <a:t>	d. 329 lbs.</a:t>
            </a:r>
          </a:p>
          <a:p>
            <a:endParaRPr lang="en-US" dirty="0"/>
          </a:p>
        </p:txBody>
      </p:sp>
    </p:spTree>
    <p:custDataLst>
      <p:tags r:id="rId1"/>
    </p:custDataLst>
    <p:extLst>
      <p:ext uri="{BB962C8B-B14F-4D97-AF65-F5344CB8AC3E}">
        <p14:creationId xmlns:p14="http://schemas.microsoft.com/office/powerpoint/2010/main" val="22296245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A total of 478.5 feet of steel rod is used to construct a hay feeding rack, and the rod weighs 0.658 pounds per foot of length. If the filler metal from welding adds an additional 2.8 pounds to the overall weight, what is the approximate total weight of the hay feeding rack?</a:t>
            </a:r>
          </a:p>
          <a:p>
            <a:pPr lvl="0"/>
            <a:r>
              <a:rPr lang="en-US" dirty="0"/>
              <a:t>	a. 224 lbs.</a:t>
            </a:r>
          </a:p>
          <a:p>
            <a:pPr lvl="0"/>
            <a:r>
              <a:rPr lang="en-US" dirty="0"/>
              <a:t>	b. 273 lbs.</a:t>
            </a:r>
          </a:p>
          <a:p>
            <a:pPr lvl="0"/>
            <a:r>
              <a:rPr lang="en-US" dirty="0"/>
              <a:t>	c. 318 lbs.</a:t>
            </a:r>
          </a:p>
          <a:p>
            <a:pPr lvl="0"/>
            <a:r>
              <a:rPr lang="en-US" b="1" dirty="0"/>
              <a:t>	d. 329 lbs.</a:t>
            </a:r>
            <a:endParaRPr lang="en-US" dirty="0"/>
          </a:p>
          <a:p>
            <a:r>
              <a:rPr lang="en-US" dirty="0"/>
              <a:t> </a:t>
            </a:r>
          </a:p>
          <a:p>
            <a:r>
              <a:rPr lang="en-US" b="1" dirty="0"/>
              <a:t>[(478.5 </a:t>
            </a:r>
            <a:r>
              <a:rPr lang="en-US" b="1" dirty="0" err="1"/>
              <a:t>ft</a:t>
            </a:r>
            <a:r>
              <a:rPr lang="en-US" b="1" dirty="0"/>
              <a:t>) x (0.68 lbs./</a:t>
            </a:r>
            <a:r>
              <a:rPr lang="en-US" b="1" dirty="0" err="1"/>
              <a:t>ft</a:t>
            </a:r>
            <a:r>
              <a:rPr lang="en-US" b="1" dirty="0"/>
              <a:t>)] + 2.8 lbs. = 328.18 lbs.</a:t>
            </a:r>
            <a:endParaRPr lang="en-US" dirty="0"/>
          </a:p>
          <a:p>
            <a:endParaRPr lang="en-US" dirty="0"/>
          </a:p>
          <a:p>
            <a:endParaRPr lang="en-US" b="1" dirty="0"/>
          </a:p>
        </p:txBody>
      </p:sp>
    </p:spTree>
    <p:custDataLst>
      <p:tags r:id="rId1"/>
    </p:custDataLst>
    <p:extLst>
      <p:ext uri="{BB962C8B-B14F-4D97-AF65-F5344CB8AC3E}">
        <p14:creationId xmlns:p14="http://schemas.microsoft.com/office/powerpoint/2010/main" val="541645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In what year did John Deere begin manufacturing the steel plow?</a:t>
            </a:r>
          </a:p>
          <a:p>
            <a:pPr lvl="0"/>
            <a:r>
              <a:rPr lang="en-US" dirty="0"/>
              <a:t>	a. 1791</a:t>
            </a:r>
          </a:p>
          <a:p>
            <a:pPr lvl="0"/>
            <a:r>
              <a:rPr lang="en-US" dirty="0"/>
              <a:t>	b. 1802</a:t>
            </a:r>
          </a:p>
          <a:p>
            <a:pPr lvl="0"/>
            <a:r>
              <a:rPr lang="en-US" b="1" dirty="0"/>
              <a:t>	c. 1837</a:t>
            </a:r>
            <a:endParaRPr lang="en-US" dirty="0"/>
          </a:p>
          <a:p>
            <a:r>
              <a:rPr lang="en-US" dirty="0"/>
              <a:t>	d. 1868</a:t>
            </a:r>
          </a:p>
          <a:p>
            <a:endParaRPr lang="en-US" dirty="0"/>
          </a:p>
        </p:txBody>
      </p:sp>
    </p:spTree>
    <p:custDataLst>
      <p:tags r:id="rId1"/>
    </p:custDataLst>
    <p:extLst>
      <p:ext uri="{BB962C8B-B14F-4D97-AF65-F5344CB8AC3E}">
        <p14:creationId xmlns:p14="http://schemas.microsoft.com/office/powerpoint/2010/main" val="407249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In what year was barbed wire invented and utilized for livestock?</a:t>
            </a:r>
          </a:p>
          <a:p>
            <a:pPr lvl="0"/>
            <a:r>
              <a:rPr lang="en-US" dirty="0"/>
              <a:t>	a. 1791</a:t>
            </a:r>
          </a:p>
          <a:p>
            <a:pPr lvl="0"/>
            <a:r>
              <a:rPr lang="en-US" dirty="0"/>
              <a:t>	b. 1802</a:t>
            </a:r>
          </a:p>
          <a:p>
            <a:pPr lvl="0"/>
            <a:r>
              <a:rPr lang="en-US" dirty="0"/>
              <a:t>	c. 1837</a:t>
            </a:r>
          </a:p>
          <a:p>
            <a:pPr lvl="0"/>
            <a:r>
              <a:rPr lang="en-US" dirty="0"/>
              <a:t>	d. 1867</a:t>
            </a:r>
          </a:p>
          <a:p>
            <a:endParaRPr lang="en-US" dirty="0"/>
          </a:p>
        </p:txBody>
      </p:sp>
    </p:spTree>
    <p:custDataLst>
      <p:tags r:id="rId1"/>
    </p:custDataLst>
    <p:extLst>
      <p:ext uri="{BB962C8B-B14F-4D97-AF65-F5344CB8AC3E}">
        <p14:creationId xmlns:p14="http://schemas.microsoft.com/office/powerpoint/2010/main" val="434738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68" y="71147"/>
            <a:ext cx="8229600" cy="981633"/>
          </a:xfrm>
        </p:spPr>
        <p:txBody>
          <a:bodyPr/>
          <a:lstStyle/>
          <a:p>
            <a:r>
              <a:rPr lang="en-US" dirty="0"/>
              <a:t>Power, Structural and Technical Systems Career Focus Area</a:t>
            </a:r>
          </a:p>
        </p:txBody>
      </p:sp>
      <p:sp>
        <p:nvSpPr>
          <p:cNvPr id="3" name="Content Placeholder 2"/>
          <p:cNvSpPr>
            <a:spLocks noGrp="1"/>
          </p:cNvSpPr>
          <p:nvPr>
            <p:ph idx="13"/>
          </p:nvPr>
        </p:nvSpPr>
        <p:spPr/>
        <p:txBody>
          <a:bodyPr/>
          <a:lstStyle/>
          <a:p>
            <a:r>
              <a:rPr lang="en-US" dirty="0"/>
              <a:t>In what year was barbed wire invented and utilized for livestock?</a:t>
            </a:r>
          </a:p>
          <a:p>
            <a:pPr lvl="0"/>
            <a:r>
              <a:rPr lang="en-US" dirty="0"/>
              <a:t>	a. 1791</a:t>
            </a:r>
          </a:p>
          <a:p>
            <a:pPr lvl="0"/>
            <a:r>
              <a:rPr lang="en-US" dirty="0"/>
              <a:t>	b. 1802</a:t>
            </a:r>
          </a:p>
          <a:p>
            <a:pPr lvl="0"/>
            <a:r>
              <a:rPr lang="en-US" dirty="0"/>
              <a:t>	c. 1837</a:t>
            </a:r>
          </a:p>
          <a:p>
            <a:pPr lvl="0"/>
            <a:r>
              <a:rPr lang="en-US" b="1" dirty="0"/>
              <a:t>	d. 1867</a:t>
            </a:r>
            <a:endParaRPr lang="en-US" dirty="0"/>
          </a:p>
          <a:p>
            <a:endParaRPr lang="en-US" dirty="0"/>
          </a:p>
        </p:txBody>
      </p:sp>
    </p:spTree>
    <p:custDataLst>
      <p:tags r:id="rId1"/>
    </p:custDataLst>
    <p:extLst>
      <p:ext uri="{BB962C8B-B14F-4D97-AF65-F5344CB8AC3E}">
        <p14:creationId xmlns:p14="http://schemas.microsoft.com/office/powerpoint/2010/main" val="29990981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2.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3.xml><?xml version="1.0" encoding="utf-8"?>
<ds:datastoreItem xmlns:ds="http://schemas.openxmlformats.org/officeDocument/2006/customXml" ds:itemID="{D077A53E-A8F8-4613-A362-6AAE3EF4D9B9}">
  <ds:schemaRefs>
    <ds:schemaRef ds:uri="http://purl.org/dc/elements/1.1/"/>
    <ds:schemaRef ds:uri="http://schemas.microsoft.com/office/2006/documentManagement/types"/>
    <ds:schemaRef ds:uri="http://purl.org/dc/dcmitype/"/>
    <ds:schemaRef ds:uri="http://www.w3.org/XML/1998/namespace"/>
    <ds:schemaRef ds:uri="http://schemas.microsoft.com/office/2006/metadata/properties"/>
    <ds:schemaRef ds:uri="http://purl.org/dc/terms/"/>
    <ds:schemaRef ds:uri="http://schemas.openxmlformats.org/package/2006/metadata/core-properties"/>
    <ds:schemaRef ds:uri="http://schemas.microsoft.com/office/infopath/2007/PartnerControls"/>
  </ds:schemaRefs>
</ds:datastoreItem>
</file>

<file path=customXml/itemProps4.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Angles.thmx</Template>
  <TotalTime>11959</TotalTime>
  <Words>3394</Words>
  <Application>Microsoft Office PowerPoint</Application>
  <PresentationFormat>On-screen Show (4:3)</PresentationFormat>
  <Paragraphs>318</Paragraphs>
  <Slides>66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Verdana</vt:lpstr>
      <vt:lpstr>Arial</vt:lpstr>
      <vt:lpstr>Wingdings</vt:lpstr>
      <vt:lpstr>Georgia</vt:lpstr>
      <vt:lpstr>Franklin Gothic Book</vt:lpstr>
      <vt:lpstr>FFA Inservice Master</vt:lpstr>
      <vt:lpstr>PowerPoint Presentation</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lpstr>Power, Structural and Technical Systems Career Focus Area</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McGrady, Megan</cp:lastModifiedBy>
  <cp:revision>398</cp:revision>
  <dcterms:created xsi:type="dcterms:W3CDTF">2007-01-30T15:01:20Z</dcterms:created>
  <dcterms:modified xsi:type="dcterms:W3CDTF">2021-03-05T20:21:15Z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C5DE9ABB-26EF-469F-BC73-7F31A60F8472</vt:lpwstr>
  </property>
  <property fmtid="{D5CDD505-2E9C-101B-9397-08002B2CF9AE}" pid="5" name="ArticulatePath">
    <vt:lpwstr>Bell Ringers_Power Structure</vt:lpwstr>
  </property>
</Properties>
</file>