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2" r:id="rId6"/>
    <p:sldId id="257" r:id="rId7"/>
    <p:sldId id="263" r:id="rId8"/>
    <p:sldId id="258" r:id="rId9"/>
    <p:sldId id="259" r:id="rId10"/>
    <p:sldId id="264" r:id="rId11"/>
    <p:sldId id="260" r:id="rId12"/>
    <p:sldId id="267" r:id="rId13"/>
    <p:sldId id="265" r:id="rId14"/>
    <p:sldId id="261" r:id="rId15"/>
    <p:sldId id="268" r:id="rId16"/>
    <p:sldId id="266" r:id="rId17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8" d="100"/>
          <a:sy n="98" d="100"/>
        </p:scale>
        <p:origin x="768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  <a:prstGeom prst="rect">
            <a:avLst/>
          </a:prstGeo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Slide </a:t>
            </a:r>
            <a:fld id="{95B46AB7-D573-4BB9-B886-ED8F7961F8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9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6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3836F69-DADD-43C2-8665-F6F5EE131E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Date Placeholder 1"/>
          <p:cNvSpPr txBox="1">
            <a:spLocks/>
          </p:cNvSpPr>
          <p:nvPr userDrawn="1"/>
        </p:nvSpPr>
        <p:spPr>
          <a:xfrm>
            <a:off x="67056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156262-C802-4C4F-ADF4-014AA672DF7A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7/10/2018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Slide Number Placeholder 3"/>
          <p:cNvSpPr txBox="1">
            <a:spLocks/>
          </p:cNvSpPr>
          <p:nvPr userDrawn="1"/>
        </p:nvSpPr>
        <p:spPr>
          <a:xfrm>
            <a:off x="7924800" y="6416676"/>
            <a:ext cx="1143000" cy="365125"/>
          </a:xfrm>
          <a:prstGeom prst="rect">
            <a:avLst/>
          </a:prstGeom>
        </p:spPr>
        <p:txBody>
          <a:bodyPr/>
          <a:lstStyle>
            <a:lvl1pPr>
              <a:defRPr sz="1800" b="1"/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Slide </a:t>
            </a:r>
            <a:fld id="{95B46AB7-D573-4BB9-B886-ED8F7961F80E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8000" y="609600"/>
            <a:ext cx="8636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What 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is a </a:t>
            </a:r>
            <a:r>
              <a:rPr lang="en-US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Marketing Plan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?</a:t>
            </a: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2000" dirty="0"/>
              <a:t> </a:t>
            </a:r>
          </a:p>
          <a:p>
            <a:pPr lvl="1"/>
            <a:r>
              <a:rPr lang="en-US" sz="2300" dirty="0"/>
              <a:t>A marketing plan is a written document that contains the guidelines for marketing a product or commodity or a series of products or services over a period of time</a:t>
            </a:r>
            <a:r>
              <a:rPr lang="en-US" sz="2300" dirty="0" smtClean="0"/>
              <a:t>. </a:t>
            </a:r>
          </a:p>
          <a:p>
            <a:endParaRPr lang="en-US" sz="2800" dirty="0" smtClean="0"/>
          </a:p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What is the Main Goal of a Marketing Plan?</a:t>
            </a:r>
            <a:endParaRPr lang="en-US" sz="8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sz="2000" dirty="0" smtClean="0"/>
              <a:t> </a:t>
            </a:r>
          </a:p>
          <a:p>
            <a:pPr lvl="1"/>
            <a:r>
              <a:rPr lang="en-US" sz="2300" dirty="0" smtClean="0"/>
              <a:t>The main goal of a marketing plan is to help achieve the best possible financial results for a product or commodity for the agribusiness. 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r>
              <a:rPr lang="en-US" sz="2000" dirty="0"/>
              <a:t> 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TM.A.1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762000"/>
            <a:ext cx="8458200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The fundamental outlook helps to take stock of what prices the market offers.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2300" dirty="0" smtClean="0"/>
              <a:t>It is important to be able to identify and articulate the “</a:t>
            </a:r>
            <a:r>
              <a:rPr lang="en-US" sz="2300" dirty="0" err="1" smtClean="0"/>
              <a:t>knowns</a:t>
            </a:r>
            <a:r>
              <a:rPr lang="en-US" sz="2300" dirty="0" smtClean="0"/>
              <a:t>” about the markets.</a:t>
            </a:r>
          </a:p>
          <a:p>
            <a:pPr lvl="2"/>
            <a:endParaRPr lang="en-US" sz="2300" dirty="0" smtClean="0"/>
          </a:p>
          <a:p>
            <a:pPr lvl="2"/>
            <a:r>
              <a:rPr lang="en-US" sz="2300" dirty="0" smtClean="0"/>
              <a:t>Items that should be included are:</a:t>
            </a:r>
          </a:p>
          <a:p>
            <a:pPr marL="1828800" lvl="3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Evaluate forward bids</a:t>
            </a:r>
          </a:p>
          <a:p>
            <a:pPr marL="1828800" lvl="3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Compare crop prices to loan rates</a:t>
            </a:r>
          </a:p>
          <a:p>
            <a:pPr marL="1828800" lvl="3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Evaluate consistent seasonal patterns for the market</a:t>
            </a:r>
          </a:p>
          <a:p>
            <a:pPr marL="1828800" lvl="3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Examine the volatility level and trends</a:t>
            </a:r>
          </a:p>
          <a:p>
            <a:pPr marL="1828800" lvl="3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Consider supply and demand within the market place</a:t>
            </a:r>
            <a:endParaRPr lang="en-US" sz="2300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TM.E.3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2550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/>
            </a:r>
            <a:br>
              <a:rPr lang="en-US" sz="1600" dirty="0"/>
            </a:b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Tools 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and strategies can be applied to aid in marketing products and commodities </a:t>
            </a:r>
            <a:endParaRPr lang="en-US" sz="28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Those 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used should be included in the marketing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plan</a:t>
            </a:r>
          </a:p>
          <a:p>
            <a:pPr lvl="1"/>
            <a:endParaRPr lang="en-US" dirty="0" smtClean="0"/>
          </a:p>
          <a:p>
            <a:pPr lvl="1"/>
            <a:r>
              <a:rPr lang="en-US" sz="2300" dirty="0" smtClean="0"/>
              <a:t>Tools </a:t>
            </a:r>
            <a:r>
              <a:rPr lang="en-US" sz="2300" dirty="0"/>
              <a:t>and Strategies- Identify a set of feasible tools that you are willing to use.  Tools may include the following:</a:t>
            </a:r>
          </a:p>
          <a:p>
            <a:pPr lvl="2"/>
            <a:r>
              <a:rPr lang="en-US" sz="2300" b="1" i="1" dirty="0" smtClean="0"/>
              <a:t> </a:t>
            </a:r>
          </a:p>
          <a:p>
            <a:pPr lvl="2"/>
            <a:r>
              <a:rPr lang="en-US" sz="23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Future Contracts</a:t>
            </a:r>
            <a:endParaRPr lang="en-US" sz="23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2"/>
            <a:r>
              <a:rPr lang="en-US" sz="23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C</a:t>
            </a:r>
            <a:r>
              <a:rPr lang="en-US" sz="23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ash Sales</a:t>
            </a:r>
            <a:endParaRPr lang="en-US" sz="23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2"/>
            <a:r>
              <a:rPr lang="en-US" sz="23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Forward Contracts</a:t>
            </a:r>
          </a:p>
          <a:p>
            <a:pPr lvl="2"/>
            <a:endParaRPr lang="en-US" sz="2300" b="1" i="1" dirty="0" smtClean="0"/>
          </a:p>
          <a:p>
            <a:pPr lvl="2"/>
            <a:r>
              <a:rPr lang="en-US" sz="2300" dirty="0" smtClean="0"/>
              <a:t>See the following slide for an explanation of these terms</a:t>
            </a:r>
            <a:endParaRPr lang="en-US" sz="2300" dirty="0"/>
          </a:p>
          <a:p>
            <a:r>
              <a:rPr lang="en-US" sz="2300" dirty="0"/>
              <a:t> 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TM.F.1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62000"/>
            <a:ext cx="8839200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3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Future Contracts</a:t>
            </a:r>
            <a:r>
              <a:rPr lang="en-US" sz="2300" dirty="0" smtClean="0"/>
              <a:t/>
            </a:r>
            <a:br>
              <a:rPr lang="en-US" sz="2300" dirty="0" smtClean="0"/>
            </a:br>
            <a:r>
              <a:rPr lang="en-US" sz="2300" dirty="0" smtClean="0"/>
              <a:t>This is an agreement to buy or sell a commodity of a standardized amount and quality during a specific future month, under terms established by the futures exchange, at a price established in the trading pit at the futures exchange </a:t>
            </a:r>
          </a:p>
          <a:p>
            <a:pPr lvl="1">
              <a:spcBef>
                <a:spcPts val="1200"/>
              </a:spcBef>
            </a:pPr>
            <a:r>
              <a:rPr lang="en-US" sz="2300" b="1" dirty="0" smtClean="0"/>
              <a:t> </a:t>
            </a:r>
            <a:r>
              <a:rPr lang="en-US" sz="23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</a:t>
            </a:r>
            <a:r>
              <a:rPr lang="en-US" sz="23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ash Sales</a:t>
            </a:r>
            <a:r>
              <a:rPr lang="en-US" sz="2300" b="1" i="1" dirty="0" smtClean="0"/>
              <a:t/>
            </a:r>
            <a:br>
              <a:rPr lang="en-US" sz="2300" b="1" i="1" dirty="0" smtClean="0"/>
            </a:br>
            <a:r>
              <a:rPr lang="en-US" sz="2300" dirty="0" smtClean="0"/>
              <a:t>This is a form of trade in which goods are sold to a customer and they settle the invoice on the spot and in cash, and carry the goods away themselves</a:t>
            </a:r>
          </a:p>
          <a:p>
            <a:pPr lvl="1">
              <a:spcBef>
                <a:spcPts val="1200"/>
              </a:spcBef>
            </a:pPr>
            <a:r>
              <a:rPr lang="en-US" sz="23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Forward Contracts</a:t>
            </a:r>
            <a:r>
              <a:rPr lang="en-US" sz="2300" dirty="0" smtClean="0"/>
              <a:t/>
            </a:r>
            <a:br>
              <a:rPr lang="en-US" sz="2300" dirty="0" smtClean="0"/>
            </a:br>
            <a:r>
              <a:rPr lang="en-US" sz="2300" dirty="0" smtClean="0"/>
              <a:t>This is an agreement between two parties </a:t>
            </a:r>
            <a:r>
              <a:rPr lang="en-US" sz="2000" i="1" dirty="0" smtClean="0"/>
              <a:t>(e.g., you and someone who buys your products)</a:t>
            </a:r>
            <a:r>
              <a:rPr lang="en-US" sz="2300" dirty="0" smtClean="0"/>
              <a:t> that calls for delivery of, and payment for, a specified quality and quantity of a commodity </a:t>
            </a:r>
            <a:r>
              <a:rPr lang="en-US" sz="2000" i="1" dirty="0" smtClean="0"/>
              <a:t>(a particular crop) </a:t>
            </a:r>
            <a:r>
              <a:rPr lang="en-US" sz="2300" dirty="0" smtClean="0"/>
              <a:t>at a specified future date. The price may be set in advance or determined by formula at delivery or other point in time.</a:t>
            </a:r>
            <a:endParaRPr lang="en-US" sz="2300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TM.F.2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838200"/>
            <a:ext cx="7620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Evaluation:  Ensure you maintain a history and assess how well the plan worked</a:t>
            </a:r>
          </a:p>
          <a:p>
            <a:pPr lvl="1"/>
            <a:endParaRPr lang="en-US" dirty="0" smtClean="0"/>
          </a:p>
          <a:p>
            <a:pPr lvl="1"/>
            <a:r>
              <a:rPr lang="en-US" sz="2300" dirty="0" smtClean="0"/>
              <a:t>Activities that should be included in the evaluation stage include: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Monitoring and measuring sales revenue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Examining the number of units sold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Exploring marketing costs</a:t>
            </a:r>
            <a:endParaRPr lang="en-US" sz="2300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TM.F.3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914400"/>
            <a:ext cx="84582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There are three main benefits to developing a </a:t>
            </a:r>
            <a:b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marketing plan :</a:t>
            </a:r>
          </a:p>
          <a:p>
            <a:pPr lvl="1"/>
            <a:endParaRPr lang="en-US" sz="2000" dirty="0" smtClean="0"/>
          </a:p>
          <a:p>
            <a:pPr marL="914400" lvl="1" indent="-4572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Promote analysis – preparing a marketing plan requires careful and organized thinking about to market a product or service.</a:t>
            </a:r>
          </a:p>
          <a:p>
            <a:pPr marL="914400" lvl="1" indent="-4572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Build on experience – a marketing plan helps to make sure that pervious experiences with marketing success or failures are not lost.</a:t>
            </a:r>
          </a:p>
          <a:p>
            <a:pPr marL="914400" lvl="1" indent="-4572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Communicate – a marketing plan provides a way to communicate with managers, employees, and lenders about how the goals of an agribusiness will be achieved.</a:t>
            </a:r>
            <a:endParaRPr lang="en-US" sz="2300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TM.A.2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9600"/>
            <a:ext cx="8305800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Factors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influencing 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the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marketing 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plan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timeframe :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1"/>
            <a:endParaRPr lang="en-US" sz="2300" dirty="0" smtClean="0"/>
          </a:p>
          <a:p>
            <a:pPr marL="914400" lvl="1" indent="-4572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The </a:t>
            </a:r>
            <a:r>
              <a:rPr lang="en-US" sz="2300" dirty="0"/>
              <a:t>rate in which technology is changing in the </a:t>
            </a:r>
            <a:r>
              <a:rPr lang="en-US" sz="2300" dirty="0" smtClean="0"/>
              <a:t>product’s </a:t>
            </a:r>
            <a:r>
              <a:rPr lang="en-US" sz="2300" dirty="0"/>
              <a:t>history</a:t>
            </a:r>
          </a:p>
          <a:p>
            <a:pPr marL="914400" lvl="1" indent="-4572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The </a:t>
            </a:r>
            <a:r>
              <a:rPr lang="en-US" sz="2300" dirty="0"/>
              <a:t>intensity of completion in the marketplace</a:t>
            </a:r>
          </a:p>
          <a:p>
            <a:pPr marL="914400" lvl="1" indent="-4572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Frequent </a:t>
            </a:r>
            <a:r>
              <a:rPr lang="en-US" sz="2300" dirty="0"/>
              <a:t>changes in the preferences of the consumer who is expected to purchase the product or commodity covered by the </a:t>
            </a:r>
            <a:r>
              <a:rPr lang="en-US" sz="2300" dirty="0" smtClean="0"/>
              <a:t>plan</a:t>
            </a:r>
            <a:endParaRPr lang="en-US" sz="2300" dirty="0"/>
          </a:p>
          <a:p>
            <a:pPr marL="457200" indent="-457200"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300" dirty="0"/>
              <a:t> </a:t>
            </a:r>
          </a:p>
          <a:p>
            <a:endParaRPr lang="en-US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TM.B.1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905232"/>
            <a:ext cx="83820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Traditional Marketing Plans follow the following length guidelines:</a:t>
            </a:r>
          </a:p>
          <a:p>
            <a:pPr marL="914400" lvl="1" indent="-457200">
              <a:buFont typeface="+mj-lt"/>
              <a:buAutoNum type="arabicPeriod"/>
            </a:pPr>
            <a:endParaRPr lang="en-US" sz="2300" dirty="0" smtClean="0"/>
          </a:p>
          <a:p>
            <a:pPr marL="914400" lvl="1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Cover at least one year worth of time</a:t>
            </a:r>
          </a:p>
          <a:p>
            <a:pPr marL="914400" lvl="1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Do not cover more than three years worth of time </a:t>
            </a:r>
          </a:p>
          <a:p>
            <a:r>
              <a:rPr lang="en-US" sz="2300" dirty="0" smtClean="0"/>
              <a:t> </a:t>
            </a:r>
          </a:p>
          <a:p>
            <a:r>
              <a:rPr lang="en-US" sz="2300" dirty="0" smtClean="0"/>
              <a:t>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 marketing plan should be created or updated for the following reasons:</a:t>
            </a:r>
            <a:endParaRPr lang="en-US" sz="23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1"/>
            <a:endParaRPr lang="en-US" sz="2300" dirty="0" smtClean="0"/>
          </a:p>
          <a:p>
            <a:pPr marL="914400" lvl="1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Introduce a new product</a:t>
            </a:r>
          </a:p>
          <a:p>
            <a:pPr marL="914400" lvl="1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Promote an existing product</a:t>
            </a:r>
          </a:p>
          <a:p>
            <a:pPr marL="914400" lvl="1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Changes in the market making the original obsolete</a:t>
            </a:r>
            <a:endParaRPr lang="en-US" sz="2300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TM.B.2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000" y="609600"/>
            <a:ext cx="8128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endParaRPr lang="en-US" dirty="0" smtClean="0"/>
          </a:p>
          <a:p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The 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six parts of a marketing plan are:</a:t>
            </a:r>
          </a:p>
          <a:p>
            <a:pPr lvl="0"/>
            <a:endParaRPr lang="en-US" sz="2800" dirty="0" smtClean="0"/>
          </a:p>
          <a:p>
            <a:pPr marL="514350" lvl="0" indent="-51435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/>
              <a:t>Production </a:t>
            </a:r>
            <a:r>
              <a:rPr lang="en-US" sz="2800" dirty="0"/>
              <a:t>Level and Risk</a:t>
            </a:r>
          </a:p>
          <a:p>
            <a:pPr marL="514350" lvl="0" indent="-51435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/>
              <a:t>Financial </a:t>
            </a:r>
            <a:r>
              <a:rPr lang="en-US" sz="2800" dirty="0"/>
              <a:t>Situation</a:t>
            </a:r>
          </a:p>
          <a:p>
            <a:pPr marL="514350" lvl="0" indent="-51435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/>
              <a:t>Price </a:t>
            </a:r>
            <a:r>
              <a:rPr lang="en-US" sz="2800" dirty="0"/>
              <a:t>Targets</a:t>
            </a:r>
          </a:p>
          <a:p>
            <a:pPr marL="514350" lvl="0" indent="-51435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/>
              <a:t>Fundamental </a:t>
            </a:r>
            <a:r>
              <a:rPr lang="en-US" sz="2800" dirty="0"/>
              <a:t>Outlook</a:t>
            </a:r>
          </a:p>
          <a:p>
            <a:pPr marL="514350" lvl="0" indent="-51435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/>
              <a:t>Tools </a:t>
            </a:r>
            <a:r>
              <a:rPr lang="en-US" sz="2800" dirty="0"/>
              <a:t>and Strategies</a:t>
            </a:r>
          </a:p>
          <a:p>
            <a:pPr marL="514350" lvl="0" indent="-51435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800" dirty="0" smtClean="0"/>
              <a:t>Evaluation</a:t>
            </a:r>
            <a:endParaRPr lang="en-US" sz="2800" dirty="0"/>
          </a:p>
          <a:p>
            <a:r>
              <a:rPr lang="en-US" sz="3600" dirty="0"/>
              <a:t> </a:t>
            </a:r>
          </a:p>
          <a:p>
            <a:endParaRPr lang="en-US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TM.C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400" y="457200"/>
            <a:ext cx="81280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Production Level and Risks that should be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evaluated:</a:t>
            </a:r>
          </a:p>
          <a:p>
            <a:endParaRPr lang="en-US" sz="2400" dirty="0"/>
          </a:p>
          <a:p>
            <a:pPr marL="800100" lvl="1" indent="-3429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Identify </a:t>
            </a:r>
            <a:r>
              <a:rPr lang="en-US" sz="2300" dirty="0"/>
              <a:t>the amount of the product or commodity you reasonably expect to market.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Number </a:t>
            </a:r>
            <a:r>
              <a:rPr lang="en-US" sz="2300" dirty="0"/>
              <a:t>of bushels in storage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Expected </a:t>
            </a:r>
            <a:r>
              <a:rPr lang="en-US" sz="2300" dirty="0"/>
              <a:t>bushels from a growing crop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Pounds </a:t>
            </a:r>
            <a:r>
              <a:rPr lang="en-US" sz="2300" dirty="0"/>
              <a:t>after a reasonable death loss for livestock </a:t>
            </a:r>
            <a:r>
              <a:rPr lang="en-US" sz="2300" dirty="0" smtClean="0"/>
              <a:t>enterprises</a:t>
            </a:r>
          </a:p>
          <a:p>
            <a:pPr marL="1257300" lvl="2" indent="-342900">
              <a:buClr>
                <a:schemeClr val="accent4">
                  <a:lumMod val="60000"/>
                  <a:lumOff val="40000"/>
                </a:schemeClr>
              </a:buClr>
              <a:buAutoNum type="alphaLcParenR"/>
            </a:pPr>
            <a:endParaRPr lang="en-US" sz="2300" dirty="0"/>
          </a:p>
          <a:p>
            <a:pPr marL="800100" lvl="1" indent="-3429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Types </a:t>
            </a:r>
            <a:r>
              <a:rPr lang="en-US" sz="2300" dirty="0"/>
              <a:t>of questions to consideration: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Is </a:t>
            </a:r>
            <a:r>
              <a:rPr lang="en-US" sz="2300" dirty="0"/>
              <a:t>storage an alternative for crops?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Is </a:t>
            </a:r>
            <a:r>
              <a:rPr lang="en-US" sz="2300" dirty="0"/>
              <a:t>retained ownership possible for livestock?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Is </a:t>
            </a:r>
            <a:r>
              <a:rPr lang="en-US" sz="2300" dirty="0"/>
              <a:t>crop insurance relevant? Include product type and coverage level</a:t>
            </a:r>
            <a:r>
              <a:rPr lang="en-US" sz="2300" dirty="0" smtClean="0"/>
              <a:t>.</a:t>
            </a:r>
            <a:endParaRPr lang="en-US" sz="2300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TM.D.1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762000"/>
            <a:ext cx="8077200" cy="641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Financial Situation should include any major financial implications for the plan such as:</a:t>
            </a:r>
            <a:endParaRPr lang="en-US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en-US" sz="2400" dirty="0" smtClean="0"/>
          </a:p>
          <a:p>
            <a:pPr marL="800100" lvl="1" indent="-3429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Complete review of financial statements</a:t>
            </a:r>
          </a:p>
          <a:p>
            <a:pPr marL="1257300" lvl="2" indent="-3429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b="1" i="1" dirty="0" smtClean="0"/>
              <a:t>Balance sheet- </a:t>
            </a:r>
            <a:r>
              <a:rPr lang="en-US" sz="2300" dirty="0" smtClean="0"/>
              <a:t>financial statement of equity for an individual or business at a specific point in time.</a:t>
            </a:r>
          </a:p>
          <a:p>
            <a:pPr marL="1257300" lvl="2" indent="-3429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b="1" i="1" dirty="0" smtClean="0"/>
              <a:t>Income statement- </a:t>
            </a:r>
            <a:r>
              <a:rPr lang="en-US" sz="2300" dirty="0" smtClean="0"/>
              <a:t>a summary of revenues and expenses over a given period of time.</a:t>
            </a:r>
          </a:p>
          <a:p>
            <a:pPr marL="1257300" lvl="2" indent="-3429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b="1" i="1" dirty="0" smtClean="0"/>
              <a:t>Cash Flow- </a:t>
            </a:r>
            <a:r>
              <a:rPr lang="en-US" sz="2300" dirty="0" smtClean="0"/>
              <a:t>receipts and disbursements within the business, determines the cash flow budget.</a:t>
            </a:r>
          </a:p>
          <a:p>
            <a:pPr marL="800100" lvl="1" indent="-3429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Risk –bearing capacity</a:t>
            </a:r>
          </a:p>
          <a:p>
            <a:pPr marL="1257300" lvl="2" indent="-3429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Identification of constraints from debt</a:t>
            </a:r>
          </a:p>
          <a:p>
            <a:pPr marL="1257300" lvl="2" indent="-3429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Personal preferences for taking risks</a:t>
            </a:r>
          </a:p>
          <a:p>
            <a:pPr marL="800100" lvl="1" indent="-3429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Major financial and business goals</a:t>
            </a:r>
          </a:p>
          <a:p>
            <a:pPr marL="1257300" lvl="2" indent="-3429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Identify any major goals that have been established for the product or commodity</a:t>
            </a:r>
          </a:p>
          <a:p>
            <a:pPr marL="342900" indent="-342900"/>
            <a:endParaRPr lang="en-US" sz="2200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TM.D.2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400" y="654308"/>
            <a:ext cx="873760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 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Price 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targets help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translate 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financial goal into </a:t>
            </a: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prices  </a:t>
            </a:r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1"/>
            <a:endParaRPr lang="en-US" sz="1600" dirty="0" smtClean="0"/>
          </a:p>
          <a:p>
            <a:pPr lvl="1"/>
            <a:endParaRPr lang="en-US" sz="2200" dirty="0" smtClean="0"/>
          </a:p>
          <a:p>
            <a:pPr lvl="1"/>
            <a:r>
              <a:rPr lang="en-US" sz="2300" dirty="0" smtClean="0"/>
              <a:t>Prices </a:t>
            </a:r>
            <a:r>
              <a:rPr lang="en-US" sz="2300" dirty="0"/>
              <a:t>should be </a:t>
            </a:r>
            <a:r>
              <a:rPr lang="en-US" sz="2300" dirty="0" smtClean="0"/>
              <a:t>realistic</a:t>
            </a:r>
          </a:p>
          <a:p>
            <a:pPr lvl="1"/>
            <a:endParaRPr lang="en-US" sz="2300" dirty="0"/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Utilize </a:t>
            </a:r>
            <a:r>
              <a:rPr lang="en-US" sz="2300" dirty="0"/>
              <a:t>historical data to help formulate decisions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Examine </a:t>
            </a:r>
            <a:r>
              <a:rPr lang="en-US" sz="2300" dirty="0"/>
              <a:t>market trends to help establish prices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Determine </a:t>
            </a:r>
            <a:r>
              <a:rPr lang="en-US" sz="2300" dirty="0"/>
              <a:t>goals based on desired outcomes. </a:t>
            </a:r>
          </a:p>
          <a:p>
            <a:pPr lvl="1"/>
            <a:endParaRPr lang="en-US" sz="2300" dirty="0" smtClean="0"/>
          </a:p>
          <a:p>
            <a:pPr lvl="1"/>
            <a:r>
              <a:rPr lang="en-US" sz="2300" dirty="0" smtClean="0"/>
              <a:t>Consider </a:t>
            </a:r>
            <a:r>
              <a:rPr lang="en-US" sz="2300" dirty="0"/>
              <a:t>the following questions when helping to set price goals</a:t>
            </a:r>
            <a:r>
              <a:rPr lang="en-US" sz="2300" dirty="0" smtClean="0"/>
              <a:t>:</a:t>
            </a:r>
          </a:p>
          <a:p>
            <a:pPr lvl="1"/>
            <a:endParaRPr lang="en-US" sz="2300" dirty="0"/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Do </a:t>
            </a:r>
            <a:r>
              <a:rPr lang="en-US" sz="2300" dirty="0"/>
              <a:t>you want to get an average price?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Do </a:t>
            </a:r>
            <a:r>
              <a:rPr lang="en-US" sz="2300" dirty="0"/>
              <a:t>you want prices to beat the loan rate?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Should </a:t>
            </a:r>
            <a:r>
              <a:rPr lang="en-US" sz="2300" dirty="0"/>
              <a:t>prices beat the season average price</a:t>
            </a:r>
            <a:r>
              <a:rPr lang="en-US" sz="2300" dirty="0" smtClean="0"/>
              <a:t>?</a:t>
            </a:r>
            <a:endParaRPr lang="en-US" sz="2300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TM.E.1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609600"/>
            <a:ext cx="8458200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Price targets help translate financial goal into prices.  </a:t>
            </a:r>
          </a:p>
          <a:p>
            <a:pPr marL="800100" lvl="1" indent="-342900"/>
            <a:endParaRPr lang="en-US" sz="2200" dirty="0" smtClean="0"/>
          </a:p>
          <a:p>
            <a:pPr marL="800100" lvl="1" indent="-342900"/>
            <a:r>
              <a:rPr lang="en-US" sz="2300" dirty="0" smtClean="0"/>
              <a:t>Determine an appropriate </a:t>
            </a:r>
            <a:r>
              <a:rPr lang="en-US" sz="2300" b="1" i="1" dirty="0" smtClean="0"/>
              <a:t>break-even price</a:t>
            </a:r>
            <a:endParaRPr lang="en-US" sz="2300" dirty="0" smtClean="0"/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Break –even price - is the price when the cost or expenses and revenue are equal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Break-even price should cover variables and fixed costs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n-US" sz="2300" dirty="0" smtClean="0"/>
              <a:t>The break-even price should serve as a benchmark for your budget </a:t>
            </a:r>
          </a:p>
          <a:p>
            <a:pPr marL="800100" lvl="1" indent="-342900"/>
            <a:r>
              <a:rPr lang="en-US" sz="2300" dirty="0" smtClean="0"/>
              <a:t>Target areas that should be covered include: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Establish targets to meet the “needs” to cover costs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Targets to cover the “wants” to receive fair returns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Set targets to satisfy “hopes” to give returns ample enough for growth</a:t>
            </a:r>
          </a:p>
          <a:p>
            <a:pPr marL="1371600" lvl="2" indent="-457200">
              <a:buClr>
                <a:schemeClr val="accent4">
                  <a:lumMod val="60000"/>
                  <a:lumOff val="40000"/>
                </a:schemeClr>
              </a:buClr>
              <a:buFont typeface="+mj-lt"/>
              <a:buAutoNum type="alphaLcParenR"/>
            </a:pPr>
            <a:r>
              <a:rPr lang="en-US" sz="2300" dirty="0" smtClean="0"/>
              <a:t>Develop contingency targets incase prices move lower then desired outcomes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0" y="6416676"/>
            <a:ext cx="2133600" cy="365125"/>
          </a:xfrm>
        </p:spPr>
        <p:txBody>
          <a:bodyPr/>
          <a:lstStyle/>
          <a:p>
            <a:fld id="{1B156262-C802-4C4F-ADF4-014AA672DF7A}" type="datetimeFigureOut">
              <a:rPr lang="en-US" smtClean="0"/>
              <a:pPr/>
              <a:t>7/10/2018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1143000" cy="365125"/>
          </a:xfrm>
        </p:spPr>
        <p:txBody>
          <a:bodyPr/>
          <a:lstStyle>
            <a:lvl1pPr>
              <a:defRPr sz="1800" b="1"/>
            </a:lvl1pPr>
            <a:extLst/>
          </a:lstStyle>
          <a:p>
            <a:r>
              <a:rPr lang="en-US" dirty="0" smtClean="0"/>
              <a:t>TM.E.2</a:t>
            </a:r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5AE050-73B8-4A2F-86FB-CFA2507014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306928E-973E-488A-9CD7-9F9CF9328D49}">
  <ds:schemaRefs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9D1FB28-D216-4158-8E6B-BCA36CF080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55</TotalTime>
  <Words>375</Words>
  <Application>Microsoft Office PowerPoint</Application>
  <PresentationFormat>On-screen Show (4:3)</PresentationFormat>
  <Paragraphs>148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Consolas</vt:lpstr>
      <vt:lpstr>Corbel</vt:lpstr>
      <vt:lpstr>Wingdings</vt:lpstr>
      <vt:lpstr>Wingdings 2</vt:lpstr>
      <vt:lpstr>Wingdings 3</vt:lpstr>
      <vt:lpstr>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 Henry</dc:creator>
  <cp:lastModifiedBy>Weinrich, Ashli</cp:lastModifiedBy>
  <cp:revision>14</cp:revision>
  <dcterms:created xsi:type="dcterms:W3CDTF">2009-08-24T17:03:56Z</dcterms:created>
  <dcterms:modified xsi:type="dcterms:W3CDTF">2018-07-10T12:10:27Z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