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65" r:id="rId6"/>
    <p:sldId id="268" r:id="rId7"/>
    <p:sldId id="269" r:id="rId8"/>
    <p:sldId id="270" r:id="rId9"/>
    <p:sldId id="271" r:id="rId10"/>
    <p:sldId id="272" r:id="rId11"/>
    <p:sldId id="273" r:id="rId12"/>
    <p:sldId id="276" r:id="rId13"/>
    <p:sldId id="275" r:id="rId14"/>
    <p:sldId id="274" r:id="rId15"/>
    <p:sldId id="280" r:id="rId16"/>
    <p:sldId id="266" r:id="rId17"/>
    <p:sldId id="279" r:id="rId18"/>
    <p:sldId id="267" r:id="rId19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7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7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0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1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1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6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81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7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Section7-Banner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2209800"/>
            <a:ext cx="9144000" cy="11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304800"/>
            <a:ext cx="1447800" cy="18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3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Eight Career Pathways in Agriculture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Food Products and Processing Systems</a:t>
            </a:r>
            <a:endParaRPr lang="en-US" dirty="0"/>
          </a:p>
          <a:p>
            <a:pPr lvl="1"/>
            <a:r>
              <a:rPr lang="en-US" dirty="0"/>
              <a:t>Careers in food science, toxicology, food processing and many more fields.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b="1" dirty="0"/>
              <a:t>Natural Resources Systems</a:t>
            </a:r>
            <a:endParaRPr lang="en-US" dirty="0"/>
          </a:p>
          <a:p>
            <a:pPr lvl="1"/>
            <a:r>
              <a:rPr lang="en-US" dirty="0"/>
              <a:t>Careers which balance natural resource use with environmentally sensitive practices.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Plant Systems</a:t>
            </a:r>
            <a:endParaRPr lang="en-US" dirty="0"/>
          </a:p>
          <a:p>
            <a:pPr lvl="1"/>
            <a:r>
              <a:rPr lang="en-US" dirty="0"/>
              <a:t>Careers focused on plant growth and production for food production and horticultural display.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Power, Structural and Technical Systems</a:t>
            </a:r>
            <a:endParaRPr lang="en-US" dirty="0"/>
          </a:p>
          <a:p>
            <a:pPr lvl="1"/>
            <a:r>
              <a:rPr lang="en-US" dirty="0"/>
              <a:t>Careers with technical mechanical skills including welding, engineering and maintenance.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1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0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1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61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32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88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Collegiate FFA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3962400" cy="4114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Collegiate FFA provides a number of professional development opportunities to help students get an edge in today’s job market. 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Whether </a:t>
            </a:r>
            <a:r>
              <a:rPr lang="en-US" dirty="0"/>
              <a:t>you are looking for a career in education or industry, Collegiate FFA has what you need to jump start your career!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  <p:pic>
        <p:nvPicPr>
          <p:cNvPr id="2050" name="Picture 2" descr="\\ffanet.ffa.org@SSL\DavWWWRoot\projects\studenthandbook\publicdocuments\2011 Handbook Images\Pg 105 IMG_79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14613"/>
            <a:ext cx="3048000" cy="2033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5953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Collegiate FFA Programs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r>
              <a:rPr lang="en-US" dirty="0"/>
              <a:t>National Collegiate Agriculture Ambassadors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International Collegiate Agricultural Leadership Program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New Century Farmer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4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01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FFA Alumni Association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4267200"/>
            <a:ext cx="7010400" cy="2101850"/>
          </a:xfrm>
        </p:spPr>
        <p:txBody>
          <a:bodyPr>
            <a:normAutofit fontScale="40000" lnSpcReduction="20000"/>
          </a:bodyPr>
          <a:lstStyle/>
          <a:p>
            <a:r>
              <a:rPr lang="en-US" sz="4500" dirty="0" smtClean="0"/>
              <a:t>The </a:t>
            </a:r>
            <a:r>
              <a:rPr lang="en-US" sz="4500" dirty="0"/>
              <a:t>National FFA alumni works hard to make your FFA experience even better through fundraising efforts, including raising up to $100,000 annually in scholarship money.</a:t>
            </a:r>
          </a:p>
          <a:p>
            <a:pPr marL="0" indent="0">
              <a:buNone/>
            </a:pPr>
            <a:endParaRPr lang="en-US" sz="4500" dirty="0"/>
          </a:p>
          <a:p>
            <a:r>
              <a:rPr lang="en-US" sz="4500" dirty="0" smtClean="0"/>
              <a:t>The </a:t>
            </a:r>
            <a:r>
              <a:rPr lang="en-US" sz="4500" dirty="0"/>
              <a:t>national FFA relies on alumni members for student recruiting, scholarship money, aiding in camps, conferences, national FFA convention and other personal development programs.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09600" y="1600200"/>
            <a:ext cx="3548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Members of </a:t>
            </a:r>
            <a:r>
              <a:rPr lang="en-US" dirty="0" smtClean="0"/>
              <a:t>the National FFA </a:t>
            </a:r>
            <a:r>
              <a:rPr lang="en-US" dirty="0"/>
              <a:t>alumni are parents, business leaders and former FFA </a:t>
            </a:r>
            <a:r>
              <a:rPr lang="en-US" dirty="0" smtClean="0"/>
              <a:t>members  although </a:t>
            </a:r>
            <a:r>
              <a:rPr lang="en-US" dirty="0"/>
              <a:t>you need not be a former FFA member to </a:t>
            </a:r>
            <a:r>
              <a:rPr lang="en-US" dirty="0" smtClean="0"/>
              <a:t>join.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424893"/>
            <a:ext cx="3548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Their focus is to help FFA members achieve their goals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  <p:pic>
        <p:nvPicPr>
          <p:cNvPr id="1026" name="Picture 2" descr="\\ffanet.ffa.org@SSL\DavWWWRoot\projects\studenthandbook\publicdocuments\2011 Handbook Images\Alumni_page 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722547"/>
            <a:ext cx="3048000" cy="2027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1924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904461" y="553278"/>
            <a:ext cx="6639339" cy="1143000"/>
          </a:xfrm>
        </p:spPr>
        <p:txBody>
          <a:bodyPr/>
          <a:lstStyle/>
          <a:p>
            <a:r>
              <a:rPr lang="en-US" dirty="0"/>
              <a:t>National FFA Foundation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35814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National FFA Foundation builds partnerships with industry, education, government, foundations and individuals to secure resources for the future of education, agriculture and student leader development.</a:t>
            </a:r>
          </a:p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683026"/>
            <a:ext cx="6781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/>
              <a:t>Mission Statement 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717" y1="62347" x2="2717" y2="62347"/>
                        <a14:foregroundMark x1="3623" y1="71149" x2="3623" y2="71149"/>
                        <a14:foregroundMark x1="18659" y1="80196" x2="18659" y2="80196"/>
                        <a14:foregroundMark x1="37138" y1="90465" x2="37138" y2="90465"/>
                        <a14:foregroundMark x1="49819" y1="97555" x2="49819" y2="97555"/>
                        <a14:foregroundMark x1="96558" y1="71394" x2="96558" y2="71394"/>
                        <a14:foregroundMark x1="69746" y1="72372" x2="69746" y2="72372"/>
                        <a14:foregroundMark x1="78986" y1="61858" x2="78986" y2="61858"/>
                        <a14:foregroundMark x1="64312" y1="89731" x2="64312" y2="89731"/>
                        <a14:foregroundMark x1="72645" y1="60880" x2="72645" y2="60880"/>
                        <a14:foregroundMark x1="67935" y1="61858" x2="67935" y2="61858"/>
                        <a14:foregroundMark x1="75181" y1="70416" x2="75181" y2="70416"/>
                        <a14:foregroundMark x1="68116" y1="73839" x2="68116" y2="73839"/>
                        <a14:foregroundMark x1="64312" y1="71149" x2="64312" y2="71149"/>
                        <a14:foregroundMark x1="60326" y1="72127" x2="60326" y2="72127"/>
                        <a14:foregroundMark x1="54710" y1="71638" x2="54710" y2="71638"/>
                        <a14:foregroundMark x1="55978" y1="71638" x2="55978" y2="71638"/>
                        <a14:foregroundMark x1="55797" y1="63081" x2="55797" y2="63081"/>
                        <a14:foregroundMark x1="59058" y1="62347" x2="59058" y2="62347"/>
                        <a14:foregroundMark x1="46920" y1="61858" x2="46920" y2="61858"/>
                        <a14:foregroundMark x1="48732" y1="72127" x2="48732" y2="72127"/>
                        <a14:foregroundMark x1="48913" y1="75061" x2="48913" y2="75061"/>
                        <a14:foregroundMark x1="42210" y1="73594" x2="42210" y2="73594"/>
                        <a14:foregroundMark x1="35688" y1="74817" x2="35688" y2="74817"/>
                        <a14:foregroundMark x1="30072" y1="73839" x2="30072" y2="73839"/>
                        <a14:foregroundMark x1="28442" y1="72127" x2="28442" y2="72127"/>
                        <a14:foregroundMark x1="22283" y1="70660" x2="22283" y2="70660"/>
                        <a14:foregroundMark x1="20471" y1="64792" x2="20471" y2="64792"/>
                        <a14:foregroundMark x1="21377" y1="73105" x2="21377" y2="73105"/>
                        <a14:foregroundMark x1="26268" y1="61858" x2="26268" y2="61858"/>
                        <a14:foregroundMark x1="27536" y1="63325" x2="27536" y2="63325"/>
                        <a14:foregroundMark x1="31884" y1="63081" x2="31884" y2="63081"/>
                        <a14:foregroundMark x1="35326" y1="62836" x2="35326" y2="62836"/>
                        <a14:foregroundMark x1="38406" y1="62836" x2="38406" y2="62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3000"/>
            <a:ext cx="2362200" cy="17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3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Many FFA programs are made possible because of the funding efforts of the National FFA Foundation. </a:t>
            </a:r>
          </a:p>
          <a:p>
            <a:endParaRPr lang="en-US" dirty="0"/>
          </a:p>
          <a:p>
            <a:r>
              <a:rPr lang="en-US" dirty="0"/>
              <a:t>The foundation was established in 1944 to enable business and industry, organizations, past FFA members and other individuals to cooperate in supporting and furthering the programs of the FFA. </a:t>
            </a:r>
          </a:p>
          <a:p>
            <a:endParaRPr lang="en-US" dirty="0"/>
          </a:p>
          <a:p>
            <a:r>
              <a:rPr lang="en-US" dirty="0"/>
              <a:t>Since 1944 the business community has contributed more than $200 million to FFA. </a:t>
            </a:r>
          </a:p>
          <a:p>
            <a:endParaRPr lang="en-US" dirty="0"/>
          </a:p>
          <a:p>
            <a:r>
              <a:rPr lang="en-US" dirty="0"/>
              <a:t>Sponsors so many great opportunities possible, we never want to forget to thank them for all they do!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17" y1="62347" x2="2717" y2="62347"/>
                        <a14:foregroundMark x1="3623" y1="71149" x2="3623" y2="71149"/>
                        <a14:foregroundMark x1="18659" y1="80196" x2="18659" y2="80196"/>
                        <a14:foregroundMark x1="37138" y1="90465" x2="37138" y2="90465"/>
                        <a14:foregroundMark x1="49819" y1="97555" x2="49819" y2="97555"/>
                        <a14:foregroundMark x1="96558" y1="71394" x2="96558" y2="71394"/>
                        <a14:foregroundMark x1="69746" y1="72372" x2="69746" y2="72372"/>
                        <a14:foregroundMark x1="78986" y1="61858" x2="78986" y2="61858"/>
                        <a14:foregroundMark x1="64312" y1="89731" x2="64312" y2="89731"/>
                        <a14:foregroundMark x1="72645" y1="60880" x2="72645" y2="60880"/>
                        <a14:foregroundMark x1="67935" y1="61858" x2="67935" y2="61858"/>
                        <a14:foregroundMark x1="75181" y1="70416" x2="75181" y2="70416"/>
                        <a14:foregroundMark x1="68116" y1="73839" x2="68116" y2="73839"/>
                        <a14:foregroundMark x1="64312" y1="71149" x2="64312" y2="71149"/>
                        <a14:foregroundMark x1="60326" y1="72127" x2="60326" y2="72127"/>
                        <a14:foregroundMark x1="54710" y1="71638" x2="54710" y2="71638"/>
                        <a14:foregroundMark x1="55978" y1="71638" x2="55978" y2="71638"/>
                        <a14:foregroundMark x1="55797" y1="63081" x2="55797" y2="63081"/>
                        <a14:foregroundMark x1="59058" y1="62347" x2="59058" y2="62347"/>
                        <a14:foregroundMark x1="46920" y1="61858" x2="46920" y2="61858"/>
                        <a14:foregroundMark x1="48732" y1="72127" x2="48732" y2="72127"/>
                        <a14:foregroundMark x1="48913" y1="75061" x2="48913" y2="75061"/>
                        <a14:foregroundMark x1="42210" y1="73594" x2="42210" y2="73594"/>
                        <a14:foregroundMark x1="35688" y1="74817" x2="35688" y2="74817"/>
                        <a14:foregroundMark x1="30072" y1="73839" x2="30072" y2="73839"/>
                        <a14:foregroundMark x1="28442" y1="72127" x2="28442" y2="72127"/>
                        <a14:foregroundMark x1="22283" y1="70660" x2="22283" y2="70660"/>
                        <a14:foregroundMark x1="20471" y1="64792" x2="20471" y2="64792"/>
                        <a14:foregroundMark x1="21377" y1="73105" x2="21377" y2="73105"/>
                        <a14:foregroundMark x1="26268" y1="61858" x2="26268" y2="61858"/>
                        <a14:foregroundMark x1="27536" y1="63325" x2="27536" y2="63325"/>
                        <a14:foregroundMark x1="31884" y1="63081" x2="31884" y2="63081"/>
                        <a14:foregroundMark x1="35326" y1="62836" x2="35326" y2="62836"/>
                        <a14:foregroundMark x1="38406" y1="62836" x2="38406" y2="62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52400"/>
            <a:ext cx="2362200" cy="1750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4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Agricultural Careers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More Than 300 </a:t>
            </a:r>
            <a:r>
              <a:rPr lang="en-US" dirty="0" smtClean="0"/>
              <a:t>agricultural careers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Prepare for a career in agriculture or a related field—the more you learn, the more you can earn! Your agricultural education classes and FFA can help you to determine the right career for you now.</a:t>
            </a:r>
          </a:p>
          <a:p>
            <a:endParaRPr lang="en-US" dirty="0"/>
          </a:p>
          <a:p>
            <a:r>
              <a:rPr lang="en-US" dirty="0"/>
              <a:t>The skills you gain today will put you ahead of the crowd when it comes time to look for a job.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Eight career pathways assist in categorizing all of the different career opportunities in agriculture within similar areas of knowledge and skill development. </a:t>
            </a:r>
          </a:p>
          <a:p>
            <a:endParaRPr lang="en-US" dirty="0"/>
          </a:p>
          <a:p>
            <a:r>
              <a:rPr lang="en-US" dirty="0"/>
              <a:t>Check out the Official FFA Student Handbook to learn more about those pathways.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39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Agricultural Careers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0600" y="1828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GPS </a:t>
            </a:r>
            <a:r>
              <a:rPr lang="en-US" dirty="0" smtClean="0"/>
              <a:t>Technicians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4066" y="2329069"/>
            <a:ext cx="3958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Waste Water Treatment Plant </a:t>
            </a:r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30483" y="3244334"/>
            <a:ext cx="2883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Golf Course Superintendents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84443" y="4114800"/>
            <a:ext cx="2312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Greenhouse Managers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1366026" y="3745468"/>
            <a:ext cx="2137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Crop Farm Managers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2667000" y="4953000"/>
            <a:ext cx="2463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Fishing Vessel Operators</a:t>
            </a:r>
          </a:p>
        </p:txBody>
      </p:sp>
      <p:sp>
        <p:nvSpPr>
          <p:cNvPr id="8" name="Rectangle 7"/>
          <p:cNvSpPr/>
          <p:nvPr/>
        </p:nvSpPr>
        <p:spPr>
          <a:xfrm>
            <a:off x="3130483" y="5506998"/>
            <a:ext cx="1885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Wildlife Managers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5125082" y="3769524"/>
            <a:ext cx="2470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Habitat Conservationists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12933" y="1717021"/>
            <a:ext cx="2625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Meat Science Researchers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5577" y="3059668"/>
            <a:ext cx="1640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Produce Buyers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3491" y="4423058"/>
            <a:ext cx="2622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Quality Control Specialists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30355" y="2696169"/>
            <a:ext cx="2718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Nutritionists and Dieticians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3491" y="5322332"/>
            <a:ext cx="1354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Toxicologists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30483" y="6149669"/>
            <a:ext cx="3121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Hazardous Materials Specialists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23125" y="2222188"/>
            <a:ext cx="1382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Cell Biologist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30623" y="4768334"/>
            <a:ext cx="2039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Poultry Inseminator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48078" y="1508299"/>
            <a:ext cx="1900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Aerial Crop Duster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18946" y="4297017"/>
            <a:ext cx="1729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USDA Inspectors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55639" y="1959737"/>
            <a:ext cx="1429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Veterinarians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04296" y="3059668"/>
            <a:ext cx="1688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Aquaculturalists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239440" y="5791141"/>
            <a:ext cx="2242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Agricultural Educators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933312" y="5333136"/>
            <a:ext cx="3117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Chemical Sales Representatives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97472" y="5876330"/>
            <a:ext cx="2322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Dairy Herd Supervisors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132097" y="2698401"/>
            <a:ext cx="2747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Farm Investment Managers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2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Section7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Eight Career Pathways in Agriculture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Agribusiness Systems</a:t>
            </a:r>
            <a:endParaRPr lang="en-US" dirty="0"/>
          </a:p>
          <a:p>
            <a:pPr lvl="1"/>
            <a:r>
              <a:rPr lang="en-US" dirty="0"/>
              <a:t>Business related careers like marketing, sales, communications and management within agricultural sectors.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Animal Systems</a:t>
            </a:r>
            <a:endParaRPr lang="en-US" dirty="0"/>
          </a:p>
          <a:p>
            <a:pPr lvl="1"/>
            <a:r>
              <a:rPr lang="en-US" dirty="0"/>
              <a:t>Careers caring for and raising animals.</a:t>
            </a:r>
          </a:p>
          <a:p>
            <a:endParaRPr lang="en-US" dirty="0"/>
          </a:p>
          <a:p>
            <a:r>
              <a:rPr lang="en-US" b="1" dirty="0"/>
              <a:t>Biotechnical Systems</a:t>
            </a:r>
            <a:endParaRPr lang="en-US" dirty="0"/>
          </a:p>
          <a:p>
            <a:pPr lvl="1"/>
            <a:r>
              <a:rPr lang="en-US" dirty="0"/>
              <a:t>Careers in bacteriology, bioengineering, microbiology, research and other science-based fields.</a:t>
            </a:r>
          </a:p>
          <a:p>
            <a:endParaRPr lang="en-US" dirty="0"/>
          </a:p>
          <a:p>
            <a:r>
              <a:rPr lang="en-US" b="1" dirty="0"/>
              <a:t>Environmental Service Systems</a:t>
            </a:r>
            <a:endParaRPr lang="en-US" dirty="0"/>
          </a:p>
          <a:p>
            <a:pPr lvl="1"/>
            <a:r>
              <a:rPr lang="en-US" dirty="0"/>
              <a:t>Careers focused on environmental, resource and pollution management.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8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E40FFDE79B9547819E907DA9411DB7" ma:contentTypeVersion="2" ma:contentTypeDescription="Create a new document." ma:contentTypeScope="" ma:versionID="4529a72eb6c4c15b11a7239318841ea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8B381A-7A71-4C18-AE17-EDFC5C23DF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3E2801-52A6-4ACF-8ACF-78E296197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0DAD3D4-898E-4DF1-A948-3C920B643E2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E2B13FD-AFE2-4ED1-B524-83D234E593A3}">
  <ds:schemaRefs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505</Words>
  <Application>Microsoft Office PowerPoint</Application>
  <PresentationFormat>On-screen Show (4:3)</PresentationFormat>
  <Paragraphs>86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Collegiate FFA</vt:lpstr>
      <vt:lpstr>Collegiate FFA Programs</vt:lpstr>
      <vt:lpstr>National FFA Alumni Association</vt:lpstr>
      <vt:lpstr>National FFA Foundation</vt:lpstr>
      <vt:lpstr>PowerPoint Presentation</vt:lpstr>
      <vt:lpstr>Agricultural Careers</vt:lpstr>
      <vt:lpstr>Agricultural Careers</vt:lpstr>
      <vt:lpstr>Eight Career Pathways in Agriculture</vt:lpstr>
      <vt:lpstr>Eight Career Pathways in Agriculture</vt:lpstr>
      <vt:lpstr>PowerPoint Presentation</vt:lpstr>
      <vt:lpstr>PowerPoint Presentation</vt:lpstr>
      <vt:lpstr>PowerPoint Presentation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kmumaw</dc:creator>
  <dc:description/>
  <cp:lastModifiedBy>Weinrich, Ashli</cp:lastModifiedBy>
  <cp:revision>24</cp:revision>
  <dcterms:created xsi:type="dcterms:W3CDTF">2011-02-09T20:07:46Z</dcterms:created>
  <dcterms:modified xsi:type="dcterms:W3CDTF">2018-08-14T19:58:04Z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0x01010003E40FFDE79B9547819E907DA9411DB7</vt:lpwstr>
  </property>
  <property fmtid="{D5CDD505-2E9C-101B-9397-08002B2CF9AE}" pid="3" name="Order">
    <vt:r8>42300</vt:r8>
  </property>
  <property fmtid="{D5CDD505-2E9C-101B-9397-08002B2CF9AE}" pid="4" name="xd_ProgID">
    <vt:lpwstr/>
  </property>
  <property fmtid="{D5CDD505-2E9C-101B-9397-08002B2CF9AE}" pid="5" name="_dlc_DocId">
    <vt:lpwstr>SURSJXM6HC5Y-66-252</vt:lpwstr>
  </property>
  <property fmtid="{D5CDD505-2E9C-101B-9397-08002B2CF9AE}" pid="6" name="_dlc_DocIdUrl">
    <vt:lpwstr>https://ffanet.ffa.org/sites/projects/studenthandbook/_layouts/15/DocIdRedir.aspx?ID=SURSJXM6HC5Y-66-252, SURSJXM6HC5Y-66-252</vt:lpwstr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TemplateUrl">
    <vt:lpwstr/>
  </property>
  <property fmtid="{D5CDD505-2E9C-101B-9397-08002B2CF9AE}" pid="10" name="_dlc_DocIdItemGuid">
    <vt:lpwstr>8d65a8d3-6cd4-42b1-8e69-694a7e97d736</vt:lpwstr>
  </property>
</Properties>
</file>