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3" r:id="rId4"/>
    <p:sldId id="264" r:id="rId5"/>
    <p:sldId id="259" r:id="rId6"/>
    <p:sldId id="260" r:id="rId7"/>
    <p:sldId id="265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7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CD407C77-5D5D-4A79-95BE-2D2D5FE89F9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B5CD95C4-5E59-4A86-8E8A-9082B272786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BAA9E4-0052-4337-9256-10642B142854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BFE3AC-4359-44B6-A89E-342CB486E0CB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F5DAAB-FB58-4518-B0FB-907B8F43DF6A}" type="slidenum">
              <a:rPr lang="en-US"/>
              <a:pPr/>
              <a:t>3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14A9EE-E1BB-4ACB-8B40-F05CF0AA9FA5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837E1D-D67C-4FA8-83E4-A4AF1DD2B266}" type="slidenum">
              <a:rPr lang="en-US"/>
              <a:pPr/>
              <a:t>5</a:t>
            </a:fld>
            <a:endParaRPr lang="en-US"/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36666E-95E8-4658-8985-7496A4835B18}" type="slidenum">
              <a:rPr lang="en-US"/>
              <a:pPr/>
              <a:t>6</a:t>
            </a:fld>
            <a:endParaRPr 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2C00E1-7486-4985-A329-A729749F2337}" type="slidenum">
              <a:rPr lang="en-US"/>
              <a:pPr/>
              <a:t>7</a:t>
            </a:fld>
            <a:endParaRPr 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FE0EEF-B885-4237-857B-E453E852F398}" type="slidenum">
              <a:rPr lang="en-US"/>
              <a:pPr/>
              <a:t>8</a:t>
            </a:fld>
            <a:endParaRPr 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E0CB67-D446-465B-8E7E-DB8DCFAB3F44}" type="slidenum">
              <a:rPr lang="en-US"/>
              <a:pPr/>
              <a:t>9</a:t>
            </a:fld>
            <a:endParaRPr 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Developing a Plan using Goals</a:t>
            </a:r>
          </a:p>
        </p:txBody>
      </p:sp>
      <p:sp>
        <p:nvSpPr>
          <p:cNvPr id="4099" name="Rectangle 3"/>
          <p:cNvSpPr>
            <a:spLocks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Thoughts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676400"/>
            <a:ext cx="7010400" cy="5181600"/>
          </a:xfrm>
          <a:noFill/>
          <a:ln/>
        </p:spPr>
        <p:txBody>
          <a:bodyPr/>
          <a:lstStyle/>
          <a:p>
            <a:pPr marL="3175" indent="-3175" algn="ct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Whatever failures I have known, whatever errors I have committed, whatever follies I have witnessed in private and public life have been the consequence of action without thought. </a:t>
            </a:r>
            <a:br>
              <a:rPr lang="en-US" sz="2800" i="1">
                <a:solidFill>
                  <a:schemeClr val="bg1"/>
                </a:solidFill>
              </a:rPr>
            </a:br>
            <a:endParaRPr lang="en-US" sz="2800" i="1">
              <a:solidFill>
                <a:schemeClr val="bg1"/>
              </a:solidFill>
            </a:endParaRPr>
          </a:p>
          <a:p>
            <a:pPr marL="3175" indent="-3175" algn="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-  </a:t>
            </a:r>
            <a:r>
              <a:rPr lang="en-US" sz="2400">
                <a:solidFill>
                  <a:schemeClr val="bg1"/>
                </a:solidFill>
              </a:rPr>
              <a:t>Bernard Baruch</a:t>
            </a:r>
            <a:endParaRPr lang="en-US" sz="2400" i="1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304800" y="60198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A </a:t>
            </a:r>
          </a:p>
        </p:txBody>
      </p:sp>
      <p:pic>
        <p:nvPicPr>
          <p:cNvPr id="5211" name="Picture 91" descr="MCj0410257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4724400"/>
            <a:ext cx="1390650" cy="1844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Thoughts</a:t>
            </a:r>
          </a:p>
        </p:txBody>
      </p:sp>
      <p:sp>
        <p:nvSpPr>
          <p:cNvPr id="7885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447800"/>
            <a:ext cx="7010400" cy="4114800"/>
          </a:xfrm>
          <a:noFill/>
          <a:ln/>
        </p:spPr>
        <p:txBody>
          <a:bodyPr/>
          <a:lstStyle/>
          <a:p>
            <a:pPr marL="3175" indent="-3175" algn="ctr">
              <a:spcBef>
                <a:spcPct val="50000"/>
              </a:spcBef>
              <a:buFontTx/>
              <a:buNone/>
            </a:pPr>
            <a:endParaRPr lang="en-US" sz="2400" i="1">
              <a:solidFill>
                <a:schemeClr val="bg1"/>
              </a:solidFill>
            </a:endParaRPr>
          </a:p>
          <a:p>
            <a:pPr marL="3175" indent="-3175" algn="ct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A good plan is like a road map: it shows the final destination and usually the best way to get there. </a:t>
            </a:r>
            <a:br>
              <a:rPr lang="en-US" sz="2800" i="1">
                <a:solidFill>
                  <a:schemeClr val="bg1"/>
                </a:solidFill>
              </a:rPr>
            </a:br>
            <a:endParaRPr lang="en-US" sz="2800" i="1">
              <a:solidFill>
                <a:schemeClr val="bg1"/>
              </a:solidFill>
            </a:endParaRPr>
          </a:p>
          <a:p>
            <a:pPr marL="3175" indent="-3175" algn="ct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                                         -  </a:t>
            </a:r>
            <a:r>
              <a:rPr lang="en-US" sz="2400">
                <a:solidFill>
                  <a:schemeClr val="bg1"/>
                </a:solidFill>
              </a:rPr>
              <a:t>H. Stanley Judd</a:t>
            </a:r>
            <a:endParaRPr lang="en-US" sz="2400" i="1">
              <a:solidFill>
                <a:schemeClr val="bg1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304800" y="60198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Thoughts</a:t>
            </a:r>
          </a:p>
        </p:txBody>
      </p:sp>
      <p:sp>
        <p:nvSpPr>
          <p:cNvPr id="8089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447800"/>
            <a:ext cx="7010400" cy="5410200"/>
          </a:xfrm>
          <a:noFill/>
          <a:ln/>
        </p:spPr>
        <p:txBody>
          <a:bodyPr/>
          <a:lstStyle/>
          <a:p>
            <a:pPr marL="3175" indent="-3175" algn="ctr">
              <a:spcBef>
                <a:spcPct val="50000"/>
              </a:spcBef>
              <a:buFontTx/>
              <a:buNone/>
            </a:pPr>
            <a:endParaRPr lang="en-US" sz="2400" i="1">
              <a:solidFill>
                <a:schemeClr val="bg1"/>
              </a:solidFill>
            </a:endParaRPr>
          </a:p>
          <a:p>
            <a:pPr marL="3175" indent="-3175" algn="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You win not by chance, but by preparation. </a:t>
            </a:r>
            <a:br>
              <a:rPr lang="en-US" sz="2800" i="1">
                <a:solidFill>
                  <a:schemeClr val="bg1"/>
                </a:solidFill>
              </a:rPr>
            </a:br>
            <a:r>
              <a:rPr lang="en-US" sz="2800" i="1">
                <a:solidFill>
                  <a:schemeClr val="bg1"/>
                </a:solidFill>
              </a:rPr>
              <a:t>-  </a:t>
            </a:r>
            <a:r>
              <a:rPr lang="en-US" sz="2400">
                <a:solidFill>
                  <a:schemeClr val="bg1"/>
                </a:solidFill>
              </a:rPr>
              <a:t>Roger Maris</a:t>
            </a:r>
            <a:endParaRPr lang="en-US" sz="2400" i="1">
              <a:solidFill>
                <a:schemeClr val="bg1"/>
              </a:solidFill>
            </a:endParaRPr>
          </a:p>
          <a:p>
            <a:pPr marL="3175" indent="-3175">
              <a:spcBef>
                <a:spcPct val="50000"/>
              </a:spcBef>
              <a:buFontTx/>
              <a:buNone/>
            </a:pPr>
            <a:endParaRPr lang="en-US" sz="2800" i="1">
              <a:solidFill>
                <a:schemeClr val="bg1"/>
              </a:solidFill>
            </a:endParaRPr>
          </a:p>
          <a:p>
            <a:pPr marL="3175" indent="-3175" algn="ctr">
              <a:spcBef>
                <a:spcPct val="50000"/>
              </a:spcBef>
              <a:buFontTx/>
              <a:buNone/>
            </a:pPr>
            <a:r>
              <a:rPr lang="en-US" sz="2800" i="1">
                <a:solidFill>
                  <a:schemeClr val="bg1"/>
                </a:solidFill>
              </a:rPr>
              <a:t>To be prepared is half the victory.  </a:t>
            </a:r>
            <a:br>
              <a:rPr lang="en-US" sz="2800" i="1">
                <a:solidFill>
                  <a:schemeClr val="bg1"/>
                </a:solidFill>
              </a:rPr>
            </a:br>
            <a:r>
              <a:rPr lang="en-US" sz="2800" i="1">
                <a:solidFill>
                  <a:schemeClr val="bg1"/>
                </a:solidFill>
              </a:rPr>
              <a:t>                                      - </a:t>
            </a:r>
            <a:r>
              <a:rPr lang="en-US" sz="2400">
                <a:solidFill>
                  <a:schemeClr val="bg1"/>
                </a:solidFill>
              </a:rPr>
              <a:t>Miguel De Cervantes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304800" y="6019800"/>
            <a:ext cx="1065213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Approach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How to Prioritize</a:t>
            </a:r>
            <a:r>
              <a:rPr lang="en-US"/>
              <a:t> 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981200" y="1905000"/>
            <a:ext cx="6629400" cy="44958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Prioritize</a:t>
            </a:r>
            <a:r>
              <a:rPr lang="en-US" sz="2800" b="1">
                <a:solidFill>
                  <a:schemeClr val="bg1"/>
                </a:solidFill>
              </a:rPr>
              <a:t>-</a:t>
            </a:r>
            <a:r>
              <a:rPr lang="en-US" sz="2800">
                <a:solidFill>
                  <a:schemeClr val="bg1"/>
                </a:solidFill>
              </a:rPr>
              <a:t> To arrange or deal with in order of importance </a:t>
            </a:r>
          </a:p>
          <a:p>
            <a:pPr>
              <a:spcBef>
                <a:spcPct val="75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Plan</a:t>
            </a:r>
            <a:r>
              <a:rPr lang="en-US" sz="2800" b="1">
                <a:solidFill>
                  <a:schemeClr val="bg1"/>
                </a:solidFill>
              </a:rPr>
              <a:t>-</a:t>
            </a:r>
            <a:r>
              <a:rPr lang="en-US" sz="2800">
                <a:solidFill>
                  <a:schemeClr val="bg1"/>
                </a:solidFill>
              </a:rPr>
              <a:t> a scheme, program, or method worked out beforehand for the accomplishment of an objective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The Goal-Setting Plan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600200"/>
            <a:ext cx="6553200" cy="44196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AutoNum type="arabicPeriod"/>
            </a:pPr>
            <a:r>
              <a:rPr lang="en-US" sz="3600">
                <a:solidFill>
                  <a:schemeClr val="bg1"/>
                </a:solidFill>
              </a:rPr>
              <a:t>The S.M.A.R.T. Goal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3600">
              <a:solidFill>
                <a:schemeClr val="bg1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2.  Date to achieve by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3600">
              <a:solidFill>
                <a:schemeClr val="bg1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3.  The obstacles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294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800" b="1">
                <a:solidFill>
                  <a:srgbClr val="FF0000"/>
                </a:solidFill>
              </a:rPr>
              <a:t>The Goal-Setting Plan</a:t>
            </a:r>
          </a:p>
        </p:txBody>
      </p:sp>
      <p:sp>
        <p:nvSpPr>
          <p:cNvPr id="8294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600200"/>
            <a:ext cx="6553200" cy="4419600"/>
          </a:xfrm>
          <a:noFill/>
          <a:ln/>
        </p:spPr>
        <p:txBody>
          <a:bodyPr/>
          <a:lstStyle/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4.  Who can help, resources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3600">
              <a:solidFill>
                <a:schemeClr val="bg1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5.  Things to do</a:t>
            </a:r>
          </a:p>
          <a:p>
            <a:pPr marL="533400" indent="-533400">
              <a:spcBef>
                <a:spcPct val="50000"/>
              </a:spcBef>
              <a:buFontTx/>
              <a:buNone/>
            </a:pPr>
            <a:endParaRPr lang="en-US" sz="3600">
              <a:solidFill>
                <a:schemeClr val="bg1"/>
              </a:solidFill>
            </a:endParaRPr>
          </a:p>
          <a:p>
            <a:pPr marL="533400" indent="-533400">
              <a:spcBef>
                <a:spcPct val="50000"/>
              </a:spcBef>
              <a:buFontTx/>
              <a:buNone/>
            </a:pPr>
            <a:r>
              <a:rPr lang="en-US" sz="3600">
                <a:solidFill>
                  <a:schemeClr val="bg1"/>
                </a:solidFill>
              </a:rPr>
              <a:t>6.  Evaluate and Adjust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The Goal-Setting Plan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752600" y="1828800"/>
            <a:ext cx="7010400" cy="44196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The S.M.A.R.T. Goal</a:t>
            </a:r>
            <a:r>
              <a:rPr lang="en-US" sz="2800">
                <a:solidFill>
                  <a:schemeClr val="bg1"/>
                </a:solidFill>
              </a:rPr>
              <a:t>:  </a:t>
            </a:r>
            <a:r>
              <a:rPr lang="en-US" sz="2800" i="1">
                <a:solidFill>
                  <a:schemeClr val="bg1"/>
                </a:solidFill>
              </a:rPr>
              <a:t>I will earn a 90 percent on my math test next Tuesday.</a:t>
            </a: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i="1">
              <a:solidFill>
                <a:schemeClr val="bg1"/>
              </a:solidFill>
            </a:endParaRP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2.  Date to achieve by</a:t>
            </a:r>
            <a:r>
              <a:rPr lang="en-US" sz="2800">
                <a:solidFill>
                  <a:schemeClr val="bg1"/>
                </a:solidFill>
              </a:rPr>
              <a:t>:  </a:t>
            </a:r>
            <a:r>
              <a:rPr lang="en-US" sz="2800" i="1">
                <a:solidFill>
                  <a:schemeClr val="bg1"/>
                </a:solidFill>
              </a:rPr>
              <a:t>Next Tuesday</a:t>
            </a: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i="1">
              <a:solidFill>
                <a:schemeClr val="bg1"/>
              </a:solidFill>
            </a:endParaRP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3.  The obstacles</a:t>
            </a:r>
            <a:r>
              <a:rPr lang="en-US" sz="2800">
                <a:solidFill>
                  <a:srgbClr val="FFFF00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</a:t>
            </a:r>
            <a:r>
              <a:rPr lang="en-US" sz="2800" i="1">
                <a:solidFill>
                  <a:schemeClr val="bg1"/>
                </a:solidFill>
              </a:rPr>
              <a:t>finding time to study, my desire to study, working each night, not understanding the concepts being tested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D1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5400" b="1">
                <a:solidFill>
                  <a:srgbClr val="FF0000"/>
                </a:solidFill>
              </a:rPr>
              <a:t>The Goal-Setting Plan</a:t>
            </a:r>
          </a:p>
        </p:txBody>
      </p:sp>
      <p:sp>
        <p:nvSpPr>
          <p:cNvPr id="6963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1524000"/>
            <a:ext cx="7162800" cy="47244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 sz="2800" b="1">
                <a:solidFill>
                  <a:srgbClr val="FFFF00"/>
                </a:solidFill>
              </a:rPr>
              <a:t>Who can help, resources</a:t>
            </a:r>
            <a:r>
              <a:rPr lang="en-US" sz="2800">
                <a:solidFill>
                  <a:srgbClr val="FFFF00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</a:t>
            </a:r>
            <a:r>
              <a:rPr lang="en-US" sz="2800" i="1">
                <a:solidFill>
                  <a:schemeClr val="bg1"/>
                </a:solidFill>
              </a:rPr>
              <a:t>friends in my class, math teacher, my parents</a:t>
            </a: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b="1">
              <a:solidFill>
                <a:srgbClr val="FFFF00"/>
              </a:solidFill>
            </a:endParaRP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2.  Things to do</a:t>
            </a:r>
            <a:r>
              <a:rPr lang="en-US" sz="2800">
                <a:solidFill>
                  <a:srgbClr val="FFFF00"/>
                </a:solidFill>
              </a:rPr>
              <a:t>:</a:t>
            </a:r>
            <a:r>
              <a:rPr lang="en-US" sz="2800">
                <a:solidFill>
                  <a:schemeClr val="bg1"/>
                </a:solidFill>
              </a:rPr>
              <a:t>  </a:t>
            </a:r>
            <a:r>
              <a:rPr lang="en-US" sz="2800" i="1">
                <a:solidFill>
                  <a:schemeClr val="bg1"/>
                </a:solidFill>
              </a:rPr>
              <a:t>Study each night for 30 minutes, spend two days this week after school with teacher, review the night before with classmates</a:t>
            </a: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 sz="2800" i="1">
              <a:solidFill>
                <a:schemeClr val="bg1"/>
              </a:solidFill>
            </a:endParaRPr>
          </a:p>
          <a:p>
            <a:pPr marL="533400" indent="-5334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3.  Evaluate and Adjust</a:t>
            </a:r>
            <a:r>
              <a:rPr lang="en-US" sz="2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46 TM D2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3F9665-6527-48C2-9ECB-91CDB0AC6401}"/>
</file>

<file path=customXml/itemProps2.xml><?xml version="1.0" encoding="utf-8"?>
<ds:datastoreItem xmlns:ds="http://schemas.openxmlformats.org/officeDocument/2006/customXml" ds:itemID="{366A5B50-6F43-4436-9C33-8BFF21CDE7F4}"/>
</file>

<file path=customXml/itemProps3.xml><?xml version="1.0" encoding="utf-8"?>
<ds:datastoreItem xmlns:ds="http://schemas.openxmlformats.org/officeDocument/2006/customXml" ds:itemID="{E3C90FD7-3973-4D37-9AA9-7DDE6EEDF425}"/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23</TotalTime>
  <Words>290</Words>
  <Application>Microsoft PowerPoint</Application>
  <PresentationFormat>On-screen Show (4:3)</PresentationFormat>
  <Paragraphs>63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Times New Roman</vt:lpstr>
      <vt:lpstr>Arial</vt:lpstr>
      <vt:lpstr>Lucida Calligraphy</vt:lpstr>
      <vt:lpstr>LK Template</vt:lpstr>
      <vt:lpstr>Developing a Plan using Goals</vt:lpstr>
      <vt:lpstr>Thoughts</vt:lpstr>
      <vt:lpstr>Thoughts</vt:lpstr>
      <vt:lpstr>Thoughts</vt:lpstr>
      <vt:lpstr>How to Prioritize </vt:lpstr>
      <vt:lpstr>The Goal-Setting Plan</vt:lpstr>
      <vt:lpstr>The Goal-Setting Plan</vt:lpstr>
      <vt:lpstr>The Goal-Setting Plan</vt:lpstr>
      <vt:lpstr>The Goal-Setting Plan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5</cp:revision>
  <cp:lastPrinted>1601-01-01T00:00:00Z</cp:lastPrinted>
  <dcterms:created xsi:type="dcterms:W3CDTF">2003-12-22T02:07:51Z</dcterms:created>
  <dcterms:modified xsi:type="dcterms:W3CDTF">2008-01-02T19:32:29Z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