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302" r:id="rId3"/>
    <p:sldId id="321" r:id="rId4"/>
    <p:sldId id="260" r:id="rId5"/>
    <p:sldId id="308" r:id="rId6"/>
    <p:sldId id="322" r:id="rId7"/>
    <p:sldId id="312" r:id="rId8"/>
    <p:sldId id="323" r:id="rId9"/>
    <p:sldId id="324" r:id="rId10"/>
    <p:sldId id="326" r:id="rId11"/>
    <p:sldId id="325" r:id="rId12"/>
    <p:sldId id="30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06" autoAdjust="0"/>
    <p:restoredTop sz="82159" autoAdjust="0"/>
  </p:normalViewPr>
  <p:slideViewPr>
    <p:cSldViewPr snapToGrid="0">
      <p:cViewPr varScale="1">
        <p:scale>
          <a:sx n="70" d="100"/>
          <a:sy n="70" d="100"/>
        </p:scale>
        <p:origin x="1315"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3DE06C-4E1B-415C-8E26-3B7FCDC1663F}" type="datetimeFigureOut">
              <a:rPr lang="en-US" smtClean="0"/>
              <a:t>9/25/2020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EB3066-C490-44BF-BE88-729125F2D6DB}" type="slidenum">
              <a:rPr lang="en-US" smtClean="0"/>
              <a:t>‹#›</a:t>
            </a:fld>
            <a:endParaRPr lang="en-US"/>
          </a:p>
        </p:txBody>
      </p:sp>
    </p:spTree>
    <p:extLst>
      <p:ext uri="{BB962C8B-B14F-4D97-AF65-F5344CB8AC3E}">
        <p14:creationId xmlns:p14="http://schemas.microsoft.com/office/powerpoint/2010/main" val="3758267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many have studied parliamentary procedure?</a:t>
            </a:r>
          </a:p>
          <a:p>
            <a:r>
              <a:rPr lang="en-US" dirty="0"/>
              <a:t>How many have competed in parliamentary procedure?</a:t>
            </a:r>
          </a:p>
          <a:p>
            <a:r>
              <a:rPr lang="en-US" dirty="0"/>
              <a:t>How many is this the first time?</a:t>
            </a:r>
          </a:p>
        </p:txBody>
      </p:sp>
      <p:sp>
        <p:nvSpPr>
          <p:cNvPr id="4" name="Slide Number Placeholder 3"/>
          <p:cNvSpPr>
            <a:spLocks noGrp="1"/>
          </p:cNvSpPr>
          <p:nvPr>
            <p:ph type="sldNum" sz="quarter" idx="10"/>
          </p:nvPr>
        </p:nvSpPr>
        <p:spPr/>
        <p:txBody>
          <a:bodyPr/>
          <a:lstStyle/>
          <a:p>
            <a:fld id="{27EB3066-C490-44BF-BE88-729125F2D6DB}" type="slidenum">
              <a:rPr lang="en-US" smtClean="0"/>
              <a:t>2</a:t>
            </a:fld>
            <a:endParaRPr lang="en-US"/>
          </a:p>
        </p:txBody>
      </p:sp>
    </p:spTree>
    <p:extLst>
      <p:ext uri="{BB962C8B-B14F-4D97-AF65-F5344CB8AC3E}">
        <p14:creationId xmlns:p14="http://schemas.microsoft.com/office/powerpoint/2010/main" val="1807981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many have studied parliamentary procedure?</a:t>
            </a:r>
          </a:p>
          <a:p>
            <a:r>
              <a:rPr lang="en-US" dirty="0"/>
              <a:t>How many have competed in parliamentary procedure?</a:t>
            </a:r>
          </a:p>
          <a:p>
            <a:r>
              <a:rPr lang="en-US" dirty="0"/>
              <a:t>How many is this the first time?</a:t>
            </a:r>
          </a:p>
        </p:txBody>
      </p:sp>
      <p:sp>
        <p:nvSpPr>
          <p:cNvPr id="4" name="Slide Number Placeholder 3"/>
          <p:cNvSpPr>
            <a:spLocks noGrp="1"/>
          </p:cNvSpPr>
          <p:nvPr>
            <p:ph type="sldNum" sz="quarter" idx="10"/>
          </p:nvPr>
        </p:nvSpPr>
        <p:spPr/>
        <p:txBody>
          <a:bodyPr/>
          <a:lstStyle/>
          <a:p>
            <a:fld id="{27EB3066-C490-44BF-BE88-729125F2D6DB}" type="slidenum">
              <a:rPr lang="en-US" smtClean="0"/>
              <a:t>3</a:t>
            </a:fld>
            <a:endParaRPr lang="en-US"/>
          </a:p>
        </p:txBody>
      </p:sp>
    </p:spTree>
    <p:extLst>
      <p:ext uri="{BB962C8B-B14F-4D97-AF65-F5344CB8AC3E}">
        <p14:creationId xmlns:p14="http://schemas.microsoft.com/office/powerpoint/2010/main" val="999578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 research scenarios</a:t>
            </a:r>
          </a:p>
        </p:txBody>
      </p:sp>
      <p:sp>
        <p:nvSpPr>
          <p:cNvPr id="4" name="Slide Number Placeholder 3"/>
          <p:cNvSpPr>
            <a:spLocks noGrp="1"/>
          </p:cNvSpPr>
          <p:nvPr>
            <p:ph type="sldNum" sz="quarter" idx="10"/>
          </p:nvPr>
        </p:nvSpPr>
        <p:spPr/>
        <p:txBody>
          <a:bodyPr/>
          <a:lstStyle/>
          <a:p>
            <a:fld id="{27EB3066-C490-44BF-BE88-729125F2D6DB}" type="slidenum">
              <a:rPr lang="en-US" smtClean="0"/>
              <a:t>5</a:t>
            </a:fld>
            <a:endParaRPr lang="en-US"/>
          </a:p>
        </p:txBody>
      </p:sp>
    </p:spTree>
    <p:extLst>
      <p:ext uri="{BB962C8B-B14F-4D97-AF65-F5344CB8AC3E}">
        <p14:creationId xmlns:p14="http://schemas.microsoft.com/office/powerpoint/2010/main" val="1673204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 research scenarios</a:t>
            </a:r>
          </a:p>
        </p:txBody>
      </p:sp>
      <p:sp>
        <p:nvSpPr>
          <p:cNvPr id="4" name="Slide Number Placeholder 3"/>
          <p:cNvSpPr>
            <a:spLocks noGrp="1"/>
          </p:cNvSpPr>
          <p:nvPr>
            <p:ph type="sldNum" sz="quarter" idx="10"/>
          </p:nvPr>
        </p:nvSpPr>
        <p:spPr/>
        <p:txBody>
          <a:bodyPr/>
          <a:lstStyle/>
          <a:p>
            <a:fld id="{27EB3066-C490-44BF-BE88-729125F2D6DB}" type="slidenum">
              <a:rPr lang="en-US" smtClean="0"/>
              <a:t>6</a:t>
            </a:fld>
            <a:endParaRPr lang="en-US"/>
          </a:p>
        </p:txBody>
      </p:sp>
    </p:spTree>
    <p:extLst>
      <p:ext uri="{BB962C8B-B14F-4D97-AF65-F5344CB8AC3E}">
        <p14:creationId xmlns:p14="http://schemas.microsoft.com/office/powerpoint/2010/main" val="44572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Groups write a song to help themselves remember this order</a:t>
            </a:r>
          </a:p>
          <a:p>
            <a:endParaRPr lang="en-US" dirty="0"/>
          </a:p>
          <a:p>
            <a:r>
              <a:rPr lang="en-US" dirty="0"/>
              <a:t>10 minutes to create</a:t>
            </a:r>
          </a:p>
          <a:p>
            <a:endParaRPr lang="en-US" dirty="0"/>
          </a:p>
          <a:p>
            <a:r>
              <a:rPr lang="en-US" dirty="0"/>
              <a:t>2 minutes per group to present</a:t>
            </a:r>
          </a:p>
          <a:p>
            <a:endParaRPr lang="en-US" dirty="0"/>
          </a:p>
        </p:txBody>
      </p:sp>
      <p:sp>
        <p:nvSpPr>
          <p:cNvPr id="4" name="Slide Number Placeholder 3"/>
          <p:cNvSpPr>
            <a:spLocks noGrp="1"/>
          </p:cNvSpPr>
          <p:nvPr>
            <p:ph type="sldNum" sz="quarter" idx="10"/>
          </p:nvPr>
        </p:nvSpPr>
        <p:spPr/>
        <p:txBody>
          <a:bodyPr/>
          <a:lstStyle/>
          <a:p>
            <a:fld id="{27EB3066-C490-44BF-BE88-729125F2D6DB}" type="slidenum">
              <a:rPr lang="en-US" smtClean="0"/>
              <a:t>7</a:t>
            </a:fld>
            <a:endParaRPr lang="en-US"/>
          </a:p>
        </p:txBody>
      </p:sp>
    </p:spTree>
    <p:extLst>
      <p:ext uri="{BB962C8B-B14F-4D97-AF65-F5344CB8AC3E}">
        <p14:creationId xmlns:p14="http://schemas.microsoft.com/office/powerpoint/2010/main" val="4109396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Groups write a song to help themselves remember this order</a:t>
            </a:r>
          </a:p>
          <a:p>
            <a:endParaRPr lang="en-US" dirty="0"/>
          </a:p>
          <a:p>
            <a:r>
              <a:rPr lang="en-US" dirty="0"/>
              <a:t>10 minutes to create</a:t>
            </a:r>
          </a:p>
          <a:p>
            <a:endParaRPr lang="en-US" dirty="0"/>
          </a:p>
          <a:p>
            <a:r>
              <a:rPr lang="en-US" dirty="0"/>
              <a:t>2 minutes per group to present</a:t>
            </a:r>
          </a:p>
          <a:p>
            <a:endParaRPr lang="en-US" dirty="0"/>
          </a:p>
        </p:txBody>
      </p:sp>
      <p:sp>
        <p:nvSpPr>
          <p:cNvPr id="4" name="Slide Number Placeholder 3"/>
          <p:cNvSpPr>
            <a:spLocks noGrp="1"/>
          </p:cNvSpPr>
          <p:nvPr>
            <p:ph type="sldNum" sz="quarter" idx="10"/>
          </p:nvPr>
        </p:nvSpPr>
        <p:spPr/>
        <p:txBody>
          <a:bodyPr/>
          <a:lstStyle/>
          <a:p>
            <a:fld id="{27EB3066-C490-44BF-BE88-729125F2D6DB}" type="slidenum">
              <a:rPr lang="en-US" smtClean="0"/>
              <a:t>8</a:t>
            </a:fld>
            <a:endParaRPr lang="en-US"/>
          </a:p>
        </p:txBody>
      </p:sp>
    </p:spTree>
    <p:extLst>
      <p:ext uri="{BB962C8B-B14F-4D97-AF65-F5344CB8AC3E}">
        <p14:creationId xmlns:p14="http://schemas.microsoft.com/office/powerpoint/2010/main" val="1346948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Groups write a song to help themselves remember this order</a:t>
            </a:r>
          </a:p>
          <a:p>
            <a:endParaRPr lang="en-US" dirty="0"/>
          </a:p>
          <a:p>
            <a:r>
              <a:rPr lang="en-US" dirty="0"/>
              <a:t>10 minutes to create</a:t>
            </a:r>
          </a:p>
          <a:p>
            <a:endParaRPr lang="en-US" dirty="0"/>
          </a:p>
          <a:p>
            <a:r>
              <a:rPr lang="en-US" dirty="0"/>
              <a:t>2 minutes per group to present</a:t>
            </a:r>
          </a:p>
          <a:p>
            <a:endParaRPr lang="en-US" dirty="0"/>
          </a:p>
        </p:txBody>
      </p:sp>
      <p:sp>
        <p:nvSpPr>
          <p:cNvPr id="4" name="Slide Number Placeholder 3"/>
          <p:cNvSpPr>
            <a:spLocks noGrp="1"/>
          </p:cNvSpPr>
          <p:nvPr>
            <p:ph type="sldNum" sz="quarter" idx="10"/>
          </p:nvPr>
        </p:nvSpPr>
        <p:spPr/>
        <p:txBody>
          <a:bodyPr/>
          <a:lstStyle/>
          <a:p>
            <a:fld id="{27EB3066-C490-44BF-BE88-729125F2D6DB}" type="slidenum">
              <a:rPr lang="en-US" smtClean="0"/>
              <a:t>9</a:t>
            </a:fld>
            <a:endParaRPr lang="en-US"/>
          </a:p>
        </p:txBody>
      </p:sp>
    </p:spTree>
    <p:extLst>
      <p:ext uri="{BB962C8B-B14F-4D97-AF65-F5344CB8AC3E}">
        <p14:creationId xmlns:p14="http://schemas.microsoft.com/office/powerpoint/2010/main" val="3209867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Groups write a song to help themselves remember this order</a:t>
            </a:r>
          </a:p>
          <a:p>
            <a:endParaRPr lang="en-US" dirty="0"/>
          </a:p>
          <a:p>
            <a:r>
              <a:rPr lang="en-US" dirty="0"/>
              <a:t>10 minutes to create</a:t>
            </a:r>
          </a:p>
          <a:p>
            <a:endParaRPr lang="en-US" dirty="0"/>
          </a:p>
          <a:p>
            <a:r>
              <a:rPr lang="en-US" dirty="0"/>
              <a:t>2 minutes per group to present</a:t>
            </a:r>
          </a:p>
          <a:p>
            <a:endParaRPr lang="en-US" dirty="0"/>
          </a:p>
        </p:txBody>
      </p:sp>
      <p:sp>
        <p:nvSpPr>
          <p:cNvPr id="4" name="Slide Number Placeholder 3"/>
          <p:cNvSpPr>
            <a:spLocks noGrp="1"/>
          </p:cNvSpPr>
          <p:nvPr>
            <p:ph type="sldNum" sz="quarter" idx="10"/>
          </p:nvPr>
        </p:nvSpPr>
        <p:spPr/>
        <p:txBody>
          <a:bodyPr/>
          <a:lstStyle/>
          <a:p>
            <a:fld id="{27EB3066-C490-44BF-BE88-729125F2D6DB}" type="slidenum">
              <a:rPr lang="en-US" smtClean="0"/>
              <a:t>10</a:t>
            </a:fld>
            <a:endParaRPr lang="en-US"/>
          </a:p>
        </p:txBody>
      </p:sp>
    </p:spTree>
    <p:extLst>
      <p:ext uri="{BB962C8B-B14F-4D97-AF65-F5344CB8AC3E}">
        <p14:creationId xmlns:p14="http://schemas.microsoft.com/office/powerpoint/2010/main" val="1862443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Groups write a song to help themselves remember this order</a:t>
            </a:r>
          </a:p>
          <a:p>
            <a:endParaRPr lang="en-US" dirty="0"/>
          </a:p>
          <a:p>
            <a:r>
              <a:rPr lang="en-US" dirty="0"/>
              <a:t>10 minutes to create</a:t>
            </a:r>
          </a:p>
          <a:p>
            <a:endParaRPr lang="en-US" dirty="0"/>
          </a:p>
          <a:p>
            <a:r>
              <a:rPr lang="en-US" dirty="0"/>
              <a:t>2 minutes per group to present</a:t>
            </a:r>
          </a:p>
          <a:p>
            <a:endParaRPr lang="en-US" dirty="0"/>
          </a:p>
        </p:txBody>
      </p:sp>
      <p:sp>
        <p:nvSpPr>
          <p:cNvPr id="4" name="Slide Number Placeholder 3"/>
          <p:cNvSpPr>
            <a:spLocks noGrp="1"/>
          </p:cNvSpPr>
          <p:nvPr>
            <p:ph type="sldNum" sz="quarter" idx="10"/>
          </p:nvPr>
        </p:nvSpPr>
        <p:spPr/>
        <p:txBody>
          <a:bodyPr/>
          <a:lstStyle/>
          <a:p>
            <a:fld id="{27EB3066-C490-44BF-BE88-729125F2D6DB}" type="slidenum">
              <a:rPr lang="en-US" smtClean="0"/>
              <a:t>11</a:t>
            </a:fld>
            <a:endParaRPr lang="en-US"/>
          </a:p>
        </p:txBody>
      </p:sp>
    </p:spTree>
    <p:extLst>
      <p:ext uri="{BB962C8B-B14F-4D97-AF65-F5344CB8AC3E}">
        <p14:creationId xmlns:p14="http://schemas.microsoft.com/office/powerpoint/2010/main" val="362531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26A88A4-B966-4E51-A3BA-368479540734}" type="datetimeFigureOut">
              <a:rPr lang="en-US" smtClean="0"/>
              <a:t>9/25/2020</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B2521E95-3581-4147-BA51-A3C6A9B243E7}" type="slidenum">
              <a:rPr lang="en-US" smtClean="0"/>
              <a:t>‹#›</a:t>
            </a:fld>
            <a:endParaRPr lang="en-US"/>
          </a:p>
        </p:txBody>
      </p:sp>
    </p:spTree>
    <p:extLst>
      <p:ext uri="{BB962C8B-B14F-4D97-AF65-F5344CB8AC3E}">
        <p14:creationId xmlns:p14="http://schemas.microsoft.com/office/powerpoint/2010/main" val="710275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6A88A4-B966-4E51-A3BA-368479540734}"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21E95-3581-4147-BA51-A3C6A9B243E7}" type="slidenum">
              <a:rPr lang="en-US" smtClean="0"/>
              <a:t>‹#›</a:t>
            </a:fld>
            <a:endParaRPr lang="en-US"/>
          </a:p>
        </p:txBody>
      </p:sp>
    </p:spTree>
    <p:extLst>
      <p:ext uri="{BB962C8B-B14F-4D97-AF65-F5344CB8AC3E}">
        <p14:creationId xmlns:p14="http://schemas.microsoft.com/office/powerpoint/2010/main" val="146019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26A88A4-B966-4E51-A3BA-368479540734}" type="datetimeFigureOut">
              <a:rPr lang="en-US" smtClean="0"/>
              <a:t>9/25/2020</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B2521E95-3581-4147-BA51-A3C6A9B243E7}" type="slidenum">
              <a:rPr lang="en-US" smtClean="0"/>
              <a:t>‹#›</a:t>
            </a:fld>
            <a:endParaRPr lang="en-US"/>
          </a:p>
        </p:txBody>
      </p:sp>
    </p:spTree>
    <p:extLst>
      <p:ext uri="{BB962C8B-B14F-4D97-AF65-F5344CB8AC3E}">
        <p14:creationId xmlns:p14="http://schemas.microsoft.com/office/powerpoint/2010/main" val="3275057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6A88A4-B966-4E51-A3BA-368479540734}"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B2521E95-3581-4147-BA51-A3C6A9B243E7}" type="slidenum">
              <a:rPr lang="en-US" smtClean="0"/>
              <a:t>‹#›</a:t>
            </a:fld>
            <a:endParaRPr lang="en-US"/>
          </a:p>
        </p:txBody>
      </p:sp>
    </p:spTree>
    <p:extLst>
      <p:ext uri="{BB962C8B-B14F-4D97-AF65-F5344CB8AC3E}">
        <p14:creationId xmlns:p14="http://schemas.microsoft.com/office/powerpoint/2010/main" val="955338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26A88A4-B966-4E51-A3BA-368479540734}" type="datetimeFigureOut">
              <a:rPr lang="en-US" smtClean="0"/>
              <a:t>9/25/2020</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B2521E95-3581-4147-BA51-A3C6A9B243E7}" type="slidenum">
              <a:rPr lang="en-US" smtClean="0"/>
              <a:t>‹#›</a:t>
            </a:fld>
            <a:endParaRPr lang="en-US"/>
          </a:p>
        </p:txBody>
      </p:sp>
    </p:spTree>
    <p:extLst>
      <p:ext uri="{BB962C8B-B14F-4D97-AF65-F5344CB8AC3E}">
        <p14:creationId xmlns:p14="http://schemas.microsoft.com/office/powerpoint/2010/main" val="1093340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6A88A4-B966-4E51-A3BA-368479540734}"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21E95-3581-4147-BA51-A3C6A9B243E7}" type="slidenum">
              <a:rPr lang="en-US" smtClean="0"/>
              <a:t>‹#›</a:t>
            </a:fld>
            <a:endParaRPr lang="en-US"/>
          </a:p>
        </p:txBody>
      </p:sp>
    </p:spTree>
    <p:extLst>
      <p:ext uri="{BB962C8B-B14F-4D97-AF65-F5344CB8AC3E}">
        <p14:creationId xmlns:p14="http://schemas.microsoft.com/office/powerpoint/2010/main" val="4171672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6A88A4-B966-4E51-A3BA-368479540734}" type="datetimeFigureOut">
              <a:rPr lang="en-US" smtClean="0"/>
              <a:t>9/25/2020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521E95-3581-4147-BA51-A3C6A9B243E7}" type="slidenum">
              <a:rPr lang="en-US" smtClean="0"/>
              <a:t>‹#›</a:t>
            </a:fld>
            <a:endParaRPr lang="en-US"/>
          </a:p>
        </p:txBody>
      </p:sp>
    </p:spTree>
    <p:extLst>
      <p:ext uri="{BB962C8B-B14F-4D97-AF65-F5344CB8AC3E}">
        <p14:creationId xmlns:p14="http://schemas.microsoft.com/office/powerpoint/2010/main" val="1713716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6A88A4-B966-4E51-A3BA-368479540734}" type="datetimeFigureOut">
              <a:rPr lang="en-US" smtClean="0"/>
              <a:t>9/25/2020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521E95-3581-4147-BA51-A3C6A9B243E7}" type="slidenum">
              <a:rPr lang="en-US" smtClean="0"/>
              <a:t>‹#›</a:t>
            </a:fld>
            <a:endParaRPr lang="en-US"/>
          </a:p>
        </p:txBody>
      </p:sp>
    </p:spTree>
    <p:extLst>
      <p:ext uri="{BB962C8B-B14F-4D97-AF65-F5344CB8AC3E}">
        <p14:creationId xmlns:p14="http://schemas.microsoft.com/office/powerpoint/2010/main" val="2753467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6A88A4-B966-4E51-A3BA-368479540734}" type="datetimeFigureOut">
              <a:rPr lang="en-US" smtClean="0"/>
              <a:t>9/25/2020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521E95-3581-4147-BA51-A3C6A9B243E7}" type="slidenum">
              <a:rPr lang="en-US" smtClean="0"/>
              <a:t>‹#›</a:t>
            </a:fld>
            <a:endParaRPr lang="en-US"/>
          </a:p>
        </p:txBody>
      </p:sp>
    </p:spTree>
    <p:extLst>
      <p:ext uri="{BB962C8B-B14F-4D97-AF65-F5344CB8AC3E}">
        <p14:creationId xmlns:p14="http://schemas.microsoft.com/office/powerpoint/2010/main" val="591384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26A88A4-B966-4E51-A3BA-368479540734}" type="datetimeFigureOut">
              <a:rPr lang="en-US" smtClean="0"/>
              <a:t>9/25/2020</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B2521E95-3581-4147-BA51-A3C6A9B243E7}" type="slidenum">
              <a:rPr lang="en-US" smtClean="0"/>
              <a:t>‹#›</a:t>
            </a:fld>
            <a:endParaRPr lang="en-US"/>
          </a:p>
        </p:txBody>
      </p:sp>
    </p:spTree>
    <p:extLst>
      <p:ext uri="{BB962C8B-B14F-4D97-AF65-F5344CB8AC3E}">
        <p14:creationId xmlns:p14="http://schemas.microsoft.com/office/powerpoint/2010/main" val="12827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26A88A4-B966-4E51-A3BA-368479540734}"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21E95-3581-4147-BA51-A3C6A9B243E7}" type="slidenum">
              <a:rPr lang="en-US" smtClean="0"/>
              <a:t>‹#›</a:t>
            </a:fld>
            <a:endParaRPr lang="en-US"/>
          </a:p>
        </p:txBody>
      </p:sp>
    </p:spTree>
    <p:extLst>
      <p:ext uri="{BB962C8B-B14F-4D97-AF65-F5344CB8AC3E}">
        <p14:creationId xmlns:p14="http://schemas.microsoft.com/office/powerpoint/2010/main" val="3100191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26A88A4-B966-4E51-A3BA-368479540734}" type="datetimeFigureOut">
              <a:rPr lang="en-US" smtClean="0"/>
              <a:t>9/25/2020</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B2521E95-3581-4147-BA51-A3C6A9B243E7}"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853925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wfett@iowaagliteracy.or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brandonhwalters@gmail.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8AEA7-74EE-4EE9-B5C6-1C1B8BF12B02}"/>
              </a:ext>
            </a:extLst>
          </p:cNvPr>
          <p:cNvSpPr>
            <a:spLocks noGrp="1"/>
          </p:cNvSpPr>
          <p:nvPr>
            <p:ph type="ctrTitle"/>
          </p:nvPr>
        </p:nvSpPr>
        <p:spPr>
          <a:xfrm>
            <a:off x="581191" y="1020431"/>
            <a:ext cx="7686509" cy="1475013"/>
          </a:xfrm>
        </p:spPr>
        <p:txBody>
          <a:bodyPr/>
          <a:lstStyle/>
          <a:p>
            <a:r>
              <a:rPr lang="en-US" dirty="0"/>
              <a:t>National FFA </a:t>
            </a:r>
            <a:br>
              <a:rPr lang="en-US" dirty="0"/>
            </a:br>
            <a:r>
              <a:rPr lang="en-US" dirty="0"/>
              <a:t>Virtual</a:t>
            </a:r>
          </a:p>
        </p:txBody>
      </p:sp>
      <p:sp>
        <p:nvSpPr>
          <p:cNvPr id="3" name="Subtitle 2">
            <a:extLst>
              <a:ext uri="{FF2B5EF4-FFF2-40B4-BE49-F238E27FC236}">
                <a16:creationId xmlns:a16="http://schemas.microsoft.com/office/drawing/2014/main" id="{07538127-C308-488A-A158-1D49FCA7CE4D}"/>
              </a:ext>
            </a:extLst>
          </p:cNvPr>
          <p:cNvSpPr>
            <a:spLocks noGrp="1"/>
          </p:cNvSpPr>
          <p:nvPr>
            <p:ph type="subTitle" idx="1"/>
          </p:nvPr>
        </p:nvSpPr>
        <p:spPr/>
        <p:txBody>
          <a:bodyPr/>
          <a:lstStyle/>
          <a:p>
            <a:r>
              <a:rPr lang="en-US" dirty="0"/>
              <a:t>Parliamentary Procedure</a:t>
            </a:r>
          </a:p>
        </p:txBody>
      </p:sp>
      <p:sp>
        <p:nvSpPr>
          <p:cNvPr id="4" name="Rectangle 3">
            <a:extLst>
              <a:ext uri="{FF2B5EF4-FFF2-40B4-BE49-F238E27FC236}">
                <a16:creationId xmlns:a16="http://schemas.microsoft.com/office/drawing/2014/main" id="{1F67F1B7-F92D-4A38-A554-B0C5A5ECA962}"/>
              </a:ext>
            </a:extLst>
          </p:cNvPr>
          <p:cNvSpPr/>
          <p:nvPr/>
        </p:nvSpPr>
        <p:spPr>
          <a:xfrm>
            <a:off x="1632857" y="3610419"/>
            <a:ext cx="9002486" cy="2708434"/>
          </a:xfrm>
          <a:prstGeom prst="rect">
            <a:avLst/>
          </a:prstGeom>
        </p:spPr>
        <p:txBody>
          <a:bodyPr wrap="square">
            <a:spAutoFit/>
          </a:bodyPr>
          <a:lstStyle/>
          <a:p>
            <a:pPr algn="ctr"/>
            <a:r>
              <a:rPr lang="en-US" sz="4400" dirty="0">
                <a:solidFill>
                  <a:schemeClr val="bg1"/>
                </a:solidFill>
                <a:latin typeface="+mj-lt"/>
                <a:ea typeface="Calibri" panose="020F0502020204030204" pitchFamily="34" charset="0"/>
              </a:rPr>
              <a:t>How do we apply critical thinking to parliamentary situations?</a:t>
            </a:r>
          </a:p>
          <a:p>
            <a:pPr algn="ctr"/>
            <a:endParaRPr lang="en-US" sz="2800" dirty="0">
              <a:solidFill>
                <a:schemeClr val="bg1"/>
              </a:solidFill>
              <a:latin typeface="+mj-lt"/>
            </a:endParaRPr>
          </a:p>
          <a:p>
            <a:pPr algn="ctr"/>
            <a:endParaRPr lang="en-US" dirty="0">
              <a:solidFill>
                <a:schemeClr val="bg1"/>
              </a:solidFill>
              <a:latin typeface="+mj-lt"/>
            </a:endParaRPr>
          </a:p>
          <a:p>
            <a:pPr algn="ctr"/>
            <a:r>
              <a:rPr lang="en-US" dirty="0">
                <a:solidFill>
                  <a:schemeClr val="bg1"/>
                </a:solidFill>
                <a:latin typeface="+mj-lt"/>
              </a:rPr>
              <a:t>Presented by National FFA Parliamentary Procedure Leadership Development Event Committee Members - Will Fett and Brandon Walters</a:t>
            </a:r>
          </a:p>
        </p:txBody>
      </p:sp>
      <p:pic>
        <p:nvPicPr>
          <p:cNvPr id="1026" name="Picture 2" descr="National FFA Alumni Renamed and Restructured | National FFA Organization">
            <a:extLst>
              <a:ext uri="{FF2B5EF4-FFF2-40B4-BE49-F238E27FC236}">
                <a16:creationId xmlns:a16="http://schemas.microsoft.com/office/drawing/2014/main" id="{AA40BE55-D243-4E0B-AE67-2C868A925027}"/>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9693022" y="653143"/>
            <a:ext cx="2009119" cy="2307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638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DA5-CF16-4D4C-ACB9-873D2A9D428C}"/>
              </a:ext>
            </a:extLst>
          </p:cNvPr>
          <p:cNvSpPr>
            <a:spLocks noGrp="1"/>
          </p:cNvSpPr>
          <p:nvPr>
            <p:ph type="title"/>
          </p:nvPr>
        </p:nvSpPr>
        <p:spPr/>
        <p:txBody>
          <a:bodyPr/>
          <a:lstStyle/>
          <a:p>
            <a:r>
              <a:rPr lang="en-US" dirty="0"/>
              <a:t>How-To Example </a:t>
            </a:r>
            <a:r>
              <a:rPr lang="en-US" sz="1600" dirty="0"/>
              <a:t>(continued)</a:t>
            </a:r>
            <a:endParaRPr lang="en-US" dirty="0"/>
          </a:p>
        </p:txBody>
      </p:sp>
      <p:sp>
        <p:nvSpPr>
          <p:cNvPr id="3" name="Content Placeholder 2">
            <a:extLst>
              <a:ext uri="{FF2B5EF4-FFF2-40B4-BE49-F238E27FC236}">
                <a16:creationId xmlns:a16="http://schemas.microsoft.com/office/drawing/2014/main" id="{D5F984E2-DCE2-4EF3-9A65-1208A695B70C}"/>
              </a:ext>
            </a:extLst>
          </p:cNvPr>
          <p:cNvSpPr>
            <a:spLocks noGrp="1"/>
          </p:cNvSpPr>
          <p:nvPr>
            <p:ph idx="1"/>
          </p:nvPr>
        </p:nvSpPr>
        <p:spPr>
          <a:xfrm>
            <a:off x="581192" y="1825029"/>
            <a:ext cx="11029615" cy="2859590"/>
          </a:xfrm>
        </p:spPr>
        <p:txBody>
          <a:bodyPr>
            <a:normAutofit/>
          </a:bodyPr>
          <a:lstStyle/>
          <a:p>
            <a:pPr marL="0" indent="0">
              <a:buNone/>
            </a:pPr>
            <a:r>
              <a:rPr lang="en-US" dirty="0"/>
              <a:t>At the November regular meeting of the Blooming Hills FFA chapter, there were questions about the chapter’s quorum, or the minimum number of members who must be present to transact business. Which of the following is NOT true about a quorum?</a:t>
            </a:r>
          </a:p>
          <a:p>
            <a:pPr marL="666900" lvl="1" indent="-342900">
              <a:spcBef>
                <a:spcPts val="0"/>
              </a:spcBef>
              <a:spcAft>
                <a:spcPts val="0"/>
              </a:spcAft>
              <a:buFont typeface="+mj-lt"/>
              <a:buAutoNum type="arabicPeriod"/>
            </a:pPr>
            <a:r>
              <a:rPr lang="en-US" dirty="0"/>
              <a:t>Since the chapter has a roll of members and if the quorum is not stated in the bylaws, the quorum is a majority of all the members.</a:t>
            </a:r>
            <a:endParaRPr lang="en-US" sz="2000" dirty="0"/>
          </a:p>
          <a:p>
            <a:pPr marL="666900" lvl="1" indent="-342900">
              <a:spcBef>
                <a:spcPts val="0"/>
              </a:spcBef>
              <a:spcAft>
                <a:spcPts val="0"/>
              </a:spcAft>
              <a:buFont typeface="+mj-lt"/>
              <a:buAutoNum type="arabicPeriod"/>
            </a:pPr>
            <a:r>
              <a:rPr lang="en-US" dirty="0"/>
              <a:t>In the absence of a quorum, any business transacted, except for the motions to fix the time to which to adjourn, adjourn, recess, or take measures to obtain quorum, is null and void.</a:t>
            </a:r>
            <a:endParaRPr lang="en-US" sz="2000" dirty="0"/>
          </a:p>
          <a:p>
            <a:pPr marL="666900" lvl="1" indent="-342900">
              <a:spcBef>
                <a:spcPts val="0"/>
              </a:spcBef>
              <a:spcAft>
                <a:spcPts val="0"/>
              </a:spcAft>
              <a:buFont typeface="+mj-lt"/>
              <a:buAutoNum type="arabicPeriod"/>
            </a:pPr>
            <a:r>
              <a:rPr lang="en-US" dirty="0"/>
              <a:t>A quorum may be set aside by a majority of the members present. </a:t>
            </a:r>
          </a:p>
          <a:p>
            <a:pPr marL="666900" lvl="1" indent="-342900">
              <a:spcBef>
                <a:spcPts val="0"/>
              </a:spcBef>
              <a:spcAft>
                <a:spcPts val="0"/>
              </a:spcAft>
              <a:buFont typeface="+mj-lt"/>
              <a:buAutoNum type="arabicPeriod"/>
            </a:pPr>
            <a:r>
              <a:rPr lang="en-US" dirty="0"/>
              <a:t>If the chair notices the absence of a quorum, he or she must declare the fact before taking a vote or stating a question on a new motion.</a:t>
            </a:r>
          </a:p>
        </p:txBody>
      </p:sp>
      <p:pic>
        <p:nvPicPr>
          <p:cNvPr id="4" name="Picture 3">
            <a:extLst>
              <a:ext uri="{FF2B5EF4-FFF2-40B4-BE49-F238E27FC236}">
                <a16:creationId xmlns:a16="http://schemas.microsoft.com/office/drawing/2014/main" id="{8F240675-9C58-4366-84CA-FCC1104B65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944200" y="3903704"/>
            <a:ext cx="1966554" cy="3528386"/>
          </a:xfrm>
          <a:prstGeom prst="rect">
            <a:avLst/>
          </a:prstGeom>
        </p:spPr>
      </p:pic>
      <p:sp>
        <p:nvSpPr>
          <p:cNvPr id="6" name="TextBox 5">
            <a:extLst>
              <a:ext uri="{FF2B5EF4-FFF2-40B4-BE49-F238E27FC236}">
                <a16:creationId xmlns:a16="http://schemas.microsoft.com/office/drawing/2014/main" id="{B1311290-B0A7-4276-B5E6-C90F6AF0405C}"/>
              </a:ext>
            </a:extLst>
          </p:cNvPr>
          <p:cNvSpPr txBox="1"/>
          <p:nvPr/>
        </p:nvSpPr>
        <p:spPr>
          <a:xfrm>
            <a:off x="9547601" y="4713046"/>
            <a:ext cx="2351315" cy="646331"/>
          </a:xfrm>
          <a:prstGeom prst="rect">
            <a:avLst/>
          </a:prstGeom>
          <a:noFill/>
        </p:spPr>
        <p:txBody>
          <a:bodyPr wrap="square" rtlCol="0">
            <a:spAutoFit/>
          </a:bodyPr>
          <a:lstStyle/>
          <a:p>
            <a:r>
              <a:rPr lang="en-US" dirty="0"/>
              <a:t>RONR 11</a:t>
            </a:r>
            <a:r>
              <a:rPr lang="en-US" baseline="30000" dirty="0"/>
              <a:t>th</a:t>
            </a:r>
            <a:r>
              <a:rPr lang="en-US" dirty="0"/>
              <a:t> Edition, p. 348, lines 14-16</a:t>
            </a:r>
          </a:p>
        </p:txBody>
      </p:sp>
      <p:sp>
        <p:nvSpPr>
          <p:cNvPr id="8" name="TextBox 7">
            <a:extLst>
              <a:ext uri="{FF2B5EF4-FFF2-40B4-BE49-F238E27FC236}">
                <a16:creationId xmlns:a16="http://schemas.microsoft.com/office/drawing/2014/main" id="{9D487CBB-9E69-416C-8046-A05DD24FF557}"/>
              </a:ext>
            </a:extLst>
          </p:cNvPr>
          <p:cNvSpPr txBox="1"/>
          <p:nvPr/>
        </p:nvSpPr>
        <p:spPr>
          <a:xfrm>
            <a:off x="9547600" y="5667897"/>
            <a:ext cx="2351315" cy="646331"/>
          </a:xfrm>
          <a:prstGeom prst="rect">
            <a:avLst/>
          </a:prstGeom>
          <a:noFill/>
        </p:spPr>
        <p:txBody>
          <a:bodyPr wrap="square" rtlCol="0">
            <a:spAutoFit/>
          </a:bodyPr>
          <a:lstStyle/>
          <a:p>
            <a:r>
              <a:rPr lang="en-US" sz="3600" dirty="0"/>
              <a:t>#3 is </a:t>
            </a:r>
            <a:r>
              <a:rPr lang="en-US" sz="3600" b="1" dirty="0"/>
              <a:t>False</a:t>
            </a:r>
          </a:p>
        </p:txBody>
      </p:sp>
      <p:pic>
        <p:nvPicPr>
          <p:cNvPr id="5122" name="Picture 2">
            <a:extLst>
              <a:ext uri="{FF2B5EF4-FFF2-40B4-BE49-F238E27FC236}">
                <a16:creationId xmlns:a16="http://schemas.microsoft.com/office/drawing/2014/main" id="{08541252-03CB-4A9E-8FFC-18339CADF08A}"/>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rot="5400000">
            <a:off x="5662362" y="2881438"/>
            <a:ext cx="1966555" cy="5572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376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DA5-CF16-4D4C-ACB9-873D2A9D428C}"/>
              </a:ext>
            </a:extLst>
          </p:cNvPr>
          <p:cNvSpPr>
            <a:spLocks noGrp="1"/>
          </p:cNvSpPr>
          <p:nvPr>
            <p:ph type="title"/>
          </p:nvPr>
        </p:nvSpPr>
        <p:spPr/>
        <p:txBody>
          <a:bodyPr/>
          <a:lstStyle/>
          <a:p>
            <a:r>
              <a:rPr lang="en-US" dirty="0"/>
              <a:t>How-To Example </a:t>
            </a:r>
            <a:r>
              <a:rPr lang="en-US" sz="1600" dirty="0"/>
              <a:t>(continued)</a:t>
            </a:r>
            <a:endParaRPr lang="en-US" dirty="0"/>
          </a:p>
        </p:txBody>
      </p:sp>
      <p:sp>
        <p:nvSpPr>
          <p:cNvPr id="3" name="Content Placeholder 2">
            <a:extLst>
              <a:ext uri="{FF2B5EF4-FFF2-40B4-BE49-F238E27FC236}">
                <a16:creationId xmlns:a16="http://schemas.microsoft.com/office/drawing/2014/main" id="{D5F984E2-DCE2-4EF3-9A65-1208A695B70C}"/>
              </a:ext>
            </a:extLst>
          </p:cNvPr>
          <p:cNvSpPr>
            <a:spLocks noGrp="1"/>
          </p:cNvSpPr>
          <p:nvPr>
            <p:ph idx="1"/>
          </p:nvPr>
        </p:nvSpPr>
        <p:spPr>
          <a:xfrm>
            <a:off x="581192" y="1825029"/>
            <a:ext cx="11029615" cy="2859590"/>
          </a:xfrm>
        </p:spPr>
        <p:txBody>
          <a:bodyPr>
            <a:normAutofit/>
          </a:bodyPr>
          <a:lstStyle/>
          <a:p>
            <a:pPr marL="0" indent="0">
              <a:buNone/>
            </a:pPr>
            <a:r>
              <a:rPr lang="en-US" dirty="0"/>
              <a:t>At the November regular meeting of the Blooming Hills FFA chapter, there were questions about the chapter’s quorum, or the minimum number of members who must be present to transact business. Which of the following is NOT true about a quorum?</a:t>
            </a:r>
          </a:p>
          <a:p>
            <a:pPr marL="666900" lvl="1" indent="-342900">
              <a:spcBef>
                <a:spcPts val="0"/>
              </a:spcBef>
              <a:spcAft>
                <a:spcPts val="0"/>
              </a:spcAft>
              <a:buFont typeface="+mj-lt"/>
              <a:buAutoNum type="arabicPeriod"/>
            </a:pPr>
            <a:r>
              <a:rPr lang="en-US" dirty="0"/>
              <a:t>Since the chapter has a roll of members and if the quorum is not stated in the bylaws, the quorum is a majority of all the members.</a:t>
            </a:r>
            <a:endParaRPr lang="en-US" sz="2000" dirty="0"/>
          </a:p>
          <a:p>
            <a:pPr marL="666900" lvl="1" indent="-342900">
              <a:spcBef>
                <a:spcPts val="0"/>
              </a:spcBef>
              <a:spcAft>
                <a:spcPts val="0"/>
              </a:spcAft>
              <a:buFont typeface="+mj-lt"/>
              <a:buAutoNum type="arabicPeriod"/>
            </a:pPr>
            <a:r>
              <a:rPr lang="en-US" dirty="0"/>
              <a:t>In the absence of a quorum, any business transacted, except for the motions to fix the time to which to adjourn, adjourn, recess, or take measures to obtain quorum, is null and void.</a:t>
            </a:r>
            <a:endParaRPr lang="en-US" sz="2000" dirty="0"/>
          </a:p>
          <a:p>
            <a:pPr marL="666900" lvl="1" indent="-342900">
              <a:spcBef>
                <a:spcPts val="0"/>
              </a:spcBef>
              <a:spcAft>
                <a:spcPts val="0"/>
              </a:spcAft>
              <a:buFont typeface="+mj-lt"/>
              <a:buAutoNum type="arabicPeriod"/>
            </a:pPr>
            <a:r>
              <a:rPr lang="en-US" dirty="0"/>
              <a:t>A quorum may be set aside by a majority of the members present. </a:t>
            </a:r>
          </a:p>
          <a:p>
            <a:pPr marL="666900" lvl="1" indent="-342900">
              <a:spcBef>
                <a:spcPts val="0"/>
              </a:spcBef>
              <a:spcAft>
                <a:spcPts val="0"/>
              </a:spcAft>
              <a:buFont typeface="+mj-lt"/>
              <a:buAutoNum type="arabicPeriod"/>
            </a:pPr>
            <a:r>
              <a:rPr lang="en-US" dirty="0"/>
              <a:t>If the chair notices the absence of a quorum, he or she must declare the fact before taking a vote or stating a question on a new motion.</a:t>
            </a:r>
          </a:p>
        </p:txBody>
      </p:sp>
      <p:pic>
        <p:nvPicPr>
          <p:cNvPr id="4" name="Picture 3">
            <a:extLst>
              <a:ext uri="{FF2B5EF4-FFF2-40B4-BE49-F238E27FC236}">
                <a16:creationId xmlns:a16="http://schemas.microsoft.com/office/drawing/2014/main" id="{8F240675-9C58-4366-84CA-FCC1104B65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944200" y="3903704"/>
            <a:ext cx="1966554" cy="3528386"/>
          </a:xfrm>
          <a:prstGeom prst="rect">
            <a:avLst/>
          </a:prstGeom>
        </p:spPr>
      </p:pic>
      <p:sp>
        <p:nvSpPr>
          <p:cNvPr id="6" name="TextBox 5">
            <a:extLst>
              <a:ext uri="{FF2B5EF4-FFF2-40B4-BE49-F238E27FC236}">
                <a16:creationId xmlns:a16="http://schemas.microsoft.com/office/drawing/2014/main" id="{B1311290-B0A7-4276-B5E6-C90F6AF0405C}"/>
              </a:ext>
            </a:extLst>
          </p:cNvPr>
          <p:cNvSpPr txBox="1"/>
          <p:nvPr/>
        </p:nvSpPr>
        <p:spPr>
          <a:xfrm>
            <a:off x="9547601" y="4713046"/>
            <a:ext cx="2351315" cy="646331"/>
          </a:xfrm>
          <a:prstGeom prst="rect">
            <a:avLst/>
          </a:prstGeom>
          <a:noFill/>
        </p:spPr>
        <p:txBody>
          <a:bodyPr wrap="square" rtlCol="0">
            <a:spAutoFit/>
          </a:bodyPr>
          <a:lstStyle/>
          <a:p>
            <a:r>
              <a:rPr lang="en-US" dirty="0"/>
              <a:t>RONR 11</a:t>
            </a:r>
            <a:r>
              <a:rPr lang="en-US" baseline="30000" dirty="0"/>
              <a:t>th</a:t>
            </a:r>
            <a:r>
              <a:rPr lang="en-US" dirty="0"/>
              <a:t> Edition, p. 349, lines 11-13</a:t>
            </a:r>
          </a:p>
        </p:txBody>
      </p:sp>
      <p:sp>
        <p:nvSpPr>
          <p:cNvPr id="8" name="TextBox 7">
            <a:extLst>
              <a:ext uri="{FF2B5EF4-FFF2-40B4-BE49-F238E27FC236}">
                <a16:creationId xmlns:a16="http://schemas.microsoft.com/office/drawing/2014/main" id="{9D487CBB-9E69-416C-8046-A05DD24FF557}"/>
              </a:ext>
            </a:extLst>
          </p:cNvPr>
          <p:cNvSpPr txBox="1"/>
          <p:nvPr/>
        </p:nvSpPr>
        <p:spPr>
          <a:xfrm>
            <a:off x="9547600" y="5667897"/>
            <a:ext cx="2351315" cy="646331"/>
          </a:xfrm>
          <a:prstGeom prst="rect">
            <a:avLst/>
          </a:prstGeom>
          <a:noFill/>
        </p:spPr>
        <p:txBody>
          <a:bodyPr wrap="square" rtlCol="0">
            <a:spAutoFit/>
          </a:bodyPr>
          <a:lstStyle/>
          <a:p>
            <a:r>
              <a:rPr lang="en-US" sz="3600" dirty="0"/>
              <a:t>#4 is True</a:t>
            </a:r>
          </a:p>
        </p:txBody>
      </p:sp>
      <p:pic>
        <p:nvPicPr>
          <p:cNvPr id="4098" name="Picture 2">
            <a:extLst>
              <a:ext uri="{FF2B5EF4-FFF2-40B4-BE49-F238E27FC236}">
                <a16:creationId xmlns:a16="http://schemas.microsoft.com/office/drawing/2014/main" id="{5DD55EDF-7A9D-446D-A32B-A9C4A973486A}"/>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rot="5400000">
            <a:off x="5636357" y="2830561"/>
            <a:ext cx="1966555" cy="561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033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DA5-CF16-4D4C-ACB9-873D2A9D428C}"/>
              </a:ext>
            </a:extLst>
          </p:cNvPr>
          <p:cNvSpPr>
            <a:spLocks noGrp="1"/>
          </p:cNvSpPr>
          <p:nvPr>
            <p:ph type="title"/>
          </p:nvPr>
        </p:nvSpPr>
        <p:spPr/>
        <p:txBody>
          <a:bodyPr/>
          <a:lstStyle/>
          <a:p>
            <a:r>
              <a:rPr lang="en-US" dirty="0"/>
              <a:t>challenge</a:t>
            </a:r>
          </a:p>
        </p:txBody>
      </p:sp>
      <p:sp>
        <p:nvSpPr>
          <p:cNvPr id="3" name="Content Placeholder 2">
            <a:extLst>
              <a:ext uri="{FF2B5EF4-FFF2-40B4-BE49-F238E27FC236}">
                <a16:creationId xmlns:a16="http://schemas.microsoft.com/office/drawing/2014/main" id="{D5F984E2-DCE2-4EF3-9A65-1208A695B70C}"/>
              </a:ext>
            </a:extLst>
          </p:cNvPr>
          <p:cNvSpPr>
            <a:spLocks noGrp="1"/>
          </p:cNvSpPr>
          <p:nvPr>
            <p:ph idx="1"/>
          </p:nvPr>
        </p:nvSpPr>
        <p:spPr>
          <a:xfrm>
            <a:off x="581193" y="2180496"/>
            <a:ext cx="6135294" cy="3678303"/>
          </a:xfrm>
        </p:spPr>
        <p:txBody>
          <a:bodyPr/>
          <a:lstStyle/>
          <a:p>
            <a:r>
              <a:rPr lang="en-US" dirty="0"/>
              <a:t>You will be presented with five scenarios.</a:t>
            </a:r>
          </a:p>
          <a:p>
            <a:r>
              <a:rPr lang="en-US" dirty="0"/>
              <a:t>Each scenario will have five related questions.</a:t>
            </a:r>
          </a:p>
          <a:p>
            <a:r>
              <a:rPr lang="en-US" dirty="0"/>
              <a:t>Use RONR 11</a:t>
            </a:r>
            <a:r>
              <a:rPr lang="en-US" baseline="30000" dirty="0"/>
              <a:t>th</a:t>
            </a:r>
            <a:r>
              <a:rPr lang="en-US" dirty="0"/>
              <a:t> Edition as your reference.</a:t>
            </a:r>
          </a:p>
          <a:p>
            <a:r>
              <a:rPr lang="en-US" dirty="0"/>
              <a:t>Apply critical thinking to each parliamentary situation and select the best response.</a:t>
            </a:r>
          </a:p>
          <a:p>
            <a:endParaRPr lang="en-US" dirty="0"/>
          </a:p>
          <a:p>
            <a:r>
              <a:rPr lang="en-US" dirty="0"/>
              <a:t>Good luck!</a:t>
            </a:r>
          </a:p>
        </p:txBody>
      </p:sp>
      <p:pic>
        <p:nvPicPr>
          <p:cNvPr id="4" name="Picture 3">
            <a:extLst>
              <a:ext uri="{FF2B5EF4-FFF2-40B4-BE49-F238E27FC236}">
                <a16:creationId xmlns:a16="http://schemas.microsoft.com/office/drawing/2014/main" id="{76C80DC6-3B26-4E34-B717-C00239B0E2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20394" y="3028776"/>
            <a:ext cx="4926300" cy="3678304"/>
          </a:xfrm>
          <a:prstGeom prst="rect">
            <a:avLst/>
          </a:prstGeom>
        </p:spPr>
      </p:pic>
    </p:spTree>
    <p:extLst>
      <p:ext uri="{BB962C8B-B14F-4D97-AF65-F5344CB8AC3E}">
        <p14:creationId xmlns:p14="http://schemas.microsoft.com/office/powerpoint/2010/main" val="107617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369" y="587354"/>
            <a:ext cx="5915025" cy="745629"/>
          </a:xfrm>
        </p:spPr>
        <p:txBody>
          <a:bodyPr>
            <a:normAutofit/>
          </a:bodyPr>
          <a:lstStyle/>
          <a:p>
            <a:r>
              <a:rPr lang="en-US" sz="1575" b="1" dirty="0">
                <a:latin typeface="Century Gothic" panose="020B0502020202020204" pitchFamily="34" charset="0"/>
              </a:rPr>
              <a:t>A little bit about me…</a:t>
            </a: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8657410" y="1915868"/>
            <a:ext cx="2952417" cy="3643835"/>
          </a:xfrm>
        </p:spPr>
      </p:pic>
      <p:sp>
        <p:nvSpPr>
          <p:cNvPr id="5" name="TextBox 4"/>
          <p:cNvSpPr txBox="1"/>
          <p:nvPr/>
        </p:nvSpPr>
        <p:spPr>
          <a:xfrm>
            <a:off x="492369" y="1915868"/>
            <a:ext cx="7793378" cy="4278094"/>
          </a:xfrm>
          <a:prstGeom prst="rect">
            <a:avLst/>
          </a:prstGeom>
          <a:noFill/>
        </p:spPr>
        <p:txBody>
          <a:bodyPr wrap="square" rtlCol="0">
            <a:spAutoFit/>
          </a:bodyPr>
          <a:lstStyle/>
          <a:p>
            <a:r>
              <a:rPr lang="en-US" sz="1300" b="1" dirty="0">
                <a:latin typeface="Century Gothic" panose="020B0502020202020204" pitchFamily="34" charset="0"/>
              </a:rPr>
              <a:t>Background: </a:t>
            </a:r>
          </a:p>
          <a:p>
            <a:pPr marL="160731" indent="-160731">
              <a:buFont typeface="Arial" panose="020B0604020202020204" pitchFamily="34" charset="0"/>
              <a:buChar char="•"/>
            </a:pPr>
            <a:r>
              <a:rPr lang="en-US" sz="1300" dirty="0">
                <a:latin typeface="Century Gothic" panose="020B0502020202020204" pitchFamily="34" charset="0"/>
              </a:rPr>
              <a:t>Grew up in Montana</a:t>
            </a:r>
          </a:p>
          <a:p>
            <a:pPr marL="160731" indent="-160731">
              <a:buFont typeface="Arial" panose="020B0604020202020204" pitchFamily="34" charset="0"/>
              <a:buChar char="•"/>
            </a:pPr>
            <a:r>
              <a:rPr lang="en-US" sz="1300" dirty="0">
                <a:latin typeface="Century Gothic" panose="020B0502020202020204" pitchFamily="34" charset="0"/>
              </a:rPr>
              <a:t>Went to Montana State University in Bozeman</a:t>
            </a:r>
          </a:p>
          <a:p>
            <a:pPr marL="160731" indent="-160731">
              <a:buFont typeface="Arial" panose="020B0604020202020204" pitchFamily="34" charset="0"/>
              <a:buChar char="•"/>
            </a:pPr>
            <a:r>
              <a:rPr lang="en-US" sz="1300" dirty="0">
                <a:latin typeface="Century Gothic" panose="020B0502020202020204" pitchFamily="34" charset="0"/>
              </a:rPr>
              <a:t>Studied agriculture education</a:t>
            </a:r>
          </a:p>
          <a:p>
            <a:pPr marL="160731" indent="-160731">
              <a:buFont typeface="Arial" panose="020B0604020202020204" pitchFamily="34" charset="0"/>
              <a:buChar char="•"/>
            </a:pPr>
            <a:r>
              <a:rPr lang="en-US" sz="1300" dirty="0">
                <a:latin typeface="Century Gothic" panose="020B0502020202020204" pitchFamily="34" charset="0"/>
              </a:rPr>
              <a:t>Taught high school in Sheridan, Montana (agriculture)</a:t>
            </a:r>
          </a:p>
          <a:p>
            <a:pPr marL="160731" indent="-160731">
              <a:buFont typeface="Arial" panose="020B0604020202020204" pitchFamily="34" charset="0"/>
              <a:buChar char="•"/>
            </a:pPr>
            <a:r>
              <a:rPr lang="en-US" sz="1300" dirty="0">
                <a:latin typeface="Century Gothic" panose="020B0502020202020204" pitchFamily="34" charset="0"/>
              </a:rPr>
              <a:t>Taught English in Korea for a year</a:t>
            </a:r>
          </a:p>
          <a:p>
            <a:pPr marL="160731" indent="-160731">
              <a:buFont typeface="Arial" panose="020B0604020202020204" pitchFamily="34" charset="0"/>
              <a:buChar char="•"/>
            </a:pPr>
            <a:r>
              <a:rPr lang="en-US" sz="1300" dirty="0">
                <a:latin typeface="Century Gothic" panose="020B0502020202020204" pitchFamily="34" charset="0"/>
              </a:rPr>
              <a:t>Earned MBA and masters in agriculture economics at Purdue University and Indiana University</a:t>
            </a:r>
          </a:p>
          <a:p>
            <a:pPr marL="160731" indent="-160731">
              <a:buFont typeface="Arial" panose="020B0604020202020204" pitchFamily="34" charset="0"/>
              <a:buChar char="•"/>
            </a:pPr>
            <a:r>
              <a:rPr lang="en-US" sz="1300" dirty="0">
                <a:latin typeface="Century Gothic" panose="020B0502020202020204" pitchFamily="34" charset="0"/>
              </a:rPr>
              <a:t>Worked for the National FFA Foundation in Indianapolis</a:t>
            </a:r>
          </a:p>
          <a:p>
            <a:endParaRPr lang="en-US" sz="1300" dirty="0">
              <a:latin typeface="Century Gothic" panose="020B0502020202020204" pitchFamily="34" charset="0"/>
            </a:endParaRPr>
          </a:p>
          <a:p>
            <a:r>
              <a:rPr lang="en-US" sz="1300" b="1" dirty="0">
                <a:latin typeface="Century Gothic" panose="020B0502020202020204" pitchFamily="34" charset="0"/>
              </a:rPr>
              <a:t>Current:</a:t>
            </a:r>
          </a:p>
          <a:p>
            <a:pPr marL="160731" indent="-160731">
              <a:buFont typeface="Arial" panose="020B0604020202020204" pitchFamily="34" charset="0"/>
              <a:buChar char="•"/>
            </a:pPr>
            <a:r>
              <a:rPr lang="en-US" sz="1300" dirty="0">
                <a:latin typeface="Century Gothic" panose="020B0502020202020204" pitchFamily="34" charset="0"/>
              </a:rPr>
              <a:t>Executive Director of the Iowa Agriculture Literacy Foundation </a:t>
            </a:r>
          </a:p>
          <a:p>
            <a:pPr marL="160731" indent="-160731">
              <a:buFont typeface="Arial" panose="020B0604020202020204" pitchFamily="34" charset="0"/>
              <a:buChar char="•"/>
            </a:pPr>
            <a:r>
              <a:rPr lang="en-US" sz="1300" dirty="0">
                <a:latin typeface="Century Gothic" panose="020B0502020202020204" pitchFamily="34" charset="0"/>
              </a:rPr>
              <a:t>Past-President of the National Agriculture in the Classroom Organization</a:t>
            </a:r>
          </a:p>
          <a:p>
            <a:pPr marL="160731" indent="-160731">
              <a:buFont typeface="Arial" panose="020B0604020202020204" pitchFamily="34" charset="0"/>
              <a:buChar char="•"/>
            </a:pPr>
            <a:endParaRPr lang="en-US" sz="1300" dirty="0">
              <a:latin typeface="Century Gothic" panose="020B0502020202020204" pitchFamily="34" charset="0"/>
            </a:endParaRPr>
          </a:p>
          <a:p>
            <a:r>
              <a:rPr lang="en-US" sz="1300" b="1" dirty="0">
                <a:latin typeface="Century Gothic" panose="020B0502020202020204" pitchFamily="34" charset="0"/>
              </a:rPr>
              <a:t>Parliamentary Credentials:</a:t>
            </a:r>
          </a:p>
          <a:p>
            <a:pPr marL="214313" indent="-214313">
              <a:buFont typeface="Arial" panose="020B0604020202020204" pitchFamily="34" charset="0"/>
              <a:buChar char="•"/>
            </a:pPr>
            <a:r>
              <a:rPr lang="en-US" sz="1300" dirty="0">
                <a:latin typeface="Century Gothic" panose="020B0502020202020204" pitchFamily="34" charset="0"/>
              </a:rPr>
              <a:t>Registered Parliamentarian, National Association of Parliamentarians</a:t>
            </a:r>
          </a:p>
          <a:p>
            <a:pPr marL="214313" indent="-214313">
              <a:buFont typeface="Arial" panose="020B0604020202020204" pitchFamily="34" charset="0"/>
              <a:buChar char="•"/>
            </a:pPr>
            <a:r>
              <a:rPr lang="en-US" sz="1300" dirty="0">
                <a:latin typeface="Century Gothic" panose="020B0502020202020204" pitchFamily="34" charset="0"/>
              </a:rPr>
              <a:t>Eastern Iowa Parliamentarians, vice president</a:t>
            </a:r>
          </a:p>
          <a:p>
            <a:pPr marL="214313" indent="-214313">
              <a:buFont typeface="Arial" panose="020B0604020202020204" pitchFamily="34" charset="0"/>
              <a:buChar char="•"/>
            </a:pPr>
            <a:r>
              <a:rPr lang="en-US" sz="1300" dirty="0">
                <a:latin typeface="Century Gothic" panose="020B0502020202020204" pitchFamily="34" charset="0"/>
              </a:rPr>
              <a:t>National FFA Parliamentary Procedure LDE organizing committee and judge</a:t>
            </a:r>
          </a:p>
          <a:p>
            <a:pPr marL="214313" indent="-214313">
              <a:buFont typeface="Arial" panose="020B0604020202020204" pitchFamily="34" charset="0"/>
              <a:buChar char="•"/>
            </a:pPr>
            <a:r>
              <a:rPr lang="en-US" sz="1300" dirty="0">
                <a:latin typeface="Century Gothic" panose="020B0502020202020204" pitchFamily="34" charset="0"/>
              </a:rPr>
              <a:t>National FFA Alumni Association, parliamentarian 2016</a:t>
            </a:r>
          </a:p>
          <a:p>
            <a:pPr marL="214313" indent="-214313">
              <a:buFont typeface="Arial" panose="020B0604020202020204" pitchFamily="34" charset="0"/>
              <a:buChar char="•"/>
            </a:pPr>
            <a:r>
              <a:rPr lang="en-US" sz="1300" dirty="0">
                <a:latin typeface="Century Gothic" panose="020B0502020202020204" pitchFamily="34" charset="0"/>
              </a:rPr>
              <a:t>Competed in the National FFA Parliamentary Procedure CDE as a student (team gold)</a:t>
            </a:r>
          </a:p>
          <a:p>
            <a:pPr marL="214313" indent="-214313">
              <a:buFont typeface="Arial" panose="020B0604020202020204" pitchFamily="34" charset="0"/>
              <a:buChar char="•"/>
            </a:pPr>
            <a:r>
              <a:rPr lang="en-US" sz="1300" dirty="0">
                <a:latin typeface="Century Gothic" panose="020B0502020202020204" pitchFamily="34" charset="0"/>
              </a:rPr>
              <a:t>Coached two National FFA Parliamentary Procedure CDE teams as a teacher</a:t>
            </a:r>
          </a:p>
          <a:p>
            <a:pPr marL="214313" indent="-214313">
              <a:buFont typeface="Arial" panose="020B0604020202020204" pitchFamily="34" charset="0"/>
              <a:buChar char="•"/>
            </a:pPr>
            <a:endParaRPr lang="en-US" sz="1200" dirty="0">
              <a:latin typeface="Century Gothic" panose="020B0502020202020204" pitchFamily="34" charset="0"/>
            </a:endParaRPr>
          </a:p>
        </p:txBody>
      </p:sp>
      <p:sp>
        <p:nvSpPr>
          <p:cNvPr id="3" name="Rectangle 2">
            <a:extLst>
              <a:ext uri="{FF2B5EF4-FFF2-40B4-BE49-F238E27FC236}">
                <a16:creationId xmlns:a16="http://schemas.microsoft.com/office/drawing/2014/main" id="{4B9D8460-303D-423C-932B-CAA95E6E5745}"/>
              </a:ext>
            </a:extLst>
          </p:cNvPr>
          <p:cNvSpPr/>
          <p:nvPr/>
        </p:nvSpPr>
        <p:spPr>
          <a:xfrm>
            <a:off x="8657410" y="5701520"/>
            <a:ext cx="2808782" cy="615553"/>
          </a:xfrm>
          <a:prstGeom prst="rect">
            <a:avLst/>
          </a:prstGeom>
        </p:spPr>
        <p:txBody>
          <a:bodyPr wrap="none">
            <a:spAutoFit/>
          </a:bodyPr>
          <a:lstStyle/>
          <a:p>
            <a:r>
              <a:rPr lang="en-US" b="1" dirty="0">
                <a:latin typeface="Century Gothic" panose="020B0502020202020204" pitchFamily="34" charset="0"/>
              </a:rPr>
              <a:t>Will Fett </a:t>
            </a:r>
          </a:p>
          <a:p>
            <a:r>
              <a:rPr lang="en-US" sz="1600" dirty="0">
                <a:latin typeface="Century Gothic" panose="020B0502020202020204" pitchFamily="34" charset="0"/>
                <a:hlinkClick r:id="rId4"/>
              </a:rPr>
              <a:t>wfett@iowaagliteracy.org</a:t>
            </a:r>
            <a:r>
              <a:rPr lang="en-US" sz="1600" dirty="0">
                <a:latin typeface="Century Gothic" panose="020B0502020202020204" pitchFamily="34" charset="0"/>
              </a:rPr>
              <a:t> </a:t>
            </a:r>
          </a:p>
        </p:txBody>
      </p:sp>
    </p:spTree>
    <p:extLst>
      <p:ext uri="{BB962C8B-B14F-4D97-AF65-F5344CB8AC3E}">
        <p14:creationId xmlns:p14="http://schemas.microsoft.com/office/powerpoint/2010/main" val="1807898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369" y="587354"/>
            <a:ext cx="5915025" cy="745629"/>
          </a:xfrm>
        </p:spPr>
        <p:txBody>
          <a:bodyPr>
            <a:normAutofit/>
          </a:bodyPr>
          <a:lstStyle/>
          <a:p>
            <a:r>
              <a:rPr lang="en-US" sz="1575" b="1" dirty="0">
                <a:latin typeface="Century Gothic" panose="020B0502020202020204" pitchFamily="34" charset="0"/>
              </a:rPr>
              <a:t>A little bit about me…</a:t>
            </a:r>
          </a:p>
        </p:txBody>
      </p:sp>
      <p:sp>
        <p:nvSpPr>
          <p:cNvPr id="5" name="TextBox 4"/>
          <p:cNvSpPr txBox="1"/>
          <p:nvPr/>
        </p:nvSpPr>
        <p:spPr>
          <a:xfrm>
            <a:off x="492369" y="1915868"/>
            <a:ext cx="7793378" cy="4478149"/>
          </a:xfrm>
          <a:prstGeom prst="rect">
            <a:avLst/>
          </a:prstGeom>
          <a:noFill/>
        </p:spPr>
        <p:txBody>
          <a:bodyPr wrap="square" rtlCol="0">
            <a:spAutoFit/>
          </a:bodyPr>
          <a:lstStyle/>
          <a:p>
            <a:r>
              <a:rPr lang="en-US" sz="1300" b="1" dirty="0">
                <a:latin typeface="Century Gothic" panose="020B0502020202020204" pitchFamily="34" charset="0"/>
              </a:rPr>
              <a:t>Background: </a:t>
            </a:r>
            <a:endParaRPr lang="en-US" sz="1300" dirty="0">
              <a:latin typeface="Century Gothic" panose="020B0502020202020204" pitchFamily="34" charset="0"/>
            </a:endParaRPr>
          </a:p>
          <a:p>
            <a:pPr marL="160731" indent="-160731">
              <a:buFont typeface="Arial" panose="020B0604020202020204" pitchFamily="34" charset="0"/>
              <a:buChar char="•"/>
            </a:pPr>
            <a:r>
              <a:rPr lang="en-US" sz="1300" dirty="0">
                <a:latin typeface="Century Gothic" panose="020B0502020202020204" pitchFamily="34" charset="0"/>
              </a:rPr>
              <a:t>Originally from Mississippi and returned there after living in Alabama, South Carolina, and Georgia.</a:t>
            </a:r>
          </a:p>
          <a:p>
            <a:pPr marL="160731" indent="-160731">
              <a:buFont typeface="Arial" panose="020B0604020202020204" pitchFamily="34" charset="0"/>
              <a:buChar char="•"/>
            </a:pPr>
            <a:r>
              <a:rPr lang="en-US" sz="1300" dirty="0">
                <a:latin typeface="Century Gothic" panose="020B0502020202020204" pitchFamily="34" charset="0"/>
              </a:rPr>
              <a:t>Bachelor’s Degree in Political Science from the University of Mississippi.</a:t>
            </a:r>
          </a:p>
          <a:p>
            <a:pPr marL="160731" indent="-160731">
              <a:buFont typeface="Arial" panose="020B0604020202020204" pitchFamily="34" charset="0"/>
              <a:buChar char="•"/>
            </a:pPr>
            <a:r>
              <a:rPr lang="en-US" sz="1300" dirty="0">
                <a:latin typeface="Century Gothic" panose="020B0502020202020204" pitchFamily="34" charset="0"/>
              </a:rPr>
              <a:t>Master’s Degree in Political Science from Auburn University at Montgomery.</a:t>
            </a:r>
          </a:p>
          <a:p>
            <a:pPr marL="160731" indent="-160731">
              <a:buFont typeface="Arial" panose="020B0604020202020204" pitchFamily="34" charset="0"/>
              <a:buChar char="•"/>
            </a:pPr>
            <a:r>
              <a:rPr lang="en-US" sz="1300" dirty="0">
                <a:latin typeface="Century Gothic" panose="020B0502020202020204" pitchFamily="34" charset="0"/>
              </a:rPr>
              <a:t>Previously worked in government, then worked in the private sector in tech education regulatory compliance, then returned to government.</a:t>
            </a:r>
          </a:p>
          <a:p>
            <a:endParaRPr lang="en-US" sz="1300" dirty="0">
              <a:latin typeface="Century Gothic" panose="020B0502020202020204" pitchFamily="34" charset="0"/>
            </a:endParaRPr>
          </a:p>
          <a:p>
            <a:r>
              <a:rPr lang="en-US" sz="1300" b="1" dirty="0">
                <a:latin typeface="Century Gothic" panose="020B0502020202020204" pitchFamily="34" charset="0"/>
              </a:rPr>
              <a:t>Current:</a:t>
            </a:r>
          </a:p>
          <a:p>
            <a:pPr marL="160731" indent="-160731">
              <a:buFont typeface="Arial" panose="020B0604020202020204" pitchFamily="34" charset="0"/>
              <a:buChar char="•"/>
            </a:pPr>
            <a:r>
              <a:rPr lang="en-US" sz="1300" dirty="0">
                <a:latin typeface="Century Gothic" panose="020B0502020202020204" pitchFamily="34" charset="0"/>
              </a:rPr>
              <a:t> Government administrator for the State of Mississippi.</a:t>
            </a:r>
          </a:p>
          <a:p>
            <a:pPr marL="160731" indent="-160731">
              <a:buFont typeface="Arial" panose="020B0604020202020204" pitchFamily="34" charset="0"/>
              <a:buChar char="•"/>
            </a:pPr>
            <a:endParaRPr lang="en-US" sz="1300" dirty="0">
              <a:latin typeface="Century Gothic" panose="020B0502020202020204" pitchFamily="34" charset="0"/>
            </a:endParaRPr>
          </a:p>
          <a:p>
            <a:r>
              <a:rPr lang="en-US" sz="1300" b="1" dirty="0">
                <a:latin typeface="Century Gothic" panose="020B0502020202020204" pitchFamily="34" charset="0"/>
              </a:rPr>
              <a:t>Parliamentary Credentials:</a:t>
            </a:r>
          </a:p>
          <a:p>
            <a:pPr marL="214313" indent="-214313">
              <a:buFont typeface="Arial" panose="020B0604020202020204" pitchFamily="34" charset="0"/>
              <a:buChar char="•"/>
            </a:pPr>
            <a:r>
              <a:rPr lang="en-US" sz="1300" dirty="0">
                <a:latin typeface="Century Gothic" panose="020B0502020202020204" pitchFamily="34" charset="0"/>
              </a:rPr>
              <a:t>Professional Registered Parliamentarian, National Association of Parliamentarians</a:t>
            </a:r>
          </a:p>
          <a:p>
            <a:pPr marL="214313" indent="-214313">
              <a:buFont typeface="Arial" panose="020B0604020202020204" pitchFamily="34" charset="0"/>
              <a:buChar char="•"/>
            </a:pPr>
            <a:r>
              <a:rPr lang="en-US" sz="1300" dirty="0">
                <a:latin typeface="Century Gothic" panose="020B0502020202020204" pitchFamily="34" charset="0"/>
              </a:rPr>
              <a:t>Chairman, Membership Committee, American Institute of Parliamentarians</a:t>
            </a:r>
          </a:p>
          <a:p>
            <a:pPr marL="214313" indent="-214313">
              <a:buFont typeface="Arial" panose="020B0604020202020204" pitchFamily="34" charset="0"/>
              <a:buChar char="•"/>
            </a:pPr>
            <a:r>
              <a:rPr lang="en-US" sz="1300" dirty="0">
                <a:latin typeface="Century Gothic" panose="020B0502020202020204" pitchFamily="34" charset="0"/>
              </a:rPr>
              <a:t>President, Mississippi Association of Parliamentarians</a:t>
            </a:r>
          </a:p>
          <a:p>
            <a:pPr marL="214313" indent="-214313">
              <a:buFont typeface="Arial" panose="020B0604020202020204" pitchFamily="34" charset="0"/>
              <a:buChar char="•"/>
            </a:pPr>
            <a:r>
              <a:rPr lang="en-US" sz="1300" dirty="0">
                <a:latin typeface="Century Gothic" panose="020B0502020202020204" pitchFamily="34" charset="0"/>
              </a:rPr>
              <a:t>Parliamentarian, Electronic Association of Parliamentarians</a:t>
            </a:r>
          </a:p>
          <a:p>
            <a:pPr marL="214313" indent="-214313">
              <a:buFont typeface="Arial" panose="020B0604020202020204" pitchFamily="34" charset="0"/>
              <a:buChar char="•"/>
            </a:pPr>
            <a:r>
              <a:rPr lang="en-US" sz="1300" dirty="0">
                <a:latin typeface="Century Gothic" panose="020B0502020202020204" pitchFamily="34" charset="0"/>
              </a:rPr>
              <a:t>Secretary and Board Member, Young Professionals in Parliamentary Procedure</a:t>
            </a:r>
          </a:p>
          <a:p>
            <a:pPr marL="214313" indent="-214313">
              <a:buFont typeface="Arial" panose="020B0604020202020204" pitchFamily="34" charset="0"/>
              <a:buChar char="•"/>
            </a:pPr>
            <a:r>
              <a:rPr lang="en-US" sz="1300" dirty="0">
                <a:latin typeface="Century Gothic" panose="020B0502020202020204" pitchFamily="34" charset="0"/>
              </a:rPr>
              <a:t>National FFA Parliamentary Procedure LDE organizing committee</a:t>
            </a:r>
          </a:p>
          <a:p>
            <a:pPr marL="214313" indent="-214313">
              <a:buFont typeface="Arial" panose="020B0604020202020204" pitchFamily="34" charset="0"/>
              <a:buChar char="•"/>
            </a:pPr>
            <a:r>
              <a:rPr lang="en-US" sz="1300" dirty="0">
                <a:latin typeface="Century Gothic" panose="020B0502020202020204" pitchFamily="34" charset="0"/>
              </a:rPr>
              <a:t>Former Chairman, Youth Committee, National Association of Parliamentarians</a:t>
            </a:r>
          </a:p>
          <a:p>
            <a:pPr marL="214313" indent="-214313">
              <a:buFont typeface="Arial" panose="020B0604020202020204" pitchFamily="34" charset="0"/>
              <a:buChar char="•"/>
            </a:pPr>
            <a:r>
              <a:rPr lang="en-US" sz="1300" dirty="0">
                <a:latin typeface="Century Gothic" panose="020B0502020202020204" pitchFamily="34" charset="0"/>
              </a:rPr>
              <a:t>Competed in </a:t>
            </a:r>
            <a:r>
              <a:rPr lang="en-US" sz="1300" dirty="0" err="1">
                <a:latin typeface="Century Gothic" panose="020B0502020202020204" pitchFamily="34" charset="0"/>
              </a:rPr>
              <a:t>Parli</a:t>
            </a:r>
            <a:r>
              <a:rPr lang="en-US" sz="1300">
                <a:latin typeface="Century Gothic" panose="020B0502020202020204" pitchFamily="34" charset="0"/>
              </a:rPr>
              <a:t> Pro as part of </a:t>
            </a:r>
            <a:r>
              <a:rPr lang="en-US" sz="1300" dirty="0">
                <a:latin typeface="Century Gothic" panose="020B0502020202020204" pitchFamily="34" charset="0"/>
              </a:rPr>
              <a:t>the Technology Student Association; Nationally Ranked Teams, First Place National Individual Award.</a:t>
            </a:r>
          </a:p>
          <a:p>
            <a:pPr marL="214313" indent="-214313">
              <a:buFont typeface="Arial" panose="020B0604020202020204" pitchFamily="34" charset="0"/>
              <a:buChar char="•"/>
            </a:pPr>
            <a:endParaRPr lang="en-US" sz="1200" dirty="0">
              <a:latin typeface="Century Gothic" panose="020B0502020202020204" pitchFamily="34" charset="0"/>
            </a:endParaRPr>
          </a:p>
        </p:txBody>
      </p:sp>
      <p:sp>
        <p:nvSpPr>
          <p:cNvPr id="3" name="Rectangle 2">
            <a:extLst>
              <a:ext uri="{FF2B5EF4-FFF2-40B4-BE49-F238E27FC236}">
                <a16:creationId xmlns:a16="http://schemas.microsoft.com/office/drawing/2014/main" id="{4B9D8460-303D-423C-932B-CAA95E6E5745}"/>
              </a:ext>
            </a:extLst>
          </p:cNvPr>
          <p:cNvSpPr/>
          <p:nvPr/>
        </p:nvSpPr>
        <p:spPr>
          <a:xfrm>
            <a:off x="8657410" y="5701520"/>
            <a:ext cx="3175869" cy="615553"/>
          </a:xfrm>
          <a:prstGeom prst="rect">
            <a:avLst/>
          </a:prstGeom>
        </p:spPr>
        <p:txBody>
          <a:bodyPr wrap="none">
            <a:spAutoFit/>
          </a:bodyPr>
          <a:lstStyle/>
          <a:p>
            <a:r>
              <a:rPr lang="en-US" b="1" dirty="0">
                <a:latin typeface="Century Gothic" panose="020B0502020202020204" pitchFamily="34" charset="0"/>
              </a:rPr>
              <a:t>Brandon Walters</a:t>
            </a:r>
          </a:p>
          <a:p>
            <a:r>
              <a:rPr lang="en-US" sz="1600" dirty="0">
                <a:latin typeface="Century Gothic" panose="020B0502020202020204" pitchFamily="34" charset="0"/>
                <a:hlinkClick r:id="rId3"/>
              </a:rPr>
              <a:t>brandonhwalters@gmail.com</a:t>
            </a:r>
            <a:r>
              <a:rPr lang="en-US" sz="1600" dirty="0">
                <a:latin typeface="Century Gothic" panose="020B0502020202020204" pitchFamily="34" charset="0"/>
              </a:rPr>
              <a:t> </a:t>
            </a:r>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657410" y="2000583"/>
            <a:ext cx="2975147" cy="3426067"/>
          </a:xfrm>
          <a:prstGeom prst="rect">
            <a:avLst/>
          </a:prstGeom>
        </p:spPr>
      </p:pic>
    </p:spTree>
    <p:extLst>
      <p:ext uri="{BB962C8B-B14F-4D97-AF65-F5344CB8AC3E}">
        <p14:creationId xmlns:p14="http://schemas.microsoft.com/office/powerpoint/2010/main" val="3778878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DA5-CF16-4D4C-ACB9-873D2A9D428C}"/>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D5F984E2-DCE2-4EF3-9A65-1208A695B70C}"/>
              </a:ext>
            </a:extLst>
          </p:cNvPr>
          <p:cNvSpPr>
            <a:spLocks noGrp="1"/>
          </p:cNvSpPr>
          <p:nvPr>
            <p:ph idx="1"/>
          </p:nvPr>
        </p:nvSpPr>
        <p:spPr/>
        <p:txBody>
          <a:bodyPr/>
          <a:lstStyle/>
          <a:p>
            <a:r>
              <a:rPr lang="en-US" dirty="0"/>
              <a:t>Reference</a:t>
            </a:r>
          </a:p>
          <a:p>
            <a:r>
              <a:rPr lang="en-US" dirty="0"/>
              <a:t>Process</a:t>
            </a:r>
          </a:p>
          <a:p>
            <a:r>
              <a:rPr lang="en-US" dirty="0"/>
              <a:t>How-To Example</a:t>
            </a:r>
          </a:p>
          <a:p>
            <a:r>
              <a:rPr lang="en-US" dirty="0"/>
              <a:t>Challenge</a:t>
            </a:r>
          </a:p>
        </p:txBody>
      </p:sp>
    </p:spTree>
    <p:extLst>
      <p:ext uri="{BB962C8B-B14F-4D97-AF65-F5344CB8AC3E}">
        <p14:creationId xmlns:p14="http://schemas.microsoft.com/office/powerpoint/2010/main" val="3599638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DA5-CF16-4D4C-ACB9-873D2A9D428C}"/>
              </a:ext>
            </a:extLst>
          </p:cNvPr>
          <p:cNvSpPr>
            <a:spLocks noGrp="1"/>
          </p:cNvSpPr>
          <p:nvPr>
            <p:ph type="title"/>
          </p:nvPr>
        </p:nvSpPr>
        <p:spPr/>
        <p:txBody>
          <a:bodyPr/>
          <a:lstStyle/>
          <a:p>
            <a:r>
              <a:rPr lang="en-US" dirty="0"/>
              <a:t>Reference - Robert’s Rules of Order</a:t>
            </a:r>
          </a:p>
        </p:txBody>
      </p:sp>
      <p:sp>
        <p:nvSpPr>
          <p:cNvPr id="3" name="Content Placeholder 2">
            <a:extLst>
              <a:ext uri="{FF2B5EF4-FFF2-40B4-BE49-F238E27FC236}">
                <a16:creationId xmlns:a16="http://schemas.microsoft.com/office/drawing/2014/main" id="{D5F984E2-DCE2-4EF3-9A65-1208A695B70C}"/>
              </a:ext>
            </a:extLst>
          </p:cNvPr>
          <p:cNvSpPr>
            <a:spLocks noGrp="1"/>
          </p:cNvSpPr>
          <p:nvPr>
            <p:ph idx="1"/>
          </p:nvPr>
        </p:nvSpPr>
        <p:spPr>
          <a:xfrm>
            <a:off x="581193" y="2180496"/>
            <a:ext cx="4034434" cy="3678303"/>
          </a:xfrm>
        </p:spPr>
        <p:txBody>
          <a:bodyPr/>
          <a:lstStyle/>
          <a:p>
            <a:r>
              <a:rPr lang="en-US" dirty="0"/>
              <a:t>12</a:t>
            </a:r>
            <a:r>
              <a:rPr lang="en-US" baseline="30000" dirty="0"/>
              <a:t>th</a:t>
            </a:r>
            <a:r>
              <a:rPr lang="en-US" dirty="0"/>
              <a:t> Edition was released in September 2020</a:t>
            </a:r>
          </a:p>
          <a:p>
            <a:endParaRPr lang="en-US" dirty="0"/>
          </a:p>
          <a:p>
            <a:r>
              <a:rPr lang="en-US" dirty="0"/>
              <a:t>Assuming not everyone has had a chance to obtain a copy</a:t>
            </a:r>
          </a:p>
          <a:p>
            <a:endParaRPr lang="en-US" dirty="0"/>
          </a:p>
          <a:p>
            <a:r>
              <a:rPr lang="en-US" dirty="0"/>
              <a:t>For the purpose of this activity we will use the 11</a:t>
            </a:r>
            <a:r>
              <a:rPr lang="en-US" baseline="30000" dirty="0"/>
              <a:t>th</a:t>
            </a:r>
            <a:r>
              <a:rPr lang="en-US" dirty="0"/>
              <a:t> Edition which has been in print since 2011</a:t>
            </a:r>
          </a:p>
        </p:txBody>
      </p:sp>
      <p:pic>
        <p:nvPicPr>
          <p:cNvPr id="2050" name="Picture 2" descr="Robert's Rules of Order Newly Revised (Robert's Rules of Order  (Paperback)): Henry M. Robert III, Daniel H. Honemann, Thomas J. Balch,  Daniel E. Seabold, Shmuel Gerber: 9780306820205: Amazon.com: Books">
            <a:extLst>
              <a:ext uri="{FF2B5EF4-FFF2-40B4-BE49-F238E27FC236}">
                <a16:creationId xmlns:a16="http://schemas.microsoft.com/office/drawing/2014/main" id="{D961D183-F052-4405-9D3C-088995450F3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55028" y="1945142"/>
            <a:ext cx="3200400" cy="47529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mazon.com: Robert's Rules of Order Newly Revised, 12th edition  (9781541736696): Robert III, Henry M., Honemann, Daniel H., Balch, Thomas  J., Seabold, Daniel E., Gerber, Shmuel: Books">
            <a:extLst>
              <a:ext uri="{FF2B5EF4-FFF2-40B4-BE49-F238E27FC236}">
                <a16:creationId xmlns:a16="http://schemas.microsoft.com/office/drawing/2014/main" id="{2CB51B84-4797-4168-AA3C-37377C2BC9F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294830" y="1945141"/>
            <a:ext cx="3076575" cy="475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006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DA5-CF16-4D4C-ACB9-873D2A9D428C}"/>
              </a:ext>
            </a:extLst>
          </p:cNvPr>
          <p:cNvSpPr>
            <a:spLocks noGrp="1"/>
          </p:cNvSpPr>
          <p:nvPr>
            <p:ph type="title"/>
          </p:nvPr>
        </p:nvSpPr>
        <p:spPr/>
        <p:txBody>
          <a:bodyPr/>
          <a:lstStyle/>
          <a:p>
            <a:r>
              <a:rPr lang="en-US" dirty="0"/>
              <a:t>Critical Thinking Process</a:t>
            </a:r>
          </a:p>
        </p:txBody>
      </p:sp>
      <p:sp>
        <p:nvSpPr>
          <p:cNvPr id="3" name="Content Placeholder 2">
            <a:extLst>
              <a:ext uri="{FF2B5EF4-FFF2-40B4-BE49-F238E27FC236}">
                <a16:creationId xmlns:a16="http://schemas.microsoft.com/office/drawing/2014/main" id="{D5F984E2-DCE2-4EF3-9A65-1208A695B70C}"/>
              </a:ext>
            </a:extLst>
          </p:cNvPr>
          <p:cNvSpPr>
            <a:spLocks noGrp="1"/>
          </p:cNvSpPr>
          <p:nvPr>
            <p:ph idx="1"/>
          </p:nvPr>
        </p:nvSpPr>
        <p:spPr/>
        <p:txBody>
          <a:bodyPr/>
          <a:lstStyle/>
          <a:p>
            <a:pPr marL="0" indent="0">
              <a:buNone/>
            </a:pPr>
            <a:r>
              <a:rPr lang="en-US" dirty="0"/>
              <a:t>Make this book your best friend!</a:t>
            </a:r>
          </a:p>
          <a:p>
            <a:endParaRPr lang="en-US" dirty="0"/>
          </a:p>
          <a:p>
            <a:pPr marL="342900" indent="-342900">
              <a:buFont typeface="+mj-lt"/>
              <a:buAutoNum type="arabicPeriod"/>
            </a:pPr>
            <a:r>
              <a:rPr lang="en-US" dirty="0"/>
              <a:t>Pick out keywords from the scenario.</a:t>
            </a:r>
          </a:p>
          <a:p>
            <a:pPr marL="342900" indent="-342900">
              <a:buFont typeface="+mj-lt"/>
              <a:buAutoNum type="arabicPeriod"/>
            </a:pPr>
            <a:r>
              <a:rPr lang="en-US" dirty="0"/>
              <a:t>Look up keywords in the index. </a:t>
            </a:r>
          </a:p>
          <a:p>
            <a:pPr marL="342900" indent="-342900">
              <a:buFont typeface="+mj-lt"/>
              <a:buAutoNum type="arabicPeriod"/>
            </a:pPr>
            <a:r>
              <a:rPr lang="en-US" dirty="0"/>
              <a:t>Flip to the main section of pages and read the passages.</a:t>
            </a:r>
          </a:p>
          <a:p>
            <a:pPr marL="342900" indent="-342900">
              <a:buFont typeface="+mj-lt"/>
              <a:buAutoNum type="arabicPeriod"/>
            </a:pPr>
            <a:r>
              <a:rPr lang="en-US" dirty="0"/>
              <a:t>Try to apply RONR to the scenario.</a:t>
            </a:r>
          </a:p>
        </p:txBody>
      </p:sp>
      <p:pic>
        <p:nvPicPr>
          <p:cNvPr id="5" name="Picture 4">
            <a:extLst>
              <a:ext uri="{FF2B5EF4-FFF2-40B4-BE49-F238E27FC236}">
                <a16:creationId xmlns:a16="http://schemas.microsoft.com/office/drawing/2014/main" id="{63EE1A34-310D-440A-B30E-C137956327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95099" y="4341570"/>
            <a:ext cx="4623740" cy="2336611"/>
          </a:xfrm>
          <a:prstGeom prst="rect">
            <a:avLst/>
          </a:prstGeom>
        </p:spPr>
      </p:pic>
    </p:spTree>
    <p:extLst>
      <p:ext uri="{BB962C8B-B14F-4D97-AF65-F5344CB8AC3E}">
        <p14:creationId xmlns:p14="http://schemas.microsoft.com/office/powerpoint/2010/main" val="2761770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DA5-CF16-4D4C-ACB9-873D2A9D428C}"/>
              </a:ext>
            </a:extLst>
          </p:cNvPr>
          <p:cNvSpPr>
            <a:spLocks noGrp="1"/>
          </p:cNvSpPr>
          <p:nvPr>
            <p:ph type="title"/>
          </p:nvPr>
        </p:nvSpPr>
        <p:spPr/>
        <p:txBody>
          <a:bodyPr/>
          <a:lstStyle/>
          <a:p>
            <a:r>
              <a:rPr lang="en-US" dirty="0"/>
              <a:t>How-To Example</a:t>
            </a:r>
          </a:p>
        </p:txBody>
      </p:sp>
      <p:sp>
        <p:nvSpPr>
          <p:cNvPr id="3" name="Content Placeholder 2">
            <a:extLst>
              <a:ext uri="{FF2B5EF4-FFF2-40B4-BE49-F238E27FC236}">
                <a16:creationId xmlns:a16="http://schemas.microsoft.com/office/drawing/2014/main" id="{D5F984E2-DCE2-4EF3-9A65-1208A695B70C}"/>
              </a:ext>
            </a:extLst>
          </p:cNvPr>
          <p:cNvSpPr>
            <a:spLocks noGrp="1"/>
          </p:cNvSpPr>
          <p:nvPr>
            <p:ph idx="1"/>
          </p:nvPr>
        </p:nvSpPr>
        <p:spPr>
          <a:xfrm>
            <a:off x="581192" y="2180495"/>
            <a:ext cx="11029615" cy="4100562"/>
          </a:xfrm>
        </p:spPr>
        <p:txBody>
          <a:bodyPr>
            <a:normAutofit/>
          </a:bodyPr>
          <a:lstStyle/>
          <a:p>
            <a:pPr marL="0" indent="0">
              <a:buNone/>
            </a:pPr>
            <a:r>
              <a:rPr lang="en-US" dirty="0"/>
              <a:t>At the November regular meeting of the Blooming Hills FFA chapter, there were questions about the chapter’s quorum, or the minimum number of members who must be present to transact business. Which of the following is </a:t>
            </a:r>
            <a:r>
              <a:rPr lang="en-US" b="1" u="sng" dirty="0"/>
              <a:t>NOT</a:t>
            </a:r>
            <a:r>
              <a:rPr lang="en-US" dirty="0"/>
              <a:t> true about a quorum?</a:t>
            </a:r>
          </a:p>
          <a:p>
            <a:pPr marL="666900" lvl="1" indent="-342900">
              <a:spcBef>
                <a:spcPts val="0"/>
              </a:spcBef>
              <a:spcAft>
                <a:spcPts val="0"/>
              </a:spcAft>
              <a:buFont typeface="+mj-lt"/>
              <a:buAutoNum type="arabicPeriod"/>
            </a:pPr>
            <a:r>
              <a:rPr lang="en-US" dirty="0"/>
              <a:t>Since the chapter has a roll of members and if the quorum is not stated in the bylaws, the quorum is a majority of all the members.</a:t>
            </a:r>
            <a:endParaRPr lang="en-US" sz="2000" dirty="0"/>
          </a:p>
          <a:p>
            <a:pPr marL="666900" lvl="1" indent="-342900">
              <a:spcBef>
                <a:spcPts val="0"/>
              </a:spcBef>
              <a:spcAft>
                <a:spcPts val="0"/>
              </a:spcAft>
              <a:buFont typeface="+mj-lt"/>
              <a:buAutoNum type="arabicPeriod"/>
            </a:pPr>
            <a:r>
              <a:rPr lang="en-US" dirty="0"/>
              <a:t>In the absence of a quorum, any business transacted, except for the motions to fix the time to which to adjourn, adjourn, recess, or take measures to obtain quorum, is null and void.</a:t>
            </a:r>
            <a:endParaRPr lang="en-US" sz="2000" dirty="0"/>
          </a:p>
          <a:p>
            <a:pPr marL="666900" lvl="1" indent="-342900">
              <a:spcBef>
                <a:spcPts val="0"/>
              </a:spcBef>
              <a:spcAft>
                <a:spcPts val="0"/>
              </a:spcAft>
              <a:buFont typeface="+mj-lt"/>
              <a:buAutoNum type="arabicPeriod"/>
            </a:pPr>
            <a:r>
              <a:rPr lang="en-US" dirty="0"/>
              <a:t>A quorum may be set aside by a majority of the members present. </a:t>
            </a:r>
          </a:p>
          <a:p>
            <a:pPr marL="666900" lvl="1" indent="-342900">
              <a:spcBef>
                <a:spcPts val="0"/>
              </a:spcBef>
              <a:spcAft>
                <a:spcPts val="0"/>
              </a:spcAft>
              <a:buFont typeface="+mj-lt"/>
              <a:buAutoNum type="arabicPeriod"/>
            </a:pPr>
            <a:r>
              <a:rPr lang="en-US" dirty="0"/>
              <a:t>If the chair notices the absence of a quorum, he or she must declare the fact before taking a vote or stating a question on a new motion.</a:t>
            </a:r>
          </a:p>
        </p:txBody>
      </p:sp>
    </p:spTree>
    <p:extLst>
      <p:ext uri="{BB962C8B-B14F-4D97-AF65-F5344CB8AC3E}">
        <p14:creationId xmlns:p14="http://schemas.microsoft.com/office/powerpoint/2010/main" val="3711809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DA5-CF16-4D4C-ACB9-873D2A9D428C}"/>
              </a:ext>
            </a:extLst>
          </p:cNvPr>
          <p:cNvSpPr>
            <a:spLocks noGrp="1"/>
          </p:cNvSpPr>
          <p:nvPr>
            <p:ph type="title"/>
          </p:nvPr>
        </p:nvSpPr>
        <p:spPr/>
        <p:txBody>
          <a:bodyPr/>
          <a:lstStyle/>
          <a:p>
            <a:r>
              <a:rPr lang="en-US" dirty="0"/>
              <a:t>How-To Example </a:t>
            </a:r>
            <a:r>
              <a:rPr lang="en-US" sz="1600" dirty="0"/>
              <a:t>(continued)</a:t>
            </a:r>
            <a:endParaRPr lang="en-US" dirty="0"/>
          </a:p>
        </p:txBody>
      </p:sp>
      <p:sp>
        <p:nvSpPr>
          <p:cNvPr id="3" name="Content Placeholder 2">
            <a:extLst>
              <a:ext uri="{FF2B5EF4-FFF2-40B4-BE49-F238E27FC236}">
                <a16:creationId xmlns:a16="http://schemas.microsoft.com/office/drawing/2014/main" id="{D5F984E2-DCE2-4EF3-9A65-1208A695B70C}"/>
              </a:ext>
            </a:extLst>
          </p:cNvPr>
          <p:cNvSpPr>
            <a:spLocks noGrp="1"/>
          </p:cNvSpPr>
          <p:nvPr>
            <p:ph idx="1"/>
          </p:nvPr>
        </p:nvSpPr>
        <p:spPr>
          <a:xfrm>
            <a:off x="581192" y="1825029"/>
            <a:ext cx="11029615" cy="2859590"/>
          </a:xfrm>
        </p:spPr>
        <p:txBody>
          <a:bodyPr>
            <a:normAutofit/>
          </a:bodyPr>
          <a:lstStyle/>
          <a:p>
            <a:pPr marL="0" indent="0">
              <a:buNone/>
            </a:pPr>
            <a:r>
              <a:rPr lang="en-US" dirty="0"/>
              <a:t>At the November regular meeting of the Blooming Hills FFA chapter, there were questions about the chapter’s quorum, or the minimum number of members who must be present to transact business. Which of the following is NOT true about a quorum?</a:t>
            </a:r>
          </a:p>
          <a:p>
            <a:pPr marL="666900" lvl="1" indent="-342900">
              <a:spcBef>
                <a:spcPts val="0"/>
              </a:spcBef>
              <a:spcAft>
                <a:spcPts val="0"/>
              </a:spcAft>
              <a:buFont typeface="+mj-lt"/>
              <a:buAutoNum type="arabicPeriod"/>
            </a:pPr>
            <a:r>
              <a:rPr lang="en-US" dirty="0"/>
              <a:t>Since the chapter has a roll of members and if the quorum is not stated in the bylaws, the quorum is a majority of all the members.</a:t>
            </a:r>
            <a:endParaRPr lang="en-US" sz="2000" dirty="0"/>
          </a:p>
          <a:p>
            <a:pPr marL="666900" lvl="1" indent="-342900">
              <a:spcBef>
                <a:spcPts val="0"/>
              </a:spcBef>
              <a:spcAft>
                <a:spcPts val="0"/>
              </a:spcAft>
              <a:buFont typeface="+mj-lt"/>
              <a:buAutoNum type="arabicPeriod"/>
            </a:pPr>
            <a:r>
              <a:rPr lang="en-US" dirty="0"/>
              <a:t>In the absence of a quorum, any business transacted, except for the motions to fix the time to which to adjourn, adjourn, recess, or take measures to obtain quorum, is null and void.</a:t>
            </a:r>
            <a:endParaRPr lang="en-US" sz="2000" dirty="0"/>
          </a:p>
          <a:p>
            <a:pPr marL="666900" lvl="1" indent="-342900">
              <a:spcBef>
                <a:spcPts val="0"/>
              </a:spcBef>
              <a:spcAft>
                <a:spcPts val="0"/>
              </a:spcAft>
              <a:buFont typeface="+mj-lt"/>
              <a:buAutoNum type="arabicPeriod"/>
            </a:pPr>
            <a:r>
              <a:rPr lang="en-US" dirty="0"/>
              <a:t>A quorum may be set aside by a majority of the members present. </a:t>
            </a:r>
          </a:p>
          <a:p>
            <a:pPr marL="666900" lvl="1" indent="-342900">
              <a:spcBef>
                <a:spcPts val="0"/>
              </a:spcBef>
              <a:spcAft>
                <a:spcPts val="0"/>
              </a:spcAft>
              <a:buFont typeface="+mj-lt"/>
              <a:buAutoNum type="arabicPeriod"/>
            </a:pPr>
            <a:r>
              <a:rPr lang="en-US" dirty="0"/>
              <a:t>If the chair notices the absence of a quorum, he or she must declare the fact before taking a vote or stating a question on a new motion.</a:t>
            </a:r>
          </a:p>
        </p:txBody>
      </p:sp>
      <p:pic>
        <p:nvPicPr>
          <p:cNvPr id="4" name="Picture 3">
            <a:extLst>
              <a:ext uri="{FF2B5EF4-FFF2-40B4-BE49-F238E27FC236}">
                <a16:creationId xmlns:a16="http://schemas.microsoft.com/office/drawing/2014/main" id="{8F240675-9C58-4366-84CA-FCC1104B65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944200" y="3903704"/>
            <a:ext cx="1966554" cy="3528386"/>
          </a:xfrm>
          <a:prstGeom prst="rect">
            <a:avLst/>
          </a:prstGeom>
        </p:spPr>
      </p:pic>
      <p:sp>
        <p:nvSpPr>
          <p:cNvPr id="6" name="TextBox 5">
            <a:extLst>
              <a:ext uri="{FF2B5EF4-FFF2-40B4-BE49-F238E27FC236}">
                <a16:creationId xmlns:a16="http://schemas.microsoft.com/office/drawing/2014/main" id="{B1311290-B0A7-4276-B5E6-C90F6AF0405C}"/>
              </a:ext>
            </a:extLst>
          </p:cNvPr>
          <p:cNvSpPr txBox="1"/>
          <p:nvPr/>
        </p:nvSpPr>
        <p:spPr>
          <a:xfrm>
            <a:off x="8291455" y="4655724"/>
            <a:ext cx="2351315" cy="646331"/>
          </a:xfrm>
          <a:prstGeom prst="rect">
            <a:avLst/>
          </a:prstGeom>
          <a:noFill/>
        </p:spPr>
        <p:txBody>
          <a:bodyPr wrap="square" rtlCol="0">
            <a:spAutoFit/>
          </a:bodyPr>
          <a:lstStyle/>
          <a:p>
            <a:r>
              <a:rPr lang="en-US" dirty="0"/>
              <a:t>RONR 11</a:t>
            </a:r>
            <a:r>
              <a:rPr lang="en-US" baseline="30000" dirty="0"/>
              <a:t>th</a:t>
            </a:r>
            <a:r>
              <a:rPr lang="en-US" dirty="0"/>
              <a:t> Edition, p. 346, lines 11-13</a:t>
            </a:r>
          </a:p>
        </p:txBody>
      </p:sp>
      <p:sp>
        <p:nvSpPr>
          <p:cNvPr id="8" name="TextBox 7">
            <a:extLst>
              <a:ext uri="{FF2B5EF4-FFF2-40B4-BE49-F238E27FC236}">
                <a16:creationId xmlns:a16="http://schemas.microsoft.com/office/drawing/2014/main" id="{9D487CBB-9E69-416C-8046-A05DD24FF557}"/>
              </a:ext>
            </a:extLst>
          </p:cNvPr>
          <p:cNvSpPr txBox="1"/>
          <p:nvPr/>
        </p:nvSpPr>
        <p:spPr>
          <a:xfrm>
            <a:off x="8291455" y="5598620"/>
            <a:ext cx="3182088" cy="646331"/>
          </a:xfrm>
          <a:prstGeom prst="rect">
            <a:avLst/>
          </a:prstGeom>
          <a:noFill/>
        </p:spPr>
        <p:txBody>
          <a:bodyPr wrap="square" rtlCol="0">
            <a:spAutoFit/>
          </a:bodyPr>
          <a:lstStyle/>
          <a:p>
            <a:r>
              <a:rPr lang="en-US" sz="3600" dirty="0"/>
              <a:t>#1 is True</a:t>
            </a:r>
          </a:p>
        </p:txBody>
      </p:sp>
      <p:pic>
        <p:nvPicPr>
          <p:cNvPr id="3075" name="Picture 3">
            <a:extLst>
              <a:ext uri="{FF2B5EF4-FFF2-40B4-BE49-F238E27FC236}">
                <a16:creationId xmlns:a16="http://schemas.microsoft.com/office/drawing/2014/main" id="{9CC754A9-9B8D-4316-A505-A659F431D5F1}"/>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rot="5400000">
            <a:off x="4582201" y="3974071"/>
            <a:ext cx="1995449" cy="3358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747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DA5-CF16-4D4C-ACB9-873D2A9D428C}"/>
              </a:ext>
            </a:extLst>
          </p:cNvPr>
          <p:cNvSpPr>
            <a:spLocks noGrp="1"/>
          </p:cNvSpPr>
          <p:nvPr>
            <p:ph type="title"/>
          </p:nvPr>
        </p:nvSpPr>
        <p:spPr/>
        <p:txBody>
          <a:bodyPr/>
          <a:lstStyle/>
          <a:p>
            <a:r>
              <a:rPr lang="en-US" dirty="0"/>
              <a:t>How-To Example </a:t>
            </a:r>
            <a:r>
              <a:rPr lang="en-US" sz="1600" dirty="0"/>
              <a:t>(continued)</a:t>
            </a:r>
            <a:endParaRPr lang="en-US" dirty="0"/>
          </a:p>
        </p:txBody>
      </p:sp>
      <p:sp>
        <p:nvSpPr>
          <p:cNvPr id="3" name="Content Placeholder 2">
            <a:extLst>
              <a:ext uri="{FF2B5EF4-FFF2-40B4-BE49-F238E27FC236}">
                <a16:creationId xmlns:a16="http://schemas.microsoft.com/office/drawing/2014/main" id="{D5F984E2-DCE2-4EF3-9A65-1208A695B70C}"/>
              </a:ext>
            </a:extLst>
          </p:cNvPr>
          <p:cNvSpPr>
            <a:spLocks noGrp="1"/>
          </p:cNvSpPr>
          <p:nvPr>
            <p:ph idx="1"/>
          </p:nvPr>
        </p:nvSpPr>
        <p:spPr>
          <a:xfrm>
            <a:off x="581192" y="1825029"/>
            <a:ext cx="11029615" cy="2859590"/>
          </a:xfrm>
        </p:spPr>
        <p:txBody>
          <a:bodyPr>
            <a:normAutofit/>
          </a:bodyPr>
          <a:lstStyle/>
          <a:p>
            <a:pPr marL="0" indent="0">
              <a:buNone/>
            </a:pPr>
            <a:r>
              <a:rPr lang="en-US" dirty="0"/>
              <a:t>At the November regular meeting of the Blooming Hills FFA chapter, there were questions about the chapter’s quorum, or the minimum number of members who must be present to transact business. Which of the following is NOT true about a quorum?</a:t>
            </a:r>
          </a:p>
          <a:p>
            <a:pPr marL="666900" lvl="1" indent="-342900">
              <a:spcBef>
                <a:spcPts val="0"/>
              </a:spcBef>
              <a:spcAft>
                <a:spcPts val="0"/>
              </a:spcAft>
              <a:buFont typeface="+mj-lt"/>
              <a:buAutoNum type="arabicPeriod"/>
            </a:pPr>
            <a:r>
              <a:rPr lang="en-US" dirty="0"/>
              <a:t>Since the chapter has a roll of members and if the quorum is not stated in the bylaws, the quorum is a majority of all the members.</a:t>
            </a:r>
            <a:endParaRPr lang="en-US" sz="2000" dirty="0"/>
          </a:p>
          <a:p>
            <a:pPr marL="666900" lvl="1" indent="-342900">
              <a:spcBef>
                <a:spcPts val="0"/>
              </a:spcBef>
              <a:spcAft>
                <a:spcPts val="0"/>
              </a:spcAft>
              <a:buFont typeface="+mj-lt"/>
              <a:buAutoNum type="arabicPeriod"/>
            </a:pPr>
            <a:r>
              <a:rPr lang="en-US" dirty="0"/>
              <a:t>In the absence of a quorum, any business transacted, except for the motions to fix the time to which to adjourn, adjourn, recess, or take measures to obtain quorum, is null and void.</a:t>
            </a:r>
            <a:endParaRPr lang="en-US" sz="2000" dirty="0"/>
          </a:p>
          <a:p>
            <a:pPr marL="666900" lvl="1" indent="-342900">
              <a:spcBef>
                <a:spcPts val="0"/>
              </a:spcBef>
              <a:spcAft>
                <a:spcPts val="0"/>
              </a:spcAft>
              <a:buFont typeface="+mj-lt"/>
              <a:buAutoNum type="arabicPeriod"/>
            </a:pPr>
            <a:r>
              <a:rPr lang="en-US" dirty="0"/>
              <a:t>A quorum may be set aside by a majority of the members present. </a:t>
            </a:r>
          </a:p>
          <a:p>
            <a:pPr marL="666900" lvl="1" indent="-342900">
              <a:spcBef>
                <a:spcPts val="0"/>
              </a:spcBef>
              <a:spcAft>
                <a:spcPts val="0"/>
              </a:spcAft>
              <a:buFont typeface="+mj-lt"/>
              <a:buAutoNum type="arabicPeriod"/>
            </a:pPr>
            <a:r>
              <a:rPr lang="en-US" dirty="0"/>
              <a:t>If the chair notices the absence of a quorum, he or she must declare the fact before taking a vote or stating a question on a new motion.</a:t>
            </a:r>
          </a:p>
        </p:txBody>
      </p:sp>
      <p:pic>
        <p:nvPicPr>
          <p:cNvPr id="4" name="Picture 3">
            <a:extLst>
              <a:ext uri="{FF2B5EF4-FFF2-40B4-BE49-F238E27FC236}">
                <a16:creationId xmlns:a16="http://schemas.microsoft.com/office/drawing/2014/main" id="{8F240675-9C58-4366-84CA-FCC1104B65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944200" y="3903704"/>
            <a:ext cx="1966554" cy="3528386"/>
          </a:xfrm>
          <a:prstGeom prst="rect">
            <a:avLst/>
          </a:prstGeom>
        </p:spPr>
      </p:pic>
      <p:pic>
        <p:nvPicPr>
          <p:cNvPr id="3074" name="Picture 2">
            <a:extLst>
              <a:ext uri="{FF2B5EF4-FFF2-40B4-BE49-F238E27FC236}">
                <a16:creationId xmlns:a16="http://schemas.microsoft.com/office/drawing/2014/main" id="{AC5EAF1B-63EA-4370-8ECE-551F102EA648}"/>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rot="5400000">
            <a:off x="4925007" y="3632881"/>
            <a:ext cx="2133111" cy="42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1311290-B0A7-4276-B5E6-C90F6AF0405C}"/>
              </a:ext>
            </a:extLst>
          </p:cNvPr>
          <p:cNvSpPr txBox="1"/>
          <p:nvPr/>
        </p:nvSpPr>
        <p:spPr>
          <a:xfrm>
            <a:off x="8291455" y="4655724"/>
            <a:ext cx="2351315" cy="646331"/>
          </a:xfrm>
          <a:prstGeom prst="rect">
            <a:avLst/>
          </a:prstGeom>
          <a:noFill/>
        </p:spPr>
        <p:txBody>
          <a:bodyPr wrap="square" rtlCol="0">
            <a:spAutoFit/>
          </a:bodyPr>
          <a:lstStyle/>
          <a:p>
            <a:r>
              <a:rPr lang="en-US" dirty="0"/>
              <a:t>RONR 11</a:t>
            </a:r>
            <a:r>
              <a:rPr lang="en-US" baseline="30000" dirty="0"/>
              <a:t>th</a:t>
            </a:r>
            <a:r>
              <a:rPr lang="en-US" dirty="0"/>
              <a:t> Edition, p. 347, lines 21-32</a:t>
            </a:r>
          </a:p>
        </p:txBody>
      </p:sp>
      <p:sp>
        <p:nvSpPr>
          <p:cNvPr id="8" name="TextBox 7">
            <a:extLst>
              <a:ext uri="{FF2B5EF4-FFF2-40B4-BE49-F238E27FC236}">
                <a16:creationId xmlns:a16="http://schemas.microsoft.com/office/drawing/2014/main" id="{9D487CBB-9E69-416C-8046-A05DD24FF557}"/>
              </a:ext>
            </a:extLst>
          </p:cNvPr>
          <p:cNvSpPr txBox="1"/>
          <p:nvPr/>
        </p:nvSpPr>
        <p:spPr>
          <a:xfrm>
            <a:off x="8291455" y="5598620"/>
            <a:ext cx="3319352" cy="646331"/>
          </a:xfrm>
          <a:prstGeom prst="rect">
            <a:avLst/>
          </a:prstGeom>
          <a:noFill/>
        </p:spPr>
        <p:txBody>
          <a:bodyPr wrap="square" rtlCol="0">
            <a:spAutoFit/>
          </a:bodyPr>
          <a:lstStyle/>
          <a:p>
            <a:r>
              <a:rPr lang="en-US" sz="3600" dirty="0"/>
              <a:t>#2 is True</a:t>
            </a:r>
          </a:p>
        </p:txBody>
      </p:sp>
    </p:spTree>
    <p:extLst>
      <p:ext uri="{BB962C8B-B14F-4D97-AF65-F5344CB8AC3E}">
        <p14:creationId xmlns:p14="http://schemas.microsoft.com/office/powerpoint/2010/main" val="117016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784</TotalTime>
  <Words>1508</Words>
  <Application>Microsoft Office PowerPoint</Application>
  <PresentationFormat>Widescreen</PresentationFormat>
  <Paragraphs>155</Paragraphs>
  <Slides>12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Century Gothic</vt:lpstr>
      <vt:lpstr>Gill Sans MT</vt:lpstr>
      <vt:lpstr>Wingdings 2</vt:lpstr>
      <vt:lpstr>Dividend</vt:lpstr>
      <vt:lpstr>National FFA  Virtual</vt:lpstr>
      <vt:lpstr>A little bit about me…</vt:lpstr>
      <vt:lpstr>A little bit about me…</vt:lpstr>
      <vt:lpstr>Agenda</vt:lpstr>
      <vt:lpstr>Reference - Robert’s Rules of Order</vt:lpstr>
      <vt:lpstr>Critical Thinking Process</vt:lpstr>
      <vt:lpstr>How-To Example</vt:lpstr>
      <vt:lpstr>How-To Example (continued)</vt:lpstr>
      <vt:lpstr>How-To Example (continued)</vt:lpstr>
      <vt:lpstr>How-To Example (continued)</vt:lpstr>
      <vt:lpstr>How-To Example (continued)</vt:lpstr>
      <vt:lpstr>challenge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 Fett</dc:creator>
  <cp:lastModifiedBy>Will Fett</cp:lastModifiedBy>
  <cp:revision>52</cp:revision>
  <dcterms:created xsi:type="dcterms:W3CDTF">2018-08-08T20:46:05Z</dcterms:created>
  <dcterms:modified xsi:type="dcterms:W3CDTF">2020-09-25T14:00:07Z</dcterms:modified>
</cp:coreProperties>
</file>