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5"/>
  </p:sldMasterIdLst>
  <p:notesMasterIdLst>
    <p:notesMasterId r:id="rId41"/>
  </p:notesMasterIdLst>
  <p:handoutMasterIdLst>
    <p:handoutMasterId r:id="rId42"/>
  </p:handoutMasterIdLst>
  <p:sldIdLst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80" r:id="rId14"/>
    <p:sldId id="279" r:id="rId15"/>
    <p:sldId id="281" r:id="rId16"/>
    <p:sldId id="282" r:id="rId17"/>
    <p:sldId id="283" r:id="rId18"/>
    <p:sldId id="284" r:id="rId19"/>
    <p:sldId id="285" r:id="rId20"/>
    <p:sldId id="286" r:id="rId21"/>
    <p:sldId id="298" r:id="rId22"/>
    <p:sldId id="287" r:id="rId23"/>
    <p:sldId id="288" r:id="rId24"/>
    <p:sldId id="289" r:id="rId25"/>
    <p:sldId id="290" r:id="rId26"/>
    <p:sldId id="291" r:id="rId27"/>
    <p:sldId id="299" r:id="rId28"/>
    <p:sldId id="292" r:id="rId29"/>
    <p:sldId id="293" r:id="rId30"/>
    <p:sldId id="300" r:id="rId31"/>
    <p:sldId id="301" r:id="rId32"/>
    <p:sldId id="302" r:id="rId33"/>
    <p:sldId id="303" r:id="rId34"/>
    <p:sldId id="294" r:id="rId35"/>
    <p:sldId id="295" r:id="rId36"/>
    <p:sldId id="304" r:id="rId37"/>
    <p:sldId id="305" r:id="rId38"/>
    <p:sldId id="306" r:id="rId39"/>
    <p:sldId id="307" r:id="rId40"/>
  </p:sldIdLst>
  <p:sldSz cx="12192000" cy="6858000"/>
  <p:notesSz cx="7053263" cy="9309100"/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27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3240"/>
    </p:cViewPr>
  </p:sorterViewPr>
  <p:notesViewPr>
    <p:cSldViewPr snapToGrid="0">
      <p:cViewPr varScale="1">
        <p:scale>
          <a:sx n="63" d="100"/>
          <a:sy n="63" d="100"/>
        </p:scale>
        <p:origin x="283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gs" Target="tags/tag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FD9D2DDA-69D8-473F-A583-B6774B31A77B}" type="datetimeFigureOut">
              <a:rPr lang="en-US"/>
              <a:t>7/11/2018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02392CCB-FF08-4D29-8DA3-E1FD8604480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2153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A01F6DFB-6833-46E4-B515-70E0D9178056}" type="datetimeFigureOut">
              <a:rPr lang="en-US"/>
              <a:t>7/11/2018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63638"/>
            <a:ext cx="5586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80005"/>
            <a:ext cx="5642610" cy="3141821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958706C7-F2C3-48B6-8A22-C484D800B5D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950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Know who you are addressing the letter to and what</a:t>
            </a:r>
            <a:r>
              <a:rPr lang="en-US" baseline="0" dirty="0" smtClean="0"/>
              <a:t> the date should be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Referencing your resume encourages the reader to learn more about you</a:t>
            </a:r>
          </a:p>
          <a:p>
            <a:endParaRPr lang="en-US" baseline="0" dirty="0" smtClean="0"/>
          </a:p>
          <a:p>
            <a:r>
              <a:rPr lang="en-US" baseline="0" dirty="0" smtClean="0"/>
              <a:t>It is ok to call or e-mail to follow-up</a:t>
            </a:r>
          </a:p>
          <a:p>
            <a:endParaRPr lang="en-US" baseline="0" dirty="0" smtClean="0"/>
          </a:p>
          <a:p>
            <a:r>
              <a:rPr lang="en-US" baseline="0" dirty="0" smtClean="0"/>
              <a:t>I will contact you the week of November 1</a:t>
            </a:r>
            <a:r>
              <a:rPr lang="en-US" baseline="30000" dirty="0" smtClean="0"/>
              <a:t>st</a:t>
            </a:r>
            <a:r>
              <a:rPr lang="en-US" baseline="0" dirty="0" smtClean="0"/>
              <a:t> to confirm receipt of my application materials and schedule a time to discuss the opportunity further.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Focus on research and learning rather than awards first.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Please contact me after 4 </a:t>
            </a:r>
            <a:r>
              <a:rPr lang="en-US" baseline="0" dirty="0" err="1" smtClean="0"/>
              <a:t>p.m</a:t>
            </a:r>
            <a:r>
              <a:rPr lang="en-US" baseline="0" dirty="0" smtClean="0"/>
              <a:t>….</a:t>
            </a:r>
          </a:p>
          <a:p>
            <a:r>
              <a:rPr lang="en-US" baseline="0" dirty="0" smtClean="0"/>
              <a:t>I can be reached by phone any day after 4 p.m. or by email at…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Don’t say you have to complete an internship.,…that is not an enticement to an employer</a:t>
            </a:r>
          </a:p>
          <a:p>
            <a:endParaRPr lang="en-US" baseline="0" dirty="0" smtClean="0"/>
          </a:p>
          <a:p>
            <a:r>
              <a:rPr lang="en-US" baseline="0" dirty="0" smtClean="0"/>
              <a:t>If I do not hear from you in the next two weeks.,..</a:t>
            </a:r>
          </a:p>
          <a:p>
            <a:r>
              <a:rPr lang="en-US" baseline="0" dirty="0" smtClean="0"/>
              <a:t>I will contact you by (date) to confirm receipt of my application materials and resume.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DA7CE-88FC-4EC3-945C-76624F2C30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687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Information</a:t>
            </a:r>
            <a:r>
              <a:rPr lang="en-US" baseline="0" dirty="0" smtClean="0"/>
              <a:t> requested – addresses, three references, phone numbers, etc.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DA7CE-88FC-4EC3-945C-76624F2C303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5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Know who you are addressing the letter to and what</a:t>
            </a:r>
            <a:r>
              <a:rPr lang="en-US" baseline="0" dirty="0" smtClean="0"/>
              <a:t> the date should be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Referencing your resume encourages the reader to learn more about you</a:t>
            </a:r>
          </a:p>
          <a:p>
            <a:endParaRPr lang="en-US" baseline="0" dirty="0" smtClean="0"/>
          </a:p>
          <a:p>
            <a:r>
              <a:rPr lang="en-US" baseline="0" dirty="0" smtClean="0"/>
              <a:t>It is ok to call or e-mail to follow-up</a:t>
            </a:r>
          </a:p>
          <a:p>
            <a:endParaRPr lang="en-US" baseline="0" dirty="0" smtClean="0"/>
          </a:p>
          <a:p>
            <a:r>
              <a:rPr lang="en-US" baseline="0" dirty="0" smtClean="0"/>
              <a:t>I will contact you the week of November 1</a:t>
            </a:r>
            <a:r>
              <a:rPr lang="en-US" baseline="30000" dirty="0" smtClean="0"/>
              <a:t>st</a:t>
            </a:r>
            <a:r>
              <a:rPr lang="en-US" baseline="0" dirty="0" smtClean="0"/>
              <a:t> to confirm receipt of my application materials and schedule a time to discuss the opportunity further.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Focus on research and learning rather than awards first.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Please contact me after 4 </a:t>
            </a:r>
            <a:r>
              <a:rPr lang="en-US" baseline="0" dirty="0" err="1" smtClean="0"/>
              <a:t>p.m</a:t>
            </a:r>
            <a:r>
              <a:rPr lang="en-US" baseline="0" dirty="0" smtClean="0"/>
              <a:t>….</a:t>
            </a:r>
          </a:p>
          <a:p>
            <a:r>
              <a:rPr lang="en-US" baseline="0" dirty="0" smtClean="0"/>
              <a:t>I can be reached by phone any day after 4 p.m. or by email at…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Don’t say you have to complete an internship.,…that is not an enticement to an employer</a:t>
            </a:r>
          </a:p>
          <a:p>
            <a:endParaRPr lang="en-US" baseline="0" dirty="0" smtClean="0"/>
          </a:p>
          <a:p>
            <a:r>
              <a:rPr lang="en-US" baseline="0" dirty="0" smtClean="0"/>
              <a:t>If I do not hear from you in the next two weeks.,..</a:t>
            </a:r>
          </a:p>
          <a:p>
            <a:r>
              <a:rPr lang="en-US" baseline="0" dirty="0" smtClean="0"/>
              <a:t>I will contact you by (date) to confirm receipt of my application materials and resume.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DA7CE-88FC-4EC3-945C-76624F2C303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32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Know who you are addressing the letter to and what</a:t>
            </a:r>
            <a:r>
              <a:rPr lang="en-US" baseline="0" dirty="0" smtClean="0"/>
              <a:t> the date should be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Referencing your resume encourages the reader to learn more about you</a:t>
            </a:r>
          </a:p>
          <a:p>
            <a:endParaRPr lang="en-US" baseline="0" dirty="0" smtClean="0"/>
          </a:p>
          <a:p>
            <a:r>
              <a:rPr lang="en-US" baseline="0" dirty="0" smtClean="0"/>
              <a:t>It is ok to call or e-mail to follow-up</a:t>
            </a:r>
          </a:p>
          <a:p>
            <a:endParaRPr lang="en-US" baseline="0" dirty="0" smtClean="0"/>
          </a:p>
          <a:p>
            <a:r>
              <a:rPr lang="en-US" baseline="0" dirty="0" smtClean="0"/>
              <a:t>I will contact you the week of November 1</a:t>
            </a:r>
            <a:r>
              <a:rPr lang="en-US" baseline="30000" dirty="0" smtClean="0"/>
              <a:t>st</a:t>
            </a:r>
            <a:r>
              <a:rPr lang="en-US" baseline="0" dirty="0" smtClean="0"/>
              <a:t> to confirm receipt of my application materials and schedule a time to discuss the opportunity further.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Focus on research and learning rather than awards first.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Please contact me after 4 </a:t>
            </a:r>
            <a:r>
              <a:rPr lang="en-US" baseline="0" dirty="0" err="1" smtClean="0"/>
              <a:t>p.m</a:t>
            </a:r>
            <a:r>
              <a:rPr lang="en-US" baseline="0" dirty="0" smtClean="0"/>
              <a:t>….</a:t>
            </a:r>
          </a:p>
          <a:p>
            <a:r>
              <a:rPr lang="en-US" baseline="0" dirty="0" smtClean="0"/>
              <a:t>I can be reached by phone any day after 4 p.m. or by email at…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Don’t say you have to complete an internship.,…that is not an enticement to an employer</a:t>
            </a:r>
          </a:p>
          <a:p>
            <a:endParaRPr lang="en-US" baseline="0" dirty="0" smtClean="0"/>
          </a:p>
          <a:p>
            <a:r>
              <a:rPr lang="en-US" baseline="0" dirty="0" smtClean="0"/>
              <a:t>If I do not hear from you in the next two weeks.,..</a:t>
            </a:r>
          </a:p>
          <a:p>
            <a:r>
              <a:rPr lang="en-US" baseline="0" dirty="0" smtClean="0"/>
              <a:t>I will contact you by (date) to confirm receipt of my application materials and resume.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DA7CE-88FC-4EC3-945C-76624F2C303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301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Know who you are addressing the letter to and what</a:t>
            </a:r>
            <a:r>
              <a:rPr lang="en-US" baseline="0" dirty="0" smtClean="0"/>
              <a:t> the date should be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Referencing your resume encourages the reader to learn more about you</a:t>
            </a:r>
          </a:p>
          <a:p>
            <a:endParaRPr lang="en-US" baseline="0" dirty="0" smtClean="0"/>
          </a:p>
          <a:p>
            <a:r>
              <a:rPr lang="en-US" baseline="0" dirty="0" smtClean="0"/>
              <a:t>It is ok to call or e-mail to follow-up</a:t>
            </a:r>
          </a:p>
          <a:p>
            <a:endParaRPr lang="en-US" baseline="0" dirty="0" smtClean="0"/>
          </a:p>
          <a:p>
            <a:r>
              <a:rPr lang="en-US" baseline="0" dirty="0" smtClean="0"/>
              <a:t>I will contact you the week of November 1</a:t>
            </a:r>
            <a:r>
              <a:rPr lang="en-US" baseline="30000" dirty="0" smtClean="0"/>
              <a:t>st</a:t>
            </a:r>
            <a:r>
              <a:rPr lang="en-US" baseline="0" dirty="0" smtClean="0"/>
              <a:t> to confirm receipt of my application materials and schedule a time to discuss the opportunity further.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Focus on research and learning rather than awards first.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Please contact me after 4 </a:t>
            </a:r>
            <a:r>
              <a:rPr lang="en-US" baseline="0" dirty="0" err="1" smtClean="0"/>
              <a:t>p.m</a:t>
            </a:r>
            <a:r>
              <a:rPr lang="en-US" baseline="0" dirty="0" smtClean="0"/>
              <a:t>….</a:t>
            </a:r>
          </a:p>
          <a:p>
            <a:r>
              <a:rPr lang="en-US" baseline="0" dirty="0" smtClean="0"/>
              <a:t>I can be reached by phone any day after 4 p.m. or by email at…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Don’t say you have to complete an internship.,…that is not an enticement to an employer</a:t>
            </a:r>
          </a:p>
          <a:p>
            <a:endParaRPr lang="en-US" baseline="0" dirty="0" smtClean="0"/>
          </a:p>
          <a:p>
            <a:r>
              <a:rPr lang="en-US" baseline="0" dirty="0" smtClean="0"/>
              <a:t>If I do not hear from you in the next two weeks.,..</a:t>
            </a:r>
          </a:p>
          <a:p>
            <a:r>
              <a:rPr lang="en-US" baseline="0" dirty="0" smtClean="0"/>
              <a:t>I will contact you by (date) to confirm receipt of my application materials and resume.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DA7CE-88FC-4EC3-945C-76624F2C303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520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many newsletters did you publish?</a:t>
            </a:r>
          </a:p>
          <a:p>
            <a:endParaRPr lang="en-US" dirty="0" smtClean="0"/>
          </a:p>
          <a:p>
            <a:r>
              <a:rPr lang="en-US" dirty="0" smtClean="0"/>
              <a:t>How</a:t>
            </a:r>
            <a:r>
              <a:rPr lang="en-US" baseline="0" dirty="0" smtClean="0"/>
              <a:t> many hours of community service do you perform?</a:t>
            </a:r>
          </a:p>
          <a:p>
            <a:endParaRPr lang="en-US" baseline="0" dirty="0" smtClean="0"/>
          </a:p>
          <a:p>
            <a:r>
              <a:rPr lang="en-US" baseline="0" dirty="0" smtClean="0"/>
              <a:t>How many members did you lead in committees?</a:t>
            </a:r>
          </a:p>
          <a:p>
            <a:endParaRPr lang="en-US" baseline="0" dirty="0" smtClean="0"/>
          </a:p>
          <a:p>
            <a:r>
              <a:rPr lang="en-US" baseline="0" dirty="0" smtClean="0"/>
              <a:t>Just don’t say meeting their needs,…be specific in relating to company’s goals.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Separate honors from leadership roles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Fluent in foreign language….which language</a:t>
            </a:r>
          </a:p>
          <a:p>
            <a:endParaRPr lang="en-US" baseline="0" dirty="0" smtClean="0"/>
          </a:p>
          <a:p>
            <a:r>
              <a:rPr lang="en-US" baseline="0" dirty="0" smtClean="0"/>
              <a:t>Words like I and me are assumed since the resume is about yourself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DA7CE-88FC-4EC3-945C-76624F2C30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880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many newsletters did you publish?</a:t>
            </a:r>
          </a:p>
          <a:p>
            <a:endParaRPr lang="en-US" dirty="0" smtClean="0"/>
          </a:p>
          <a:p>
            <a:r>
              <a:rPr lang="en-US" dirty="0" smtClean="0"/>
              <a:t>How</a:t>
            </a:r>
            <a:r>
              <a:rPr lang="en-US" baseline="0" dirty="0" smtClean="0"/>
              <a:t> many hours of community service do you perform?</a:t>
            </a:r>
          </a:p>
          <a:p>
            <a:endParaRPr lang="en-US" baseline="0" dirty="0" smtClean="0"/>
          </a:p>
          <a:p>
            <a:r>
              <a:rPr lang="en-US" baseline="0" dirty="0" smtClean="0"/>
              <a:t>How many members did you lead in committees?</a:t>
            </a:r>
          </a:p>
          <a:p>
            <a:endParaRPr lang="en-US" baseline="0" dirty="0" smtClean="0"/>
          </a:p>
          <a:p>
            <a:r>
              <a:rPr lang="en-US" baseline="0" dirty="0" smtClean="0"/>
              <a:t>Just don’t say meeting their needs,…be specific in relating to company’s goals.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Separate honors from leadership roles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Fluent in foreign language….which language</a:t>
            </a:r>
          </a:p>
          <a:p>
            <a:endParaRPr lang="en-US" baseline="0" dirty="0" smtClean="0"/>
          </a:p>
          <a:p>
            <a:r>
              <a:rPr lang="en-US" baseline="0" dirty="0" smtClean="0"/>
              <a:t>Words like I and me are assumed since the resume is about yourself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DA7CE-88FC-4EC3-945C-76624F2C303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99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many newsletters did you publish?</a:t>
            </a:r>
          </a:p>
          <a:p>
            <a:endParaRPr lang="en-US" dirty="0" smtClean="0"/>
          </a:p>
          <a:p>
            <a:r>
              <a:rPr lang="en-US" dirty="0" smtClean="0"/>
              <a:t>How</a:t>
            </a:r>
            <a:r>
              <a:rPr lang="en-US" baseline="0" dirty="0" smtClean="0"/>
              <a:t> many hours of community service do you perform?</a:t>
            </a:r>
          </a:p>
          <a:p>
            <a:endParaRPr lang="en-US" baseline="0" dirty="0" smtClean="0"/>
          </a:p>
          <a:p>
            <a:r>
              <a:rPr lang="en-US" baseline="0" dirty="0" smtClean="0"/>
              <a:t>How many members did you lead in committees?</a:t>
            </a:r>
          </a:p>
          <a:p>
            <a:endParaRPr lang="en-US" baseline="0" dirty="0" smtClean="0"/>
          </a:p>
          <a:p>
            <a:r>
              <a:rPr lang="en-US" baseline="0" dirty="0" smtClean="0"/>
              <a:t>Just don’t say meeting their needs,…be specific in relating to company’s goals.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Separate honors from leadership roles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Fluent in foreign language….which language</a:t>
            </a:r>
          </a:p>
          <a:p>
            <a:endParaRPr lang="en-US" baseline="0" dirty="0" smtClean="0"/>
          </a:p>
          <a:p>
            <a:r>
              <a:rPr lang="en-US" baseline="0" dirty="0" smtClean="0"/>
              <a:t>Words like I and me are assumed since the resume is </a:t>
            </a:r>
            <a:r>
              <a:rPr lang="en-US" baseline="0" smtClean="0"/>
              <a:t>about yourself</a:t>
            </a:r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DA7CE-88FC-4EC3-945C-76624F2C303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57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many newsletters did you publish?</a:t>
            </a:r>
          </a:p>
          <a:p>
            <a:endParaRPr lang="en-US" dirty="0" smtClean="0"/>
          </a:p>
          <a:p>
            <a:r>
              <a:rPr lang="en-US" dirty="0" smtClean="0"/>
              <a:t>How</a:t>
            </a:r>
            <a:r>
              <a:rPr lang="en-US" baseline="0" dirty="0" smtClean="0"/>
              <a:t> many hours of community service do you perform?</a:t>
            </a:r>
          </a:p>
          <a:p>
            <a:endParaRPr lang="en-US" baseline="0" dirty="0" smtClean="0"/>
          </a:p>
          <a:p>
            <a:r>
              <a:rPr lang="en-US" baseline="0" dirty="0" smtClean="0"/>
              <a:t>How many members did you lead in committees?</a:t>
            </a:r>
          </a:p>
          <a:p>
            <a:endParaRPr lang="en-US" baseline="0" dirty="0" smtClean="0"/>
          </a:p>
          <a:p>
            <a:r>
              <a:rPr lang="en-US" baseline="0" dirty="0" smtClean="0"/>
              <a:t>Just don’t say meeting their needs,…be specific in relating to company’s goals.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Separate honors from leadership roles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Fluent in foreign language….which language</a:t>
            </a:r>
          </a:p>
          <a:p>
            <a:endParaRPr lang="en-US" baseline="0" dirty="0" smtClean="0"/>
          </a:p>
          <a:p>
            <a:r>
              <a:rPr lang="en-US" baseline="0" dirty="0" smtClean="0"/>
              <a:t>Words like I and me are assumed since the resume is </a:t>
            </a:r>
            <a:r>
              <a:rPr lang="en-US" baseline="0" smtClean="0"/>
              <a:t>about yourself</a:t>
            </a:r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DA7CE-88FC-4EC3-945C-76624F2C303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27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Information</a:t>
            </a:r>
            <a:r>
              <a:rPr lang="en-US" baseline="0" dirty="0" smtClean="0"/>
              <a:t> requested – addresses, three references, phone numbers, etc.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DA7CE-88FC-4EC3-945C-76624F2C303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5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" y="1905000"/>
            <a:ext cx="12188826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-2" y="1795132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-2" y="5142116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575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7/11/2018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593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7/11/2018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050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7/11/2018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731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rotWithShape="1">
          <a:gsLst>
            <a:gs pos="100000">
              <a:schemeClr val="accent1">
                <a:alpha val="80000"/>
              </a:schemeClr>
            </a:gs>
            <a:gs pos="0">
              <a:schemeClr val="accent1">
                <a:lumMod val="40000"/>
                <a:lumOff val="60000"/>
                <a:alpha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anchor="b">
            <a:normAutofit/>
          </a:bodyPr>
          <a:lstStyle>
            <a:lvl1pPr algn="ctr">
              <a:defRPr sz="54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7/11/2018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203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7/11/2018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635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7/11/2018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439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7/11/2018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291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6" name="Rectangle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7/11/2018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54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7/11/2018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937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7/11/2018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198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9000"/>
              </a:schemeClr>
            </a:gs>
            <a:gs pos="40000">
              <a:schemeClr val="accent1">
                <a:lumMod val="20000"/>
                <a:lumOff val="80000"/>
                <a:alpha val="66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" y="6480048"/>
            <a:ext cx="12188827" cy="377952"/>
            <a:chOff x="-1" y="6480048"/>
            <a:chExt cx="12188827" cy="377952"/>
          </a:xfrm>
        </p:grpSpPr>
        <p:sp>
          <p:nvSpPr>
            <p:cNvPr id="7" name="Rectangle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B277187-C200-495F-A386-621319EADA8F}" type="datetimeFigureOut">
              <a:rPr lang="en-US"/>
              <a:pPr/>
              <a:t>7/11/2018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C749032-2A07-4AE8-BA90-74324CAE0C8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002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Landing the Job: The Do’s and Don’ts of Seeking Employment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31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 Letters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Don’t use fancy words you would not normally use in a conversation</a:t>
            </a:r>
          </a:p>
          <a:p>
            <a:r>
              <a:rPr lang="en-US" sz="2800" dirty="0" smtClean="0"/>
              <a:t>Always double check your letter for grammar and spelling</a:t>
            </a:r>
          </a:p>
          <a:p>
            <a:r>
              <a:rPr lang="en-US" sz="2800" dirty="0" smtClean="0"/>
              <a:t>Thank the person for reading and considering your application</a:t>
            </a:r>
          </a:p>
        </p:txBody>
      </p:sp>
    </p:spTree>
    <p:extLst>
      <p:ext uri="{BB962C8B-B14F-4D97-AF65-F5344CB8AC3E}">
        <p14:creationId xmlns:p14="http://schemas.microsoft.com/office/powerpoint/2010/main" val="296364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 the employment objective, indicate what you will do for the company in additional to what you want from the company</a:t>
            </a:r>
          </a:p>
          <a:p>
            <a:r>
              <a:rPr lang="en-US" sz="2800" dirty="0" smtClean="0"/>
              <a:t>Quantify relevant experiences and skills as you can</a:t>
            </a:r>
          </a:p>
          <a:p>
            <a:r>
              <a:rPr lang="en-US" sz="2800" dirty="0" smtClean="0"/>
              <a:t>Provide specific details related to achievements and honors</a:t>
            </a:r>
          </a:p>
          <a:p>
            <a:r>
              <a:rPr lang="en-US" sz="2800" dirty="0" smtClean="0"/>
              <a:t>Identify relevant educational experiences that connects your ability to do the job you seek</a:t>
            </a:r>
          </a:p>
        </p:txBody>
      </p:sp>
    </p:spTree>
    <p:extLst>
      <p:ext uri="{BB962C8B-B14F-4D97-AF65-F5344CB8AC3E}">
        <p14:creationId xmlns:p14="http://schemas.microsoft.com/office/powerpoint/2010/main" val="117055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Make clear connections between awards/honors and career goals</a:t>
            </a:r>
          </a:p>
          <a:p>
            <a:r>
              <a:rPr lang="en-US" sz="2800" dirty="0" smtClean="0"/>
              <a:t>Provide complete information for your references</a:t>
            </a:r>
          </a:p>
          <a:p>
            <a:r>
              <a:rPr lang="en-US" sz="2800" dirty="0" smtClean="0"/>
              <a:t>Awards/honors listed should be relevant to the employment you seek</a:t>
            </a:r>
          </a:p>
          <a:p>
            <a:r>
              <a:rPr lang="en-US" sz="2800" dirty="0" smtClean="0"/>
              <a:t>Be consistent in listing information on the resume</a:t>
            </a:r>
          </a:p>
        </p:txBody>
      </p:sp>
    </p:spTree>
    <p:extLst>
      <p:ext uri="{BB962C8B-B14F-4D97-AF65-F5344CB8AC3E}">
        <p14:creationId xmlns:p14="http://schemas.microsoft.com/office/powerpoint/2010/main" val="286629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Use strong action verbs when identifying skills</a:t>
            </a:r>
          </a:p>
          <a:p>
            <a:r>
              <a:rPr lang="en-US" sz="2800" dirty="0" smtClean="0"/>
              <a:t>Make everything in the resume connect back to the objective</a:t>
            </a:r>
          </a:p>
          <a:p>
            <a:r>
              <a:rPr lang="en-US" sz="2800" dirty="0" smtClean="0"/>
              <a:t>Be consistent in the use of punctuation within the resume</a:t>
            </a:r>
          </a:p>
          <a:p>
            <a:r>
              <a:rPr lang="en-US" sz="2800" dirty="0" smtClean="0"/>
              <a:t>Use bulleted lists instead of sentences</a:t>
            </a:r>
          </a:p>
        </p:txBody>
      </p:sp>
    </p:spTree>
    <p:extLst>
      <p:ext uri="{BB962C8B-B14F-4D97-AF65-F5344CB8AC3E}">
        <p14:creationId xmlns:p14="http://schemas.microsoft.com/office/powerpoint/2010/main" val="206304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Be consistent in use of active/passive voice when writing statements</a:t>
            </a:r>
          </a:p>
          <a:p>
            <a:r>
              <a:rPr lang="en-US" sz="2800" dirty="0" smtClean="0"/>
              <a:t>If in school, list anticipated graduation date instead of dates of attendance</a:t>
            </a:r>
          </a:p>
          <a:p>
            <a:r>
              <a:rPr lang="en-US" sz="2800" dirty="0" smtClean="0"/>
              <a:t>List information in reverse chronological order</a:t>
            </a:r>
          </a:p>
          <a:p>
            <a:r>
              <a:rPr lang="en-US" sz="2800" dirty="0" smtClean="0"/>
              <a:t>Make sure the reader knows the language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358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Completing the Job Application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82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Online Job Application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Make sure information is consistent with resume</a:t>
            </a:r>
          </a:p>
          <a:p>
            <a:r>
              <a:rPr lang="en-US" sz="2800" dirty="0"/>
              <a:t>Carefully edit for possible mistakes in capitalization, abbreviations, and spelling</a:t>
            </a:r>
          </a:p>
          <a:p>
            <a:r>
              <a:rPr lang="en-US" sz="2800" dirty="0"/>
              <a:t>If you can, fill blanks with as much information as possible, particularly when asking for skills and </a:t>
            </a:r>
            <a:r>
              <a:rPr lang="en-US" sz="2800" dirty="0" smtClean="0"/>
              <a:t>experiences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569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Online Job Application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Provide </a:t>
            </a:r>
            <a:r>
              <a:rPr lang="en-US" sz="2800" dirty="0"/>
              <a:t>all of the information requested on the application</a:t>
            </a:r>
          </a:p>
          <a:p>
            <a:r>
              <a:rPr lang="en-US" sz="2800" dirty="0"/>
              <a:t>Follow directions listed on the application</a:t>
            </a:r>
          </a:p>
          <a:p>
            <a:r>
              <a:rPr lang="en-US" sz="2800" dirty="0"/>
              <a:t>Maintain consistency throughout the application</a:t>
            </a:r>
          </a:p>
          <a:p>
            <a:r>
              <a:rPr lang="en-US" sz="2800" dirty="0"/>
              <a:t>Watch the use of N/A within an application</a:t>
            </a:r>
          </a:p>
        </p:txBody>
      </p:sp>
    </p:spTree>
    <p:extLst>
      <p:ext uri="{BB962C8B-B14F-4D97-AF65-F5344CB8AC3E}">
        <p14:creationId xmlns:p14="http://schemas.microsoft.com/office/powerpoint/2010/main" val="25569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Initial Phone Interview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50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Phone Interview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Contacted by potential employer to arrange an interview time</a:t>
            </a:r>
          </a:p>
          <a:p>
            <a:r>
              <a:rPr lang="en-US" sz="2800" dirty="0"/>
              <a:t>Potential employer may ask questions regarding the applicant’s resume</a:t>
            </a:r>
          </a:p>
          <a:p>
            <a:r>
              <a:rPr lang="en-US" sz="2800" dirty="0"/>
              <a:t>Interview lasts approximately 3 – 5 minutes</a:t>
            </a:r>
          </a:p>
          <a:p>
            <a:r>
              <a:rPr lang="en-US" sz="2800" dirty="0"/>
              <a:t>Potential employer will call, introduce self, and ask applicant if they can ask some questions regarding their resume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6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The National FFA Employment Skills Leadership Development Event is designed for FFA members to develop, practice and demonstrate skills needed for seeking employment in the industry of </a:t>
            </a:r>
            <a:r>
              <a:rPr lang="en-US" sz="3600" dirty="0" smtClean="0"/>
              <a:t>agriculture.</a:t>
            </a:r>
          </a:p>
          <a:p>
            <a:r>
              <a:rPr lang="en-US" sz="3600" dirty="0" smtClean="0"/>
              <a:t>Each </a:t>
            </a:r>
            <a:r>
              <a:rPr lang="en-US" sz="3600" dirty="0"/>
              <a:t>part of the event simulates, as closely as possible, real-world activities that are used by real-world employers.</a:t>
            </a:r>
          </a:p>
        </p:txBody>
      </p:sp>
    </p:spTree>
    <p:extLst>
      <p:ext uri="{BB962C8B-B14F-4D97-AF65-F5344CB8AC3E}">
        <p14:creationId xmlns:p14="http://schemas.microsoft.com/office/powerpoint/2010/main" val="56490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Phone Interview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Potential questions the applicant should expect:</a:t>
            </a:r>
          </a:p>
          <a:p>
            <a:pPr lvl="1"/>
            <a:r>
              <a:rPr lang="en-US" sz="2800" dirty="0"/>
              <a:t>Why are you applying for the position?</a:t>
            </a:r>
          </a:p>
          <a:p>
            <a:pPr lvl="1"/>
            <a:r>
              <a:rPr lang="en-US" sz="2800" dirty="0"/>
              <a:t>What personal experiences do you have related to the position you are applying for</a:t>
            </a:r>
            <a:r>
              <a:rPr lang="en-US" sz="2800" dirty="0" smtClean="0"/>
              <a:t>?</a:t>
            </a:r>
          </a:p>
          <a:p>
            <a:pPr lvl="1"/>
            <a:r>
              <a:rPr lang="en-US" sz="2800" dirty="0"/>
              <a:t>What are one or two things that are important to you in a job?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7917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Phone Interview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Applicant </a:t>
            </a:r>
            <a:r>
              <a:rPr lang="en-US" sz="2800" dirty="0"/>
              <a:t>can ask questions</a:t>
            </a:r>
          </a:p>
          <a:p>
            <a:r>
              <a:rPr lang="en-US" sz="2800" dirty="0"/>
              <a:t>Applicant should ask for date, time, and location of personal interview</a:t>
            </a:r>
          </a:p>
        </p:txBody>
      </p:sp>
    </p:spTree>
    <p:extLst>
      <p:ext uri="{BB962C8B-B14F-4D97-AF65-F5344CB8AC3E}">
        <p14:creationId xmlns:p14="http://schemas.microsoft.com/office/powerpoint/2010/main" val="2720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Answer the phone confidently and make sure to introduce yourself</a:t>
            </a:r>
          </a:p>
          <a:p>
            <a:r>
              <a:rPr lang="en-US" sz="2800" dirty="0" smtClean="0"/>
              <a:t>Be cautious of using too many </a:t>
            </a:r>
            <a:r>
              <a:rPr lang="en-US" sz="2800" dirty="0" err="1" smtClean="0"/>
              <a:t>uhs</a:t>
            </a:r>
            <a:r>
              <a:rPr lang="en-US" sz="2800" dirty="0" smtClean="0"/>
              <a:t>, ums, and you knows in your conversation</a:t>
            </a:r>
          </a:p>
          <a:p>
            <a:r>
              <a:rPr lang="en-US" sz="2800" dirty="0" smtClean="0"/>
              <a:t>Speak in a pleasant voice</a:t>
            </a:r>
          </a:p>
        </p:txBody>
      </p:sp>
    </p:spTree>
    <p:extLst>
      <p:ext uri="{BB962C8B-B14F-4D97-AF65-F5344CB8AC3E}">
        <p14:creationId xmlns:p14="http://schemas.microsoft.com/office/powerpoint/2010/main" val="1950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Remember to ask for all necessary information for the interview</a:t>
            </a:r>
          </a:p>
          <a:p>
            <a:r>
              <a:rPr lang="en-US" sz="2800" dirty="0" smtClean="0"/>
              <a:t>Don’t ramble with your answers and make them too long</a:t>
            </a:r>
          </a:p>
          <a:p>
            <a:r>
              <a:rPr lang="en-US" sz="2800" dirty="0" smtClean="0"/>
              <a:t>Try not to use clichés when talking on the phone</a:t>
            </a:r>
          </a:p>
          <a:p>
            <a:r>
              <a:rPr lang="en-US" sz="2800" dirty="0" smtClean="0"/>
              <a:t>Be knowledgeable and confident in your responses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50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443819"/>
            <a:ext cx="6096000" cy="151553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Tips for Completing the Personal Interview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83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Interview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Personal interview with a panel of three judges</a:t>
            </a:r>
          </a:p>
          <a:p>
            <a:r>
              <a:rPr lang="en-US" sz="2800" dirty="0"/>
              <a:t>Each judge scores the applicant individually</a:t>
            </a:r>
          </a:p>
          <a:p>
            <a:r>
              <a:rPr lang="en-US" sz="2800" dirty="0"/>
              <a:t>Interview lasts between 15 and 20 </a:t>
            </a:r>
            <a:r>
              <a:rPr lang="en-US" sz="2800" dirty="0" smtClean="0"/>
              <a:t>minutes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2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from judges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Make sure official dress fits appropriately</a:t>
            </a:r>
          </a:p>
          <a:p>
            <a:r>
              <a:rPr lang="en-US" sz="2800" dirty="0" smtClean="0"/>
              <a:t>Make sure you introduce to everyone in the room (if there is a small number)</a:t>
            </a:r>
          </a:p>
          <a:p>
            <a:r>
              <a:rPr lang="en-US" sz="2800" dirty="0" smtClean="0"/>
              <a:t>Give the panel an opportunity to introduce themselves to you</a:t>
            </a:r>
          </a:p>
          <a:p>
            <a:r>
              <a:rPr lang="en-US" sz="2800" dirty="0" smtClean="0"/>
              <a:t>Use a firm handshake</a:t>
            </a:r>
          </a:p>
          <a:p>
            <a:r>
              <a:rPr lang="en-US" sz="2800" dirty="0" smtClean="0"/>
              <a:t>Wait to be asked to be seated</a:t>
            </a:r>
          </a:p>
        </p:txBody>
      </p:sp>
    </p:spTree>
    <p:extLst>
      <p:ext uri="{BB962C8B-B14F-4D97-AF65-F5344CB8AC3E}">
        <p14:creationId xmlns:p14="http://schemas.microsoft.com/office/powerpoint/2010/main" val="362203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from judges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Smile</a:t>
            </a:r>
          </a:p>
          <a:p>
            <a:r>
              <a:rPr lang="en-US" sz="2800" dirty="0" smtClean="0"/>
              <a:t>Maintain a strong, confident voice throughout the interview</a:t>
            </a:r>
          </a:p>
          <a:p>
            <a:r>
              <a:rPr lang="en-US" sz="2800" dirty="0" smtClean="0"/>
              <a:t>Provide complete and thorough responses to questions you are asked</a:t>
            </a:r>
          </a:p>
          <a:p>
            <a:r>
              <a:rPr lang="en-US" sz="2800" dirty="0" smtClean="0"/>
              <a:t>Avoid canned responses</a:t>
            </a:r>
          </a:p>
        </p:txBody>
      </p:sp>
    </p:spTree>
    <p:extLst>
      <p:ext uri="{BB962C8B-B14F-4D97-AF65-F5344CB8AC3E}">
        <p14:creationId xmlns:p14="http://schemas.microsoft.com/office/powerpoint/2010/main" val="362203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from judges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Avoid clichés</a:t>
            </a:r>
          </a:p>
          <a:p>
            <a:r>
              <a:rPr lang="en-US" sz="2800" dirty="0" smtClean="0"/>
              <a:t>Don’t ramble when answering questions</a:t>
            </a:r>
          </a:p>
          <a:p>
            <a:r>
              <a:rPr lang="en-US" sz="2800" dirty="0" smtClean="0"/>
              <a:t>Avoid using </a:t>
            </a:r>
            <a:r>
              <a:rPr lang="en-US" sz="2800" dirty="0" err="1" smtClean="0"/>
              <a:t>uhs</a:t>
            </a:r>
            <a:r>
              <a:rPr lang="en-US" sz="2800" dirty="0" smtClean="0"/>
              <a:t> and ums</a:t>
            </a:r>
          </a:p>
          <a:p>
            <a:r>
              <a:rPr lang="en-US" sz="2800" dirty="0" smtClean="0"/>
              <a:t>When speaking, maintain eye contact with the judges</a:t>
            </a:r>
          </a:p>
        </p:txBody>
      </p:sp>
    </p:spTree>
    <p:extLst>
      <p:ext uri="{BB962C8B-B14F-4D97-AF65-F5344CB8AC3E}">
        <p14:creationId xmlns:p14="http://schemas.microsoft.com/office/powerpoint/2010/main" val="362203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from judges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Watch talking with your hands</a:t>
            </a:r>
          </a:p>
          <a:p>
            <a:r>
              <a:rPr lang="en-US" sz="2800" dirty="0" smtClean="0"/>
              <a:t>Be careful using rehearsed gestures</a:t>
            </a:r>
          </a:p>
          <a:p>
            <a:r>
              <a:rPr lang="en-US" sz="2800" dirty="0" smtClean="0"/>
              <a:t>Provide specific, concrete examples to situations when appropriate</a:t>
            </a:r>
          </a:p>
          <a:p>
            <a:r>
              <a:rPr lang="en-US" sz="2800" dirty="0" smtClean="0"/>
              <a:t>Remain seated when asking questions to the panel</a:t>
            </a:r>
          </a:p>
          <a:p>
            <a:r>
              <a:rPr lang="en-US" sz="2800" dirty="0" smtClean="0"/>
              <a:t>Be prepared with questions to ask the panel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203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Activities for the National 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Pre-Convention</a:t>
            </a:r>
          </a:p>
          <a:p>
            <a:pPr lvl="1"/>
            <a:r>
              <a:rPr lang="en-US" sz="2400" dirty="0" smtClean="0"/>
              <a:t>Cover Letter (100 points)</a:t>
            </a:r>
          </a:p>
          <a:p>
            <a:pPr lvl="1"/>
            <a:r>
              <a:rPr lang="en-US" sz="2400" dirty="0" smtClean="0"/>
              <a:t>Resume (200 points)</a:t>
            </a:r>
          </a:p>
          <a:p>
            <a:pPr lvl="1"/>
            <a:r>
              <a:rPr lang="en-US" sz="2400" dirty="0" smtClean="0"/>
              <a:t>Job Application (100 points)</a:t>
            </a:r>
          </a:p>
          <a:p>
            <a:pPr lvl="1"/>
            <a:r>
              <a:rPr lang="en-US" sz="2400" dirty="0" smtClean="0"/>
              <a:t>Initial Phone Interview (50 points)</a:t>
            </a:r>
          </a:p>
          <a:p>
            <a:pPr lvl="1"/>
            <a:r>
              <a:rPr lang="en-US" sz="2400" dirty="0"/>
              <a:t>Personal Interview (500 points)</a:t>
            </a:r>
          </a:p>
          <a:p>
            <a:pPr lvl="1"/>
            <a:r>
              <a:rPr lang="en-US" sz="2400" dirty="0"/>
              <a:t>Follow-Up Correspondence (50 points)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9786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971800" y="2172888"/>
            <a:ext cx="6248400" cy="17864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Tips for Completing Follow-Up Correspondence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61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Follow-Up Correspondence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May be a letter, e-mail, or thank you note/card</a:t>
            </a:r>
          </a:p>
          <a:p>
            <a:r>
              <a:rPr lang="en-US" sz="2800" dirty="0"/>
              <a:t>Formats will be different, but content will be basically the same</a:t>
            </a:r>
          </a:p>
          <a:p>
            <a:r>
              <a:rPr lang="en-US" sz="2800" dirty="0"/>
              <a:t>Address correspondence to the appropriate person and use appropriate salutation</a:t>
            </a:r>
          </a:p>
          <a:p>
            <a:r>
              <a:rPr lang="en-US" sz="2800" dirty="0"/>
              <a:t>Express appreciation, reiterates qualities, re-expresses interest, provisions for follow-up</a:t>
            </a:r>
          </a:p>
          <a:p>
            <a:r>
              <a:rPr lang="en-US" sz="2800" dirty="0"/>
              <a:t>Use appropriate grammar, punctuation, spelling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6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971800" y="1940876"/>
            <a:ext cx="6248400" cy="17864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Tips for the Networking Activity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17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Start off with a strong confident introduction to whoever you “bump” in to</a:t>
            </a:r>
          </a:p>
          <a:p>
            <a:r>
              <a:rPr lang="en-US" sz="2800" dirty="0" smtClean="0"/>
              <a:t>Maintain eye contact with who you are networking with</a:t>
            </a:r>
          </a:p>
          <a:p>
            <a:r>
              <a:rPr lang="en-US" sz="2800" dirty="0" smtClean="0"/>
              <a:t>Give specific example to illustrate your abilities and skills</a:t>
            </a:r>
          </a:p>
          <a:p>
            <a:r>
              <a:rPr lang="en-US" sz="2800" dirty="0" smtClean="0"/>
              <a:t>End with a strong concluding statement and make provisions for following up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8957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971800" y="1940876"/>
            <a:ext cx="6248400" cy="17864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Tips for the Telephone Job Offer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3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Answer the call confidently</a:t>
            </a:r>
          </a:p>
          <a:p>
            <a:r>
              <a:rPr lang="en-US" sz="2800" dirty="0"/>
              <a:t>Be enthusiastic when receiving the offer</a:t>
            </a:r>
          </a:p>
          <a:p>
            <a:r>
              <a:rPr lang="en-US" sz="2800" dirty="0" smtClean="0"/>
              <a:t>Do your research ahead of time on what the current benefits, salary, etc. are for the job in your are.  Use that in negotiating the final details.</a:t>
            </a:r>
          </a:p>
        </p:txBody>
      </p:sp>
    </p:spTree>
    <p:extLst>
      <p:ext uri="{BB962C8B-B14F-4D97-AF65-F5344CB8AC3E}">
        <p14:creationId xmlns:p14="http://schemas.microsoft.com/office/powerpoint/2010/main" val="192300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Activities for the National 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Day 1</a:t>
            </a:r>
          </a:p>
          <a:p>
            <a:pPr lvl="1"/>
            <a:r>
              <a:rPr lang="en-US" sz="2400" dirty="0" smtClean="0"/>
              <a:t>Personal </a:t>
            </a:r>
            <a:r>
              <a:rPr lang="en-US" sz="2400" dirty="0"/>
              <a:t>Interview (500 points)</a:t>
            </a:r>
          </a:p>
          <a:p>
            <a:pPr lvl="1"/>
            <a:r>
              <a:rPr lang="en-US" sz="2400" dirty="0"/>
              <a:t>Follow-Up Correspondence (50 points)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679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Activities for National 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Day Two – 12 semi-finalists</a:t>
            </a:r>
          </a:p>
          <a:p>
            <a:pPr lvl="1"/>
            <a:r>
              <a:rPr lang="en-US" sz="2400" dirty="0" smtClean="0"/>
              <a:t>Three personal one-on-one interviews (500 points)</a:t>
            </a:r>
          </a:p>
          <a:p>
            <a:pPr lvl="1"/>
            <a:endParaRPr lang="en-US" dirty="0" smtClean="0"/>
          </a:p>
          <a:p>
            <a:r>
              <a:rPr lang="en-US" sz="2800" dirty="0"/>
              <a:t>Day Two – 6 finalists</a:t>
            </a:r>
          </a:p>
          <a:p>
            <a:pPr lvl="1"/>
            <a:r>
              <a:rPr lang="en-US" sz="2400" dirty="0" smtClean="0"/>
              <a:t>Networking Activity (100 </a:t>
            </a:r>
            <a:r>
              <a:rPr lang="en-US" sz="2400" dirty="0"/>
              <a:t>points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Telephone Job Offer (100 points)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76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124200" y="2420414"/>
            <a:ext cx="5943600" cy="15389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Tips for Writing Cover Letters and Resumes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11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 Letters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Read and follow the rules of the event</a:t>
            </a:r>
          </a:p>
          <a:p>
            <a:r>
              <a:rPr lang="en-US" sz="2800" dirty="0" smtClean="0"/>
              <a:t>Never address a letter to “To Whom It May Concern”</a:t>
            </a:r>
          </a:p>
          <a:p>
            <a:r>
              <a:rPr lang="en-US" sz="2800" dirty="0" smtClean="0"/>
              <a:t>Read the job description and use the language the employers are using</a:t>
            </a:r>
          </a:p>
        </p:txBody>
      </p:sp>
    </p:spTree>
    <p:extLst>
      <p:ext uri="{BB962C8B-B14F-4D97-AF65-F5344CB8AC3E}">
        <p14:creationId xmlns:p14="http://schemas.microsoft.com/office/powerpoint/2010/main" val="86238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 Letters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Talk about the most relevant work experience first to get the reader’s attention</a:t>
            </a:r>
          </a:p>
          <a:p>
            <a:r>
              <a:rPr lang="en-US" sz="2800" dirty="0" smtClean="0"/>
              <a:t>Make sure you reference your resume within the experiences of your cover letter</a:t>
            </a:r>
          </a:p>
          <a:p>
            <a:r>
              <a:rPr lang="en-US" sz="2800" dirty="0" smtClean="0"/>
              <a:t>Discuss how you will follow up with the employer</a:t>
            </a:r>
          </a:p>
        </p:txBody>
      </p:sp>
    </p:spTree>
    <p:extLst>
      <p:ext uri="{BB962C8B-B14F-4D97-AF65-F5344CB8AC3E}">
        <p14:creationId xmlns:p14="http://schemas.microsoft.com/office/powerpoint/2010/main" val="126943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 Letters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Rather than stating what the position will do for you, focus instead on how the skills and experiences are a good fit for the position.</a:t>
            </a:r>
          </a:p>
          <a:p>
            <a:r>
              <a:rPr lang="en-US" sz="2800" dirty="0" smtClean="0"/>
              <a:t>Introductory paragraph should describe why you are interested in the position</a:t>
            </a:r>
          </a:p>
          <a:p>
            <a:r>
              <a:rPr lang="en-US" sz="2800" dirty="0" smtClean="0"/>
              <a:t>Avoid the use of “I” in sentences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57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anded Design Yellow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DEDC90E2FE04428E837FFF5BDE3A98" ma:contentTypeVersion="20" ma:contentTypeDescription="Create a new document." ma:contentTypeScope="" ma:versionID="ff15ec4c44383d5e3b3c3dc49a54f2d2">
  <xsd:schema xmlns:xsd="http://www.w3.org/2001/XMLSchema" xmlns:xs="http://www.w3.org/2001/XMLSchema" xmlns:p="http://schemas.microsoft.com/office/2006/metadata/properties" xmlns:ns1="http://schemas.microsoft.com/sharepoint/v3" xmlns:ns2="9bc5b47b-ac0d-40d3-8b46-83133f5aa4b9" xmlns:ns3="b6d52ec0-87bc-4946-b445-d8b0fda8d901" targetNamespace="http://schemas.microsoft.com/office/2006/metadata/properties" ma:root="true" ma:fieldsID="74c1cecb23d55e9f8d5a92bb510a3fe3" ns1:_="" ns2:_="" ns3:_="">
    <xsd:import namespace="http://schemas.microsoft.com/sharepoint/v3"/>
    <xsd:import namespace="9bc5b47b-ac0d-40d3-8b46-83133f5aa4b9"/>
    <xsd:import namespace="b6d52ec0-87bc-4946-b445-d8b0fda8d901"/>
    <xsd:element name="properties">
      <xsd:complexType>
        <xsd:sequence>
          <xsd:element name="documentManagement">
            <xsd:complexType>
              <xsd:all>
                <xsd:element ref="ns3:FFA_x0020_Doc_x0020_Tags" minOccurs="0"/>
                <xsd:element ref="ns3:_dlc_DocId" minOccurs="0"/>
                <xsd:element ref="ns3:_dlc_DocIdUrl" minOccurs="0"/>
                <xsd:element ref="ns3:_dlc_DocIdPersistId" minOccurs="0"/>
                <xsd:element ref="ns1:PublishingStartDate" minOccurs="0"/>
                <xsd:element ref="ns1:PublishingExpirationDate" minOccurs="0"/>
                <xsd:element ref="ns2:j8775799762640b392c3a9eb4bef840f" minOccurs="0"/>
                <xsd:element ref="ns3:TaxCatchAll" minOccurs="0"/>
                <xsd:element ref="ns2:j73cd933905b4519a729240915b6980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c5b47b-ac0d-40d3-8b46-83133f5aa4b9" elementFormDefault="qualified">
    <xsd:import namespace="http://schemas.microsoft.com/office/2006/documentManagement/types"/>
    <xsd:import namespace="http://schemas.microsoft.com/office/infopath/2007/PartnerControls"/>
    <xsd:element name="j8775799762640b392c3a9eb4bef840f" ma:index="12" nillable="true" ma:taxonomy="true" ma:internalName="j8775799762640b392c3a9eb4bef840f" ma:taxonomyFieldName="Managed_x0020_Metadata_x0020_Test" ma:displayName="FFA Department" ma:readOnly="false" ma:default="" ma:fieldId="{38775799-7626-40b3-92c3-a9eb4bef840f}" ma:taxonomyMulti="true" ma:sspId="55671149-fea6-473b-b7d2-969e537a5471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73cd933905b4519a729240915b69801" ma:index="14" nillable="true" ma:taxonomy="true" ma:internalName="j73cd933905b4519a729240915b69801" ma:taxonomyFieldName="FFA_x0020_Page_x0020_Location" ma:displayName="FFA Page Location" ma:readOnly="false" ma:default="" ma:fieldId="{373cd933-905b-4519-a729-240915b69801}" ma:taxonomyMulti="true" ma:sspId="55671149-fea6-473b-b7d2-969e537a5471" ma:termSetId="39abbe26-dbb7-4f33-9f66-075b7701aeb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d52ec0-87bc-4946-b445-d8b0fda8d901" elementFormDefault="qualified">
    <xsd:import namespace="http://schemas.microsoft.com/office/2006/documentManagement/types"/>
    <xsd:import namespace="http://schemas.microsoft.com/office/infopath/2007/PartnerControls"/>
    <xsd:element name="FFA_x0020_Doc_x0020_Tags" ma:index="3" nillable="true" ma:displayName="FFA Doc Tags" ma:indexed="true" ma:internalName="FFA_x0020_Doc_x0020_Tags">
      <xsd:simpleType>
        <xsd:restriction base="dms:Text">
          <xsd:maxLength value="255"/>
        </xsd:restriction>
      </xsd:simpleType>
    </xsd:element>
    <xsd:element name="_dlc_DocId" ma:index="7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9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3" nillable="true" ma:displayName="Taxonomy Catch All Column" ma:hidden="true" ma:list="{2cb21bfa-76d8-41e4-834b-bfb3210c0f80}" ma:internalName="TaxCatchAll" ma:showField="CatchAllData" ma:web="b6d52ec0-87bc-4946-b445-d8b0fda8d9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FA_x0020_Doc_x0020_Tags xmlns="b6d52ec0-87bc-4946-b445-d8b0fda8d901" xsi:nil="true"/>
    <j73cd933905b4519a729240915b69801 xmlns="9bc5b47b-ac0d-40d3-8b46-83133f5aa4b9">
      <Terms xmlns="http://schemas.microsoft.com/office/infopath/2007/PartnerControls"/>
    </j73cd933905b4519a729240915b69801>
    <j8775799762640b392c3a9eb4bef840f xmlns="9bc5b47b-ac0d-40d3-8b46-83133f5aa4b9">
      <Terms xmlns="http://schemas.microsoft.com/office/infopath/2007/PartnerControls"/>
    </j8775799762640b392c3a9eb4bef840f>
    <PublishingExpirationDate xmlns="http://schemas.microsoft.com/sharepoint/v3" xsi:nil="true"/>
    <PublishingStartDate xmlns="http://schemas.microsoft.com/sharepoint/v3" xsi:nil="true"/>
    <TaxCatchAll xmlns="b6d52ec0-87bc-4946-b445-d8b0fda8d901"/>
    <_dlc_DocId xmlns="b6d52ec0-87bc-4946-b445-d8b0fda8d901">AN4R3U435VRR-8-5124</_dlc_DocId>
    <_dlc_DocIdUrl xmlns="b6d52ec0-87bc-4946-b445-d8b0fda8d901">
      <Url>https://www.ffa.org/_layouts/15/DocIdRedir.aspx?ID=AN4R3U435VRR-8-5124</Url>
      <Description>AN4R3U435VRR-8-5124</Description>
    </_dlc_DocIdUrl>
  </documentManagement>
</p:properties>
</file>

<file path=customXml/itemProps1.xml><?xml version="1.0" encoding="utf-8"?>
<ds:datastoreItem xmlns:ds="http://schemas.openxmlformats.org/officeDocument/2006/customXml" ds:itemID="{6DAA6AFC-F11A-45E7-AA67-11AB31A155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bc5b47b-ac0d-40d3-8b46-83133f5aa4b9"/>
    <ds:schemaRef ds:uri="b6d52ec0-87bc-4946-b445-d8b0fda8d9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2694F5-614E-4D36-9AEA-C931B59677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BAE70D-208D-487F-92DE-3A4F7DF08CB6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85298304-213E-4FC5-9853-5E275AA38182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microsoft.com/sharepoint/v3"/>
    <ds:schemaRef ds:uri="b6d52ec0-87bc-4946-b445-d8b0fda8d901"/>
    <ds:schemaRef ds:uri="9bc5b47b-ac0d-40d3-8b46-83133f5aa4b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Yellow banded design presentation (widescreen)</Template>
  <TotalTime>0</TotalTime>
  <Words>1928</Words>
  <Application>Microsoft Office PowerPoint</Application>
  <PresentationFormat>Widescreen</PresentationFormat>
  <Paragraphs>270</Paragraphs>
  <Slides>35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Book Antiqua</vt:lpstr>
      <vt:lpstr>Banded Design Yellow 16x9</vt:lpstr>
      <vt:lpstr>Landing the Job: The Do’s and Don’ts of Seeking Employment</vt:lpstr>
      <vt:lpstr>Purpose</vt:lpstr>
      <vt:lpstr>Activities for the National Event</vt:lpstr>
      <vt:lpstr>Activities for the National Event</vt:lpstr>
      <vt:lpstr>Activities for National Event</vt:lpstr>
      <vt:lpstr>Tips for Writing Cover Letters and Resumes</vt:lpstr>
      <vt:lpstr>Cover Letters</vt:lpstr>
      <vt:lpstr>Cover Letters</vt:lpstr>
      <vt:lpstr>Cover Letters</vt:lpstr>
      <vt:lpstr>Cover Letters</vt:lpstr>
      <vt:lpstr>Resumes</vt:lpstr>
      <vt:lpstr>Resumes</vt:lpstr>
      <vt:lpstr>Resumes</vt:lpstr>
      <vt:lpstr>Resumes</vt:lpstr>
      <vt:lpstr>Completing the Job Application</vt:lpstr>
      <vt:lpstr>Online Job Application</vt:lpstr>
      <vt:lpstr>Online Job Application</vt:lpstr>
      <vt:lpstr>Initial Phone Interview</vt:lpstr>
      <vt:lpstr>Initial Phone Interview</vt:lpstr>
      <vt:lpstr>Initial Phone Interview</vt:lpstr>
      <vt:lpstr>Initial Phone Interview</vt:lpstr>
      <vt:lpstr>PowerPoint Presentation</vt:lpstr>
      <vt:lpstr>PowerPoint Presentation</vt:lpstr>
      <vt:lpstr>Tips for Completing the Personal Interview</vt:lpstr>
      <vt:lpstr>Personal Interview</vt:lpstr>
      <vt:lpstr>Comments from judges</vt:lpstr>
      <vt:lpstr>Comments from judges</vt:lpstr>
      <vt:lpstr>Comments from judges</vt:lpstr>
      <vt:lpstr>Comments from judges</vt:lpstr>
      <vt:lpstr>Tips for Completing Follow-Up Correspondence</vt:lpstr>
      <vt:lpstr>Follow-Up Correspondence</vt:lpstr>
      <vt:lpstr>Tips for the Networking Activity</vt:lpstr>
      <vt:lpstr>PowerPoint Presentation</vt:lpstr>
      <vt:lpstr>Tips for the Telephone Job Offer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2017-10-27T15:04:02Z</dcterms:created>
  <dcterms:modified xsi:type="dcterms:W3CDTF">2018-07-11T17:32:35Z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TC029009979991</vt:lpwstr>
  </property>
  <property fmtid="{D5CDD505-2E9C-101B-9397-08002B2CF9AE}" pid="3" name="ContentTypeId">
    <vt:lpwstr>0x010100DCDEDC90E2FE04428E837FFF5BDE3A98</vt:lpwstr>
  </property>
  <property fmtid="{D5CDD505-2E9C-101B-9397-08002B2CF9AE}" pid="4" name="_dlc_DocIdItemGuid">
    <vt:lpwstr>02a19d9a-42df-4f1b-bb38-13c8edf354e6</vt:lpwstr>
  </property>
</Properties>
</file>