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1"/>
  </p:notesMasterIdLst>
  <p:handoutMasterIdLst>
    <p:handoutMasterId r:id="rId12"/>
  </p:handoutMasterIdLst>
  <p:sldIdLst>
    <p:sldId id="270" r:id="rId2"/>
    <p:sldId id="269" r:id="rId3"/>
    <p:sldId id="267" r:id="rId4"/>
    <p:sldId id="268" r:id="rId5"/>
    <p:sldId id="257" r:id="rId6"/>
    <p:sldId id="259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FF"/>
    <a:srgbClr val="FFFF00"/>
    <a:srgbClr val="B2B2B2"/>
    <a:srgbClr val="C0C0C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02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5BE2FE8A-4AFF-4F75-A3F0-3A3D76C99FF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880B9C2C-7960-4470-AFCD-BDA69BD69D1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7B9D12-3369-43BF-85B6-C5D4B4EA05DB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254073-B167-4970-8136-C66BAAB99D6F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986D3B-0713-4307-85D0-69F68760830F}" type="slidenum">
              <a:rPr lang="en-US"/>
              <a:pPr/>
              <a:t>3</a:t>
            </a:fld>
            <a:endParaRPr 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5B2D65-01D3-4421-8F52-F0259CE6E0CE}" type="slidenum">
              <a:rPr lang="en-US"/>
              <a:pPr/>
              <a:t>4</a:t>
            </a:fld>
            <a:endParaRPr 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A21D95-2656-4DD4-8A60-3559091625E0}" type="slidenum">
              <a:rPr lang="en-US"/>
              <a:pPr/>
              <a:t>5</a:t>
            </a:fld>
            <a:endParaRPr 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71194A-636B-4116-81D6-FF431C3C3EC2}" type="slidenum">
              <a:rPr lang="en-US"/>
              <a:pPr/>
              <a:t>6</a:t>
            </a:fld>
            <a:endParaRPr 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DDBD2E-96F3-4CA5-955A-971502DDD382}" type="slidenum">
              <a:rPr lang="en-US"/>
              <a:pPr/>
              <a:t>7</a:t>
            </a:fld>
            <a:endParaRPr 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010A42-C59E-4483-BD31-4F677EC5EF60}" type="slidenum">
              <a:rPr lang="en-US"/>
              <a:pPr/>
              <a:t>8</a:t>
            </a:fld>
            <a:endParaRPr 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154520-E4FC-43D3-B6E4-B966CB143400}" type="slidenum">
              <a:rPr lang="en-US"/>
              <a:pPr/>
              <a:t>9</a:t>
            </a:fld>
            <a:endParaRPr 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60" name="AutoShape 24"/>
          <p:cNvSpPr>
            <a:spLocks noChangeArrowheads="1"/>
          </p:cNvSpPr>
          <p:nvPr userDrawn="1"/>
        </p:nvSpPr>
        <p:spPr bwMode="auto">
          <a:xfrm rot="10800000" flipH="1">
            <a:off x="0" y="0"/>
            <a:ext cx="5181600" cy="2590800"/>
          </a:xfrm>
          <a:prstGeom prst="rtTriangl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endParaRPr lang="en-US"/>
          </a:p>
        </p:txBody>
      </p:sp>
      <p:grpSp>
        <p:nvGrpSpPr>
          <p:cNvPr id="116738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116739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0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1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2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3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4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5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6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7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8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9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50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51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52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53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6754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6755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6756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6757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6758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3AE3524-A9C2-4A48-B69C-F8901B95E75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6759" name="AutoShape 23"/>
          <p:cNvSpPr>
            <a:spLocks noChangeArrowheads="1"/>
          </p:cNvSpPr>
          <p:nvPr userDrawn="1"/>
        </p:nvSpPr>
        <p:spPr bwMode="auto">
          <a:xfrm flipH="1">
            <a:off x="3962400" y="4267200"/>
            <a:ext cx="5181600" cy="2590800"/>
          </a:xfrm>
          <a:prstGeom prst="rtTriangl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A65C7-93E2-4FAE-A43A-8CE7DB88AD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1DBA9-11A2-4E33-8B34-994334CBF6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9AB5F81-EA03-4636-BD46-FA41FAA30B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48F85-C821-4E9D-A45D-6623A2B3E2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7AE6E-EF12-4CE6-B247-6F02B5A06E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25C2B2-34FA-453F-9C92-7A01604F47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45BAE5-22F8-4886-B2BF-5E053EC844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586A8-449C-4CBC-8951-F52E669CF7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2263E7-B0FE-44D9-9CC4-FFA3DF3F8F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46FF65-AEE4-4760-ACBE-9CD88E5DA1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D472A9-BE91-42C1-BFFD-733FD0038F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36" name="Rectangle 24"/>
          <p:cNvSpPr>
            <a:spLocks noChangeArrowheads="1"/>
          </p:cNvSpPr>
          <p:nvPr userDrawn="1"/>
        </p:nvSpPr>
        <p:spPr bwMode="auto">
          <a:xfrm>
            <a:off x="0" y="0"/>
            <a:ext cx="381000" cy="24384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115737" name="Rectangle 25"/>
          <p:cNvSpPr>
            <a:spLocks noChangeArrowheads="1"/>
          </p:cNvSpPr>
          <p:nvPr userDrawn="1"/>
        </p:nvSpPr>
        <p:spPr bwMode="auto">
          <a:xfrm rot="5400000">
            <a:off x="1409700" y="-1028700"/>
            <a:ext cx="381000" cy="24384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endParaRPr lang="en-US"/>
          </a:p>
        </p:txBody>
      </p:sp>
      <p:grpSp>
        <p:nvGrpSpPr>
          <p:cNvPr id="11571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11571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1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1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1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1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573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5731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15732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15733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1FFA2AB-5686-4CBA-BE90-EE45E9DF9E1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573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5735" name="AutoShape 23"/>
          <p:cNvSpPr>
            <a:spLocks noChangeArrowheads="1"/>
          </p:cNvSpPr>
          <p:nvPr userDrawn="1"/>
        </p:nvSpPr>
        <p:spPr bwMode="auto">
          <a:xfrm flipH="1">
            <a:off x="3962400" y="4267200"/>
            <a:ext cx="5181600" cy="2590800"/>
          </a:xfrm>
          <a:prstGeom prst="rtTriangl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>
            <p:ph type="ctrTitle"/>
          </p:nvPr>
        </p:nvSpPr>
        <p:spPr>
          <a:xfrm>
            <a:off x="1143000" y="1143000"/>
            <a:ext cx="7543800" cy="16002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Building Relationships</a:t>
            </a:r>
          </a:p>
        </p:txBody>
      </p:sp>
      <p:sp>
        <p:nvSpPr>
          <p:cNvPr id="77827" name="Rectangle 3"/>
          <p:cNvSpPr>
            <a:spLocks noChangeArrowheads="1"/>
          </p:cNvSpPr>
          <p:nvPr>
            <p:ph type="subTitle" idx="1"/>
          </p:nvPr>
        </p:nvSpPr>
        <p:spPr>
          <a:xfrm>
            <a:off x="1981200" y="3352800"/>
            <a:ext cx="56388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How do I build relationships with others?</a:t>
            </a:r>
          </a:p>
          <a:p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</a:t>
            </a:r>
          </a:p>
        </p:txBody>
      </p:sp>
      <p:pic>
        <p:nvPicPr>
          <p:cNvPr id="77830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>
            <p:ph type="title"/>
          </p:nvPr>
        </p:nvSpPr>
        <p:spPr>
          <a:xfrm>
            <a:off x="685800" y="533400"/>
            <a:ext cx="8534400" cy="152400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What are some </a:t>
            </a:r>
            <a:r>
              <a:rPr lang="en-US" b="1">
                <a:solidFill>
                  <a:srgbClr val="000000"/>
                </a:solidFill>
                <a:effectLst/>
                <a:cs typeface="Times New Roman" pitchFamily="18" charset="0"/>
              </a:rPr>
              <a:t>reasons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 that we may want to build </a:t>
            </a:r>
            <a:r>
              <a:rPr lang="en-US" b="1">
                <a:solidFill>
                  <a:srgbClr val="00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?</a:t>
            </a:r>
            <a:r>
              <a:rPr lang="en-US">
                <a:effectLst/>
              </a:rPr>
              <a:t> 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A1 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1371600" y="2438400"/>
            <a:ext cx="7086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1. 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Friendship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and companions</a:t>
            </a:r>
            <a:r>
              <a:rPr lang="en-US" sz="2800" b="1">
                <a:latin typeface="Arial" charset="0"/>
              </a:rPr>
              <a:t> </a:t>
            </a:r>
          </a:p>
          <a:p>
            <a:pPr marL="742950" lvl="1" indent="-285750" eaLnBrk="1" hangingPunct="1">
              <a:spcBef>
                <a:spcPct val="50000"/>
              </a:spcBef>
            </a:pPr>
            <a:endParaRPr lang="en-US" sz="3200" b="1"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</p:txBody>
      </p:sp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1219200" y="2971800"/>
            <a:ext cx="7162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 eaLnBrk="1" hangingPunct="1"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School friends, church friends, club friends or teammates</a:t>
            </a:r>
            <a:r>
              <a:rPr lang="en-US" sz="28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solidFill>
                <a:srgbClr val="FFFFFF"/>
              </a:solidFill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r>
              <a:rPr lang="en-US" sz="2800" b="1">
                <a:latin typeface="Arial" charset="0"/>
              </a:rPr>
              <a:t> </a:t>
            </a:r>
          </a:p>
        </p:txBody>
      </p:sp>
      <p:pic>
        <p:nvPicPr>
          <p:cNvPr id="76809" name="Picture 9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xfrm>
            <a:off x="685800" y="457200"/>
            <a:ext cx="8534400" cy="137160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000">
                <a:solidFill>
                  <a:srgbClr val="000000"/>
                </a:solidFill>
                <a:effectLst/>
                <a:cs typeface="Times New Roman" pitchFamily="18" charset="0"/>
              </a:rPr>
              <a:t>What are some </a:t>
            </a:r>
            <a:r>
              <a:rPr lang="en-US" sz="4000" b="1">
                <a:solidFill>
                  <a:srgbClr val="000000"/>
                </a:solidFill>
                <a:effectLst/>
                <a:cs typeface="Times New Roman" pitchFamily="18" charset="0"/>
              </a:rPr>
              <a:t>reasons</a:t>
            </a:r>
            <a:r>
              <a:rPr lang="en-US" sz="4000">
                <a:solidFill>
                  <a:srgbClr val="000000"/>
                </a:solidFill>
                <a:effectLst/>
                <a:cs typeface="Times New Roman" pitchFamily="18" charset="0"/>
              </a:rPr>
              <a:t> that we may want to build </a:t>
            </a:r>
            <a:r>
              <a:rPr lang="en-US" sz="4000" b="1">
                <a:solidFill>
                  <a:srgbClr val="00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 sz="4000">
                <a:solidFill>
                  <a:srgbClr val="000000"/>
                </a:solidFill>
                <a:effectLst/>
                <a:cs typeface="Times New Roman" pitchFamily="18" charset="0"/>
              </a:rPr>
              <a:t>?</a:t>
            </a:r>
            <a:r>
              <a:rPr lang="en-US" sz="4000"/>
              <a:t> 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A2 </a:t>
            </a:r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2057400" y="2819400"/>
            <a:ext cx="6477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 eaLnBrk="1" hangingPunct="1"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Boss, supervisors, co-workers</a:t>
            </a:r>
            <a:r>
              <a:rPr lang="en-US" sz="2800" b="1"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</p:txBody>
      </p:sp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981200" y="2362200"/>
            <a:ext cx="6477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2. 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Work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or professional</a:t>
            </a:r>
            <a:r>
              <a:rPr lang="en-US" sz="2800" b="1"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</p:txBody>
      </p:sp>
      <p:pic>
        <p:nvPicPr>
          <p:cNvPr id="74761" name="Picture 9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xfrm>
            <a:off x="533400" y="762000"/>
            <a:ext cx="8610600" cy="104775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What are some </a:t>
            </a:r>
            <a:r>
              <a:rPr lang="en-US" b="1">
                <a:solidFill>
                  <a:srgbClr val="000000"/>
                </a:solidFill>
                <a:effectLst/>
                <a:cs typeface="Times New Roman" pitchFamily="18" charset="0"/>
              </a:rPr>
              <a:t>reasons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 that we may want to build </a:t>
            </a:r>
            <a:r>
              <a:rPr lang="en-US" b="1">
                <a:solidFill>
                  <a:srgbClr val="00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?</a:t>
            </a:r>
            <a:r>
              <a:rPr lang="en-US">
                <a:solidFill>
                  <a:srgbClr val="000000"/>
                </a:solidFill>
                <a:effectLst/>
              </a:rPr>
              <a:t> 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A3 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609600" y="2438400"/>
            <a:ext cx="8305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3.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Community activities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and                                                                                     involvement</a:t>
            </a: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1219200" y="3352800"/>
            <a:ext cx="647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 eaLnBrk="1" hangingPunct="1"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4-H, grange, youth groups, volunteer opportunities</a:t>
            </a:r>
            <a:r>
              <a:rPr lang="en-US" sz="28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solidFill>
                <a:srgbClr val="FFFFFF"/>
              </a:solidFill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5785" name="Picture 9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609600" y="762000"/>
            <a:ext cx="8534400" cy="104775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What are some </a:t>
            </a:r>
            <a:r>
              <a:rPr lang="en-US" b="1">
                <a:solidFill>
                  <a:srgbClr val="000000"/>
                </a:solidFill>
                <a:effectLst/>
                <a:cs typeface="Times New Roman" pitchFamily="18" charset="0"/>
              </a:rPr>
              <a:t>reasons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 that we may want to build </a:t>
            </a:r>
            <a:r>
              <a:rPr lang="en-US" b="1">
                <a:solidFill>
                  <a:srgbClr val="00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?</a:t>
            </a:r>
            <a:r>
              <a:rPr lang="en-US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A4 </a:t>
            </a:r>
          </a:p>
        </p:txBody>
      </p:sp>
      <p:sp>
        <p:nvSpPr>
          <p:cNvPr id="5221" name="Rectangle 101"/>
          <p:cNvSpPr>
            <a:spLocks noChangeArrowheads="1"/>
          </p:cNvSpPr>
          <p:nvPr/>
        </p:nvSpPr>
        <p:spPr bwMode="auto">
          <a:xfrm>
            <a:off x="990600" y="3124200"/>
            <a:ext cx="7315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 eaLnBrk="1" hangingPunct="1">
              <a:spcBef>
                <a:spcPct val="50000"/>
              </a:spcBef>
              <a:buFontTx/>
              <a:buChar char="–"/>
            </a:pPr>
            <a:r>
              <a:rPr lang="en-US" sz="28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Someone with a common interest or hobby</a:t>
            </a:r>
            <a:r>
              <a:rPr lang="en-US" sz="28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8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</a:b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(Dance team, choir, athletics)</a:t>
            </a:r>
            <a:r>
              <a:rPr lang="en-US" sz="28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 </a:t>
            </a:r>
            <a:endParaRPr lang="en-US" sz="3200" b="1">
              <a:solidFill>
                <a:srgbClr val="FFFFFF"/>
              </a:solidFill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223" name="Rectangle 103"/>
          <p:cNvSpPr>
            <a:spLocks noChangeArrowheads="1"/>
          </p:cNvSpPr>
          <p:nvPr/>
        </p:nvSpPr>
        <p:spPr bwMode="auto">
          <a:xfrm>
            <a:off x="685800" y="25908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4.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Mutual interests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between two people</a:t>
            </a:r>
            <a:r>
              <a:rPr lang="en-US" sz="2800" b="1"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latin typeface="Arial" charset="0"/>
            </a:endParaRPr>
          </a:p>
          <a:p>
            <a:pPr marL="457200" indent="-4572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</p:txBody>
      </p:sp>
      <p:pic>
        <p:nvPicPr>
          <p:cNvPr id="5224" name="Picture 104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609600" y="685800"/>
            <a:ext cx="8534400" cy="129540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Ways to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strengthen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 and maintain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762000" y="2590800"/>
            <a:ext cx="6748463" cy="830263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1. Take time out.</a:t>
            </a:r>
            <a:r>
              <a:rPr lang="en-US" sz="2800"/>
              <a:t> </a:t>
            </a:r>
            <a:endParaRPr lang="en-US" sz="2400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B1 </a:t>
            </a:r>
          </a:p>
        </p:txBody>
      </p:sp>
      <p:sp>
        <p:nvSpPr>
          <p:cNvPr id="66571" name="Rectangle 11"/>
          <p:cNvSpPr>
            <a:spLocks noChangeArrowheads="1"/>
          </p:cNvSpPr>
          <p:nvPr/>
        </p:nvSpPr>
        <p:spPr bwMode="auto">
          <a:xfrm>
            <a:off x="1524000" y="3048000"/>
            <a:ext cx="6248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endParaRPr lang="en-US" sz="2400" b="1">
              <a:latin typeface="Arial" charset="0"/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Make time for the people that matter most to you. Share your time with others who may need someone to care about them.</a:t>
            </a:r>
            <a:r>
              <a:rPr lang="en-US" sz="240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50000"/>
              </a:spcBef>
            </a:pPr>
            <a:endParaRPr lang="en-US" sz="2400">
              <a:solidFill>
                <a:srgbClr val="FFFFFF"/>
              </a:solidFill>
              <a:latin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 b="1">
              <a:latin typeface="Arial" charset="0"/>
            </a:endParaRPr>
          </a:p>
        </p:txBody>
      </p:sp>
      <p:pic>
        <p:nvPicPr>
          <p:cNvPr id="66572" name="Picture 12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>
            <p:ph type="title"/>
          </p:nvPr>
        </p:nvSpPr>
        <p:spPr>
          <a:xfrm>
            <a:off x="914400" y="609600"/>
            <a:ext cx="7620000" cy="104775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Ways to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strengthen</a:t>
            </a:r>
            <a:r>
              <a:rPr lang="en-US">
                <a:solidFill>
                  <a:srgbClr val="FF0000"/>
                </a:solidFill>
                <a:effectLst/>
                <a:cs typeface="Times New Roman" pitchFamily="18" charset="0"/>
              </a:rPr>
              <a:t> 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and maintain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/>
              <a:t> </a:t>
            </a:r>
          </a:p>
        </p:txBody>
      </p:sp>
      <p:sp>
        <p:nvSpPr>
          <p:cNvPr id="7168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838200" y="2286000"/>
            <a:ext cx="7543800" cy="2265363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 typeface="Wingdings" pitchFamily="2" charset="2"/>
              <a:buNone/>
            </a:pP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2. Do the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little things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 that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matter most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.</a:t>
            </a:r>
            <a:endParaRPr lang="en-US" b="1">
              <a:solidFill>
                <a:srgbClr val="FFFF00"/>
              </a:solidFill>
            </a:endParaRPr>
          </a:p>
          <a:p>
            <a:pPr marL="533400" indent="-533400">
              <a:buFont typeface="Wingdings" pitchFamily="2" charset="2"/>
              <a:buNone/>
            </a:pPr>
            <a:endParaRPr lang="en-US" sz="2400" b="1">
              <a:solidFill>
                <a:srgbClr val="FFFF00"/>
              </a:solidFill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B2 </a:t>
            </a: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371600" y="3352800"/>
            <a:ext cx="6248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endParaRPr lang="en-US" sz="2400" b="1">
              <a:solidFill>
                <a:srgbClr val="FFFFFF"/>
              </a:solidFill>
              <a:latin typeface="Arial" charset="0"/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Send notes, make phone calls, and stay in touch with friends and family.</a:t>
            </a:r>
            <a:r>
              <a:rPr lang="en-US" sz="24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400" b="1">
              <a:solidFill>
                <a:srgbClr val="FFFFFF"/>
              </a:solidFill>
              <a:latin typeface="Arial" charset="0"/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50000"/>
              </a:spcBef>
            </a:pPr>
            <a:endParaRPr lang="en-US" sz="2400" b="1">
              <a:solidFill>
                <a:srgbClr val="FFFFFF"/>
              </a:solidFill>
              <a:latin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 b="1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1686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>
            <p:ph type="title"/>
          </p:nvPr>
        </p:nvSpPr>
        <p:spPr>
          <a:xfrm>
            <a:off x="914400" y="838200"/>
            <a:ext cx="7620000" cy="104775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Ways to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strengthen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 and maintain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/>
              <a:t> </a:t>
            </a:r>
          </a:p>
        </p:txBody>
      </p:sp>
      <p:sp>
        <p:nvSpPr>
          <p:cNvPr id="7270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762000" y="2205038"/>
            <a:ext cx="7924800" cy="12827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 typeface="Wingdings" pitchFamily="2" charset="2"/>
              <a:buNone/>
            </a:pP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3.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Attend activities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 and events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together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.</a:t>
            </a:r>
            <a:endParaRPr lang="en-US" b="1">
              <a:solidFill>
                <a:srgbClr val="FFFF00"/>
              </a:solidFill>
            </a:endParaRPr>
          </a:p>
          <a:p>
            <a:pPr marL="533400" indent="-533400"/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1524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B3 </a:t>
            </a: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1752600" y="3581400"/>
            <a:ext cx="6248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42950" lvl="1" indent="-285750" eaLnBrk="1" hangingPunct="1">
              <a:lnSpc>
                <a:spcPct val="90000"/>
              </a:lnSpc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Spend time doing mutual hobbies with someone you consider a friend.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Movies, music, sports, youth groups, traveling, FFA</a:t>
            </a:r>
            <a:r>
              <a:rPr lang="en-US" sz="240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50000"/>
              </a:spcBef>
            </a:pPr>
            <a:endParaRPr lang="en-US" sz="2400">
              <a:solidFill>
                <a:srgbClr val="FFFFFF"/>
              </a:solidFill>
              <a:latin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 b="1">
              <a:latin typeface="Arial" charset="0"/>
            </a:endParaRPr>
          </a:p>
        </p:txBody>
      </p:sp>
      <p:pic>
        <p:nvPicPr>
          <p:cNvPr id="72710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>
            <p:ph type="title"/>
          </p:nvPr>
        </p:nvSpPr>
        <p:spPr>
          <a:xfrm>
            <a:off x="1066800" y="685800"/>
            <a:ext cx="7620000" cy="104775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Ways to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strengthen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 and maintain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/>
              <a:t> </a:t>
            </a:r>
          </a:p>
        </p:txBody>
      </p:sp>
      <p:sp>
        <p:nvSpPr>
          <p:cNvPr id="737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2362200"/>
            <a:ext cx="7818438" cy="13589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 typeface="Wingdings" pitchFamily="2" charset="2"/>
              <a:buNone/>
            </a:pP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4. 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Have meaningful conversations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.</a:t>
            </a:r>
            <a:endParaRPr lang="en-US" b="1">
              <a:solidFill>
                <a:srgbClr val="FFFF00"/>
              </a:solidFill>
            </a:endParaRP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B4 </a:t>
            </a: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1981200" y="2895600"/>
            <a:ext cx="6629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 eaLnBrk="1" hangingPunct="1"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World issues, religion, traveling.</a:t>
            </a:r>
            <a:r>
              <a:rPr lang="en-US" sz="28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FFFF"/>
              </a:solidFill>
              <a:latin typeface="Arial" charset="0"/>
            </a:endParaRPr>
          </a:p>
          <a:p>
            <a:pPr marL="742950" lvl="1" indent="-285750" eaLnBrk="1" hangingPunct="1">
              <a:spcBef>
                <a:spcPct val="50000"/>
              </a:spcBef>
            </a:pPr>
            <a:endParaRPr lang="en-US" sz="2000" b="1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3734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AF589D-1AEE-46D2-98C4-5BB90FD641D2}"/>
</file>

<file path=customXml/itemProps2.xml><?xml version="1.0" encoding="utf-8"?>
<ds:datastoreItem xmlns:ds="http://schemas.openxmlformats.org/officeDocument/2006/customXml" ds:itemID="{ABFF0EA3-5F85-4A52-8311-0CD85321128F}"/>
</file>

<file path=customXml/itemProps3.xml><?xml version="1.0" encoding="utf-8"?>
<ds:datastoreItem xmlns:ds="http://schemas.openxmlformats.org/officeDocument/2006/customXml" ds:itemID="{CBEB3138-D7AD-45B3-B158-E9519E81C19D}"/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1473</TotalTime>
  <Words>259</Words>
  <Application>Microsoft PowerPoint</Application>
  <PresentationFormat>On-screen Show (4:3)</PresentationFormat>
  <Paragraphs>53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Times New Roman</vt:lpstr>
      <vt:lpstr>Arial</vt:lpstr>
      <vt:lpstr>Verdana</vt:lpstr>
      <vt:lpstr>Wingdings</vt:lpstr>
      <vt:lpstr>Cliff</vt:lpstr>
      <vt:lpstr>Building Relationships</vt:lpstr>
      <vt:lpstr>What are some reasons that we may want to build relationships? </vt:lpstr>
      <vt:lpstr>What are some reasons that we may want to build relationships? </vt:lpstr>
      <vt:lpstr>What are some reasons that we may want to build relationships? </vt:lpstr>
      <vt:lpstr>What are some reasons that we may want to build relationships? </vt:lpstr>
      <vt:lpstr>Ways to strengthen and maintain relationships </vt:lpstr>
      <vt:lpstr>Ways to strengthen and maintain relationships </vt:lpstr>
      <vt:lpstr>Ways to strengthen and maintain relationships </vt:lpstr>
      <vt:lpstr>Ways to strengthen and maintain relationships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12</cp:revision>
  <cp:lastPrinted>1601-01-01T00:00:00Z</cp:lastPrinted>
  <dcterms:created xsi:type="dcterms:W3CDTF">2003-11-25T06:13:37Z</dcterms:created>
  <dcterms:modified xsi:type="dcterms:W3CDTF">2008-01-02T20:37:02Z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