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8"/>
  </p:notesMasterIdLst>
  <p:handoutMasterIdLst>
    <p:handoutMasterId r:id="rId9"/>
  </p:handoutMasterIdLst>
  <p:sldIdLst>
    <p:sldId id="256" r:id="rId2"/>
    <p:sldId id="261" r:id="rId3"/>
    <p:sldId id="257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C0C0C0"/>
    <a:srgbClr val="B2B2B2"/>
    <a:srgbClr val="FF6600"/>
    <a:srgbClr val="FF9933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FD324A56-F70A-4320-AFFE-0E8132738D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0567A72-0D49-42D1-A732-93F399F298B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4163D6-587B-40DE-B5FB-C92A67D8ACF8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2771BF-BF84-4A68-A380-2F01B4C99A49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AF728A-5CAF-4344-A36C-5E11BAA64DBA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48D3B5-2B94-4446-A4C9-810A11F35DEB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131EED-C1FF-47BC-8071-759D162E2FA0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CC0523-BA08-4A2E-B6B7-BFE927EB308A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783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3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4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84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7010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4114800"/>
            <a:ext cx="7010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>
                <a:gamma/>
                <a:tint val="9412"/>
                <a:invGamma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680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0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680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2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2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823" name="Rectangle 23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b="1">
                <a:latin typeface="Brush Script MT" pitchFamily="66" charset="0"/>
              </a:rPr>
              <a:t>Life</a:t>
            </a:r>
            <a:r>
              <a:rPr lang="en-US" sz="1400" b="1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5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2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q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2895600" y="990600"/>
            <a:ext cx="5867400" cy="2286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6100" b="1">
                <a:cs typeface="Times New Roman" pitchFamily="18" charset="0"/>
              </a:rPr>
              <a:t>Human Potential</a:t>
            </a:r>
            <a:r>
              <a:rPr lang="en-US" sz="6100" b="1"/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819400" y="3733800"/>
            <a:ext cx="4876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How do I help others grow?</a:t>
            </a:r>
            <a:r>
              <a:rPr lang="en-US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4478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/>
              <a:t>Stage Four </a:t>
            </a:r>
          </a:p>
          <a:p>
            <a:pPr algn="ctr" eaLnBrk="1" hangingPunct="1"/>
            <a:r>
              <a:rPr lang="en-US" sz="1200" b="1"/>
              <a:t>of Development</a:t>
            </a:r>
            <a:br>
              <a:rPr lang="en-US" sz="1200" b="1"/>
            </a:br>
            <a:r>
              <a:rPr lang="en-US" sz="1200" b="1"/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87153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HS 100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2895600" y="1371600"/>
            <a:ext cx="5867400" cy="17526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5500" b="1">
                <a:cs typeface="Times New Roman" pitchFamily="18" charset="0"/>
              </a:rPr>
              <a:t>Human Potential: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1752600" y="4038600"/>
            <a:ext cx="7010400" cy="18288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Each individual’s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personal assets</a:t>
            </a:r>
            <a:r>
              <a:rPr lang="en-US">
                <a:cs typeface="Times New Roman" pitchFamily="18" charset="0"/>
              </a:rPr>
              <a:t> that can and should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positively influence</a:t>
            </a:r>
            <a:r>
              <a:rPr lang="en-US">
                <a:cs typeface="Times New Roman" pitchFamily="18" charset="0"/>
              </a:rPr>
              <a:t> their world.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225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1</a:t>
            </a:r>
          </a:p>
          <a:p>
            <a:pPr eaLnBrk="1" hangingPunct="1"/>
            <a:r>
              <a:rPr lang="en-US" sz="1200" b="1"/>
              <a:t>HS 100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 sz="5100" b="1">
                <a:cs typeface="Times New Roman" pitchFamily="18" charset="0"/>
              </a:rPr>
              <a:t>Human Potential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2438400"/>
            <a:ext cx="8001000" cy="3962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Personal Assets are your talents, skills and/or character strengths.</a:t>
            </a: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Human Potential is the result of both genetic and environmental factors.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Human Potential can be developed.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Human Potential is of no value unless it is applied to a situation.</a:t>
            </a:r>
            <a:r>
              <a:rPr lang="en-US" sz="2400" b="1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225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1</a:t>
            </a:r>
          </a:p>
          <a:p>
            <a:pPr eaLnBrk="1" hangingPunct="1"/>
            <a:r>
              <a:rPr lang="en-US" sz="1200" b="1"/>
              <a:t>HS 100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>
                <a:cs typeface="Times New Roman" pitchFamily="18" charset="0"/>
              </a:rPr>
              <a:t>To </a:t>
            </a:r>
            <a:r>
              <a:rPr lang="en-US" b="1">
                <a:cs typeface="Times New Roman" pitchFamily="18" charset="0"/>
              </a:rPr>
              <a:t>Identify Human Potential</a:t>
            </a:r>
            <a:r>
              <a:rPr lang="en-US" b="1"/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2514600"/>
            <a:ext cx="8001000" cy="30099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Study the achievement of yourself and others.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Identify personal assets involved in achievement.</a:t>
            </a:r>
            <a:r>
              <a:rPr lang="en-US" b="1"/>
              <a:t> </a:t>
            </a:r>
            <a:endParaRPr lang="en-US" sz="3200" b="1"/>
          </a:p>
          <a:p>
            <a:pPr marL="533400" indent="-533400">
              <a:buClr>
                <a:srgbClr val="000000"/>
              </a:buClr>
            </a:pPr>
            <a:endParaRPr lang="en-US" sz="2400" b="1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2</a:t>
            </a:r>
          </a:p>
          <a:p>
            <a:pPr eaLnBrk="1" hangingPunct="1"/>
            <a:r>
              <a:rPr lang="en-US" sz="1200" b="1"/>
              <a:t>HS 100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1447800" y="1295400"/>
            <a:ext cx="6553200" cy="3276600"/>
          </a:xfrm>
          <a:noFill/>
          <a:ln/>
        </p:spPr>
        <p:txBody>
          <a:bodyPr lIns="92075" tIns="46038" rIns="92075" bIns="46038" anchor="b"/>
          <a:lstStyle/>
          <a:p>
            <a:pPr algn="ctr"/>
            <a:r>
              <a:rPr lang="en-US" sz="4300" b="1">
                <a:cs typeface="Times New Roman" pitchFamily="18" charset="0"/>
              </a:rPr>
              <a:t>Hypothesize where the potential can influence the world</a:t>
            </a:r>
            <a:r>
              <a:rPr lang="en-US" sz="4300" b="1"/>
              <a:t>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19062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3</a:t>
            </a:r>
          </a:p>
          <a:p>
            <a:pPr eaLnBrk="1" hangingPunct="1"/>
            <a:r>
              <a:rPr lang="en-US" sz="1200" b="1"/>
              <a:t>HS 100 TM A4</a:t>
            </a:r>
          </a:p>
          <a:p>
            <a:pPr eaLnBrk="1" hangingPunct="1"/>
            <a:r>
              <a:rPr lang="en-US" sz="1200" b="1"/>
              <a:t> </a:t>
            </a:r>
          </a:p>
        </p:txBody>
      </p:sp>
      <p:pic>
        <p:nvPicPr>
          <p:cNvPr id="67593" name="Picture 9" descr="MCj043256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0"/>
            <a:ext cx="2514600" cy="2341563"/>
          </a:xfrm>
          <a:prstGeom prst="rect">
            <a:avLst/>
          </a:prstGeom>
          <a:noFill/>
        </p:spPr>
      </p:pic>
      <p:pic>
        <p:nvPicPr>
          <p:cNvPr id="67594" name="Picture 10" descr="MCj043256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57200"/>
            <a:ext cx="24384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pPr algn="ctr"/>
            <a:r>
              <a:rPr lang="en-US" b="1">
                <a:cs typeface="Times New Roman" pitchFamily="18" charset="0"/>
              </a:rPr>
              <a:t>Area – Strength- Hypothesized Effect</a:t>
            </a:r>
            <a:r>
              <a:rPr lang="en-US" b="1"/>
              <a:t> 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/>
              <a:t>Objective 3</a:t>
            </a:r>
          </a:p>
          <a:p>
            <a:pPr eaLnBrk="1" hangingPunct="1"/>
            <a:endParaRPr lang="en-US" sz="1200" b="1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81200"/>
            <a:ext cx="8077200" cy="3810000"/>
          </a:xfrm>
        </p:spPr>
        <p:txBody>
          <a:bodyPr/>
          <a:lstStyle/>
          <a:p>
            <a:pPr marL="457200" indent="-457200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en-US" sz="2400"/>
              <a:t>Talent - Making Friends - Recruiting members for the chapter.</a:t>
            </a:r>
            <a:br>
              <a:rPr lang="en-US" sz="2400"/>
            </a:br>
            <a:r>
              <a:rPr lang="en-US" sz="2400"/>
              <a:t>            </a:t>
            </a:r>
          </a:p>
          <a:p>
            <a:pPr marL="457200" indent="-457200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en-US" sz="2400"/>
              <a:t>Skill - Parliamentary Procedure - Serving as an officer of a community civic group.</a:t>
            </a:r>
            <a:br>
              <a:rPr lang="en-US" sz="2400"/>
            </a:br>
            <a:r>
              <a:rPr lang="en-US" sz="2400"/>
              <a:t>            </a:t>
            </a:r>
          </a:p>
          <a:p>
            <a:pPr marL="457200" indent="-457200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en-US" sz="2400"/>
              <a:t>Character Strength - High Integrity - Serving as chapter treasurer.</a:t>
            </a:r>
            <a:br>
              <a:rPr lang="en-US" sz="2400"/>
            </a:b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scade">
  <a:themeElements>
    <a:clrScheme name="Cascade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9CB6E22B-3D53-4766-A16C-22FD915BB1D3}"/>
</file>

<file path=customXml/itemProps2.xml><?xml version="1.0" encoding="utf-8"?>
<ds:datastoreItem xmlns:ds="http://schemas.openxmlformats.org/officeDocument/2006/customXml" ds:itemID="{B5502DAC-5177-421A-9FC4-D3674D938774}"/>
</file>

<file path=customXml/itemProps3.xml><?xml version="1.0" encoding="utf-8"?>
<ds:datastoreItem xmlns:ds="http://schemas.openxmlformats.org/officeDocument/2006/customXml" ds:itemID="{00C8A7F8-7F1C-46A3-AA92-3E6B8659F36B}"/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45</TotalTime>
  <Words>152</Words>
  <Application>Microsoft PowerPoint</Application>
  <PresentationFormat>On-screen Show (4:3)</PresentationFormat>
  <Paragraphs>31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Times New Roman</vt:lpstr>
      <vt:lpstr>Arial</vt:lpstr>
      <vt:lpstr>Wingdings</vt:lpstr>
      <vt:lpstr>Brush Script MT</vt:lpstr>
      <vt:lpstr>Cascade</vt:lpstr>
      <vt:lpstr>Human Potential </vt:lpstr>
      <vt:lpstr>Human Potential:</vt:lpstr>
      <vt:lpstr>Human Potential</vt:lpstr>
      <vt:lpstr>To Identify Human Potential </vt:lpstr>
      <vt:lpstr>Hypothesize where the potential can influence the world </vt:lpstr>
      <vt:lpstr>Area – Strength- Hypothesized Effect </vt:lpstr>
    </vt:vector>
  </TitlesOfParts>
  <Company>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&amp; Sue Merlo</dc:creator>
  <cp:lastModifiedBy>kblankenship</cp:lastModifiedBy>
  <cp:revision>7</cp:revision>
  <cp:lastPrinted>1601-01-01T00:00:00Z</cp:lastPrinted>
  <dcterms:created xsi:type="dcterms:W3CDTF">2003-12-28T22:22:59Z</dcterms:created>
  <dcterms:modified xsi:type="dcterms:W3CDTF">2008-01-07T18:56:31Z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