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57" r:id="rId3"/>
    <p:sldId id="258" r:id="rId4"/>
    <p:sldId id="259" r:id="rId5"/>
    <p:sldId id="263"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82ED13-F4AE-C058-B566-56CF0A2CDD6F}" name="Haley Hampton" initials="HH" userId="966a6187ca7a000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9" autoAdjust="0"/>
    <p:restoredTop sz="94660"/>
  </p:normalViewPr>
  <p:slideViewPr>
    <p:cSldViewPr snapToGrid="0" showGuides="1">
      <p:cViewPr varScale="1">
        <p:scale>
          <a:sx n="59" d="100"/>
          <a:sy n="59" d="100"/>
        </p:scale>
        <p:origin x="60" y="224"/>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02/08/2022</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02/08/2022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defendingfoodsafety.com/tags/fsis/" TargetMode="External"/><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_9IhS2jv2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Equipment and Facility Cleaning and Inspection</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1775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Sanitizing Equipment </a:t>
            </a:r>
          </a:p>
        </p:txBody>
      </p:sp>
      <p:sp>
        <p:nvSpPr>
          <p:cNvPr id="6" name="Content Placeholder 5"/>
          <p:cNvSpPr>
            <a:spLocks noGrp="1"/>
          </p:cNvSpPr>
          <p:nvPr>
            <p:ph idx="1"/>
          </p:nvPr>
        </p:nvSpPr>
        <p:spPr/>
        <p:txBody>
          <a:bodyPr>
            <a:normAutofit/>
          </a:bodyPr>
          <a:lstStyle/>
          <a:p>
            <a:pPr lvl="0"/>
            <a:r>
              <a:rPr lang="en-US" dirty="0"/>
              <a:t>Unplug the equipment.</a:t>
            </a:r>
          </a:p>
          <a:p>
            <a:r>
              <a:rPr lang="en-US" dirty="0"/>
              <a:t> Disassemble the equipment.</a:t>
            </a:r>
          </a:p>
          <a:p>
            <a:r>
              <a:rPr lang="en-US" dirty="0"/>
              <a:t> Wash, rinse and sanitize the removable parts in a three-compartment sink.</a:t>
            </a:r>
          </a:p>
          <a:p>
            <a:r>
              <a:rPr lang="en-US" dirty="0"/>
              <a:t> Wash and rinse the stationary parts.</a:t>
            </a:r>
          </a:p>
          <a:p>
            <a:r>
              <a:rPr lang="en-US" dirty="0"/>
              <a:t> Sanitize any areas that touch food</a:t>
            </a:r>
          </a:p>
        </p:txBody>
      </p:sp>
    </p:spTree>
    <p:extLst>
      <p:ext uri="{BB962C8B-B14F-4D97-AF65-F5344CB8AC3E}">
        <p14:creationId xmlns:p14="http://schemas.microsoft.com/office/powerpoint/2010/main" val="336546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p:cTn id="15"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 calcmode="lin" valueType="num">
                                      <p:cBhvr>
                                        <p:cTn id="23"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p:cTn id="31"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6">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anim calcmode="lin" valueType="num">
                                      <p:cBhvr>
                                        <p:cTn id="39"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6">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6">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Sanitizing Using a Dishwasher </a:t>
            </a:r>
          </a:p>
        </p:txBody>
      </p:sp>
      <p:sp>
        <p:nvSpPr>
          <p:cNvPr id="3" name="Content Placeholder 2"/>
          <p:cNvSpPr>
            <a:spLocks noGrp="1"/>
          </p:cNvSpPr>
          <p:nvPr>
            <p:ph idx="1"/>
          </p:nvPr>
        </p:nvSpPr>
        <p:spPr/>
        <p:txBody>
          <a:bodyPr>
            <a:normAutofit fontScale="85000" lnSpcReduction="20000"/>
          </a:bodyPr>
          <a:lstStyle/>
          <a:p>
            <a:pPr lvl="0"/>
            <a:r>
              <a:rPr lang="en-US" dirty="0"/>
              <a:t>Scrape, separate and pre-rinse.</a:t>
            </a:r>
          </a:p>
          <a:p>
            <a:pPr lvl="0"/>
            <a:r>
              <a:rPr lang="en-US" dirty="0"/>
              <a:t>Place cups, bowls and plates on the rack.</a:t>
            </a:r>
          </a:p>
          <a:p>
            <a:r>
              <a:rPr lang="en-US" dirty="0"/>
              <a:t>Make sure the spray arms, soap trays and curtains are clean.</a:t>
            </a:r>
          </a:p>
          <a:p>
            <a:r>
              <a:rPr lang="en-US" dirty="0"/>
              <a:t>Shut the drain valves and fill the tank.</a:t>
            </a:r>
          </a:p>
          <a:p>
            <a:r>
              <a:rPr lang="en-US" dirty="0"/>
              <a:t>Check the detergent, rinse dispenser and sanitizer.</a:t>
            </a:r>
          </a:p>
          <a:p>
            <a:r>
              <a:rPr lang="en-US" dirty="0"/>
              <a:t>Turn the heat and the machine on.</a:t>
            </a:r>
          </a:p>
          <a:p>
            <a:r>
              <a:rPr lang="en-US" dirty="0"/>
              <a:t>Check the temperatures and gauges. Record the temperatures in the log.</a:t>
            </a:r>
          </a:p>
          <a:p>
            <a:r>
              <a:rPr lang="en-US" dirty="0"/>
              <a:t>Prewash (80–100°F)</a:t>
            </a:r>
          </a:p>
          <a:p>
            <a:r>
              <a:rPr lang="en-US" dirty="0"/>
              <a:t>Wash (140–180°F)</a:t>
            </a:r>
          </a:p>
          <a:p>
            <a:r>
              <a:rPr lang="en-US" dirty="0"/>
              <a:t>Rinse (170–180°F)</a:t>
            </a:r>
          </a:p>
          <a:p>
            <a:endParaRPr lang="en-US" dirty="0"/>
          </a:p>
        </p:txBody>
      </p:sp>
    </p:spTree>
    <p:extLst>
      <p:ext uri="{BB962C8B-B14F-4D97-AF65-F5344CB8AC3E}">
        <p14:creationId xmlns:p14="http://schemas.microsoft.com/office/powerpoint/2010/main" val="1756787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 calcmode="lin" valueType="num">
                                      <p:cBhvr>
                                        <p:cTn id="7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Preventative Maintenance </a:t>
            </a:r>
            <a:endParaRPr lang="en-US" dirty="0"/>
          </a:p>
        </p:txBody>
      </p:sp>
      <p:sp>
        <p:nvSpPr>
          <p:cNvPr id="3" name="Content Placeholder 2"/>
          <p:cNvSpPr>
            <a:spLocks noGrp="1"/>
          </p:cNvSpPr>
          <p:nvPr>
            <p:ph idx="1"/>
          </p:nvPr>
        </p:nvSpPr>
        <p:spPr/>
        <p:txBody>
          <a:bodyPr/>
          <a:lstStyle/>
          <a:p>
            <a:r>
              <a:rPr lang="en-US" dirty="0"/>
              <a:t>Maintains the processing environment to optimize production and minimize food safety risks and equipment failures</a:t>
            </a:r>
          </a:p>
          <a:p>
            <a:pPr marL="0" indent="0">
              <a:buNone/>
            </a:pPr>
            <a:endParaRPr lang="en-US" dirty="0"/>
          </a:p>
        </p:txBody>
      </p:sp>
    </p:spTree>
    <p:extLst>
      <p:ext uri="{BB962C8B-B14F-4D97-AF65-F5344CB8AC3E}">
        <p14:creationId xmlns:p14="http://schemas.microsoft.com/office/powerpoint/2010/main" val="279175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do I create my own preventative maintenance program?</a:t>
            </a:r>
          </a:p>
        </p:txBody>
      </p:sp>
      <p:sp>
        <p:nvSpPr>
          <p:cNvPr id="3" name="Content Placeholder 2"/>
          <p:cNvSpPr>
            <a:spLocks noGrp="1"/>
          </p:cNvSpPr>
          <p:nvPr>
            <p:ph idx="1"/>
          </p:nvPr>
        </p:nvSpPr>
        <p:spPr/>
        <p:txBody>
          <a:bodyPr/>
          <a:lstStyle/>
          <a:p>
            <a:r>
              <a:rPr lang="en-US" dirty="0"/>
              <a:t>Gather data and create a master list of equipment. </a:t>
            </a:r>
          </a:p>
          <a:p>
            <a:pPr lvl="0"/>
            <a:r>
              <a:rPr lang="en-US" dirty="0"/>
              <a:t>Identify maintenance tasks for each item.</a:t>
            </a:r>
          </a:p>
          <a:p>
            <a:r>
              <a:rPr lang="en-US" dirty="0"/>
              <a:t>Determine the frequency of each task.</a:t>
            </a:r>
          </a:p>
          <a:p>
            <a:r>
              <a:rPr lang="en-US" dirty="0"/>
              <a:t>Records are required to manage the Preventative Maintenance Program.</a:t>
            </a:r>
          </a:p>
          <a:p>
            <a:r>
              <a:rPr lang="en-US" dirty="0"/>
              <a:t>Develop a policy for temporary repairs.</a:t>
            </a:r>
          </a:p>
        </p:txBody>
      </p:sp>
    </p:spTree>
    <p:extLst>
      <p:ext uri="{BB962C8B-B14F-4D97-AF65-F5344CB8AC3E}">
        <p14:creationId xmlns:p14="http://schemas.microsoft.com/office/powerpoint/2010/main" val="193661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Gather Data and Create a Master List of Equipment </a:t>
            </a:r>
          </a:p>
        </p:txBody>
      </p:sp>
      <p:sp>
        <p:nvSpPr>
          <p:cNvPr id="3" name="Content Placeholder 2"/>
          <p:cNvSpPr>
            <a:spLocks noGrp="1"/>
          </p:cNvSpPr>
          <p:nvPr>
            <p:ph sz="half" idx="1"/>
          </p:nvPr>
        </p:nvSpPr>
        <p:spPr>
          <a:xfrm>
            <a:off x="1981200" y="1600200"/>
            <a:ext cx="4038600" cy="4800600"/>
          </a:xfrm>
        </p:spPr>
        <p:txBody>
          <a:bodyPr>
            <a:normAutofit fontScale="92500"/>
          </a:bodyPr>
          <a:lstStyle/>
          <a:p>
            <a:r>
              <a:rPr lang="en-US" dirty="0"/>
              <a:t>Food handling storage</a:t>
            </a:r>
          </a:p>
          <a:p>
            <a:r>
              <a:rPr lang="en-US" dirty="0"/>
              <a:t>Processing</a:t>
            </a:r>
          </a:p>
          <a:p>
            <a:r>
              <a:rPr lang="en-US" dirty="0"/>
              <a:t>Packaging</a:t>
            </a:r>
          </a:p>
          <a:p>
            <a:r>
              <a:rPr lang="en-US" dirty="0"/>
              <a:t>Air-handling units</a:t>
            </a:r>
          </a:p>
          <a:p>
            <a:r>
              <a:rPr lang="en-US" dirty="0"/>
              <a:t>HVAC</a:t>
            </a:r>
          </a:p>
          <a:p>
            <a:r>
              <a:rPr lang="en-US" dirty="0"/>
              <a:t>Compressors</a:t>
            </a:r>
          </a:p>
          <a:p>
            <a:r>
              <a:rPr lang="en-US" dirty="0"/>
              <a:t>Boilers</a:t>
            </a:r>
          </a:p>
          <a:p>
            <a:r>
              <a:rPr lang="en-US" dirty="0"/>
              <a:t>Storage silos</a:t>
            </a:r>
          </a:p>
        </p:txBody>
      </p:sp>
      <p:sp>
        <p:nvSpPr>
          <p:cNvPr id="4" name="Content Placeholder 3"/>
          <p:cNvSpPr>
            <a:spLocks noGrp="1"/>
          </p:cNvSpPr>
          <p:nvPr>
            <p:ph sz="half" idx="2"/>
          </p:nvPr>
        </p:nvSpPr>
        <p:spPr/>
        <p:txBody>
          <a:bodyPr>
            <a:normAutofit fontScale="92500"/>
          </a:bodyPr>
          <a:lstStyle/>
          <a:p>
            <a:r>
              <a:rPr lang="en-US" dirty="0"/>
              <a:t>Temperature and humidity controls</a:t>
            </a:r>
          </a:p>
          <a:p>
            <a:r>
              <a:rPr lang="en-US" dirty="0"/>
              <a:t>Water backflow preventers</a:t>
            </a:r>
          </a:p>
          <a:p>
            <a:r>
              <a:rPr lang="en-US" dirty="0"/>
              <a:t>Doors</a:t>
            </a:r>
          </a:p>
          <a:p>
            <a:r>
              <a:rPr lang="en-US" dirty="0"/>
              <a:t>Windows</a:t>
            </a:r>
          </a:p>
          <a:p>
            <a:r>
              <a:rPr lang="en-US" dirty="0"/>
              <a:t>Carts</a:t>
            </a:r>
          </a:p>
          <a:p>
            <a:r>
              <a:rPr lang="en-US" dirty="0" err="1"/>
              <a:t>Dollys</a:t>
            </a:r>
            <a:endParaRPr lang="en-US" dirty="0"/>
          </a:p>
          <a:p>
            <a:r>
              <a:rPr lang="en-US" dirty="0"/>
              <a:t>Dock levelers</a:t>
            </a:r>
          </a:p>
          <a:p>
            <a:r>
              <a:rPr lang="en-US" dirty="0"/>
              <a:t>Dock pads</a:t>
            </a:r>
          </a:p>
        </p:txBody>
      </p:sp>
    </p:spTree>
    <p:extLst>
      <p:ext uri="{BB962C8B-B14F-4D97-AF65-F5344CB8AC3E}">
        <p14:creationId xmlns:p14="http://schemas.microsoft.com/office/powerpoint/2010/main" val="395617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0" end="0"/>
                                            </p:txEl>
                                          </p:spTgt>
                                        </p:tgtEl>
                                        <p:attrNameLst>
                                          <p:attrName>style.visibility</p:attrName>
                                        </p:attrNameLst>
                                      </p:cBhvr>
                                      <p:to>
                                        <p:strVal val="visible"/>
                                      </p:to>
                                    </p:set>
                                    <p:animEffect transition="in" filter="fade">
                                      <p:cBhvr>
                                        <p:cTn id="63" dur="1000"/>
                                        <p:tgtEl>
                                          <p:spTgt spid="4">
                                            <p:txEl>
                                              <p:pRg st="0" end="0"/>
                                            </p:txEl>
                                          </p:spTgt>
                                        </p:tgtEl>
                                      </p:cBhvr>
                                    </p:animEffect>
                                    <p:anim calcmode="lin" valueType="num">
                                      <p:cBhvr>
                                        <p:cTn id="6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1" end="1"/>
                                            </p:txEl>
                                          </p:spTgt>
                                        </p:tgtEl>
                                        <p:attrNameLst>
                                          <p:attrName>style.visibility</p:attrName>
                                        </p:attrNameLst>
                                      </p:cBhvr>
                                      <p:to>
                                        <p:strVal val="visible"/>
                                      </p:to>
                                    </p:set>
                                    <p:animEffect transition="in" filter="fade">
                                      <p:cBhvr>
                                        <p:cTn id="70" dur="1000"/>
                                        <p:tgtEl>
                                          <p:spTgt spid="4">
                                            <p:txEl>
                                              <p:pRg st="1" end="1"/>
                                            </p:txEl>
                                          </p:spTgt>
                                        </p:tgtEl>
                                      </p:cBhvr>
                                    </p:animEffect>
                                    <p:anim calcmode="lin" valueType="num">
                                      <p:cBhvr>
                                        <p:cTn id="7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2" end="2"/>
                                            </p:txEl>
                                          </p:spTgt>
                                        </p:tgtEl>
                                        <p:attrNameLst>
                                          <p:attrName>style.visibility</p:attrName>
                                        </p:attrNameLst>
                                      </p:cBhvr>
                                      <p:to>
                                        <p:strVal val="visible"/>
                                      </p:to>
                                    </p:set>
                                    <p:animEffect transition="in" filter="fade">
                                      <p:cBhvr>
                                        <p:cTn id="77" dur="1000"/>
                                        <p:tgtEl>
                                          <p:spTgt spid="4">
                                            <p:txEl>
                                              <p:pRg st="2" end="2"/>
                                            </p:txEl>
                                          </p:spTgt>
                                        </p:tgtEl>
                                      </p:cBhvr>
                                    </p:animEffect>
                                    <p:anim calcmode="lin" valueType="num">
                                      <p:cBhvr>
                                        <p:cTn id="7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3" end="3"/>
                                            </p:txEl>
                                          </p:spTgt>
                                        </p:tgtEl>
                                        <p:attrNameLst>
                                          <p:attrName>style.visibility</p:attrName>
                                        </p:attrNameLst>
                                      </p:cBhvr>
                                      <p:to>
                                        <p:strVal val="visible"/>
                                      </p:to>
                                    </p:set>
                                    <p:animEffect transition="in" filter="fade">
                                      <p:cBhvr>
                                        <p:cTn id="84" dur="1000"/>
                                        <p:tgtEl>
                                          <p:spTgt spid="4">
                                            <p:txEl>
                                              <p:pRg st="3" end="3"/>
                                            </p:txEl>
                                          </p:spTgt>
                                        </p:tgtEl>
                                      </p:cBhvr>
                                    </p:animEffect>
                                    <p:anim calcmode="lin" valueType="num">
                                      <p:cBhvr>
                                        <p:cTn id="8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txEl>
                                              <p:pRg st="4" end="4"/>
                                            </p:txEl>
                                          </p:spTgt>
                                        </p:tgtEl>
                                        <p:attrNameLst>
                                          <p:attrName>style.visibility</p:attrName>
                                        </p:attrNameLst>
                                      </p:cBhvr>
                                      <p:to>
                                        <p:strVal val="visible"/>
                                      </p:to>
                                    </p:set>
                                    <p:animEffect transition="in" filter="fade">
                                      <p:cBhvr>
                                        <p:cTn id="91" dur="1000"/>
                                        <p:tgtEl>
                                          <p:spTgt spid="4">
                                            <p:txEl>
                                              <p:pRg st="4" end="4"/>
                                            </p:txEl>
                                          </p:spTgt>
                                        </p:tgtEl>
                                      </p:cBhvr>
                                    </p:animEffect>
                                    <p:anim calcmode="lin" valueType="num">
                                      <p:cBhvr>
                                        <p:cTn id="9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5" end="5"/>
                                            </p:txEl>
                                          </p:spTgt>
                                        </p:tgtEl>
                                        <p:attrNameLst>
                                          <p:attrName>style.visibility</p:attrName>
                                        </p:attrNameLst>
                                      </p:cBhvr>
                                      <p:to>
                                        <p:strVal val="visible"/>
                                      </p:to>
                                    </p:set>
                                    <p:animEffect transition="in" filter="fade">
                                      <p:cBhvr>
                                        <p:cTn id="98" dur="1000"/>
                                        <p:tgtEl>
                                          <p:spTgt spid="4">
                                            <p:txEl>
                                              <p:pRg st="5" end="5"/>
                                            </p:txEl>
                                          </p:spTgt>
                                        </p:tgtEl>
                                      </p:cBhvr>
                                    </p:animEffect>
                                    <p:anim calcmode="lin" valueType="num">
                                      <p:cBhvr>
                                        <p:cTn id="9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6" end="6"/>
                                            </p:txEl>
                                          </p:spTgt>
                                        </p:tgtEl>
                                        <p:attrNameLst>
                                          <p:attrName>style.visibility</p:attrName>
                                        </p:attrNameLst>
                                      </p:cBhvr>
                                      <p:to>
                                        <p:strVal val="visible"/>
                                      </p:to>
                                    </p:set>
                                    <p:animEffect transition="in" filter="fade">
                                      <p:cBhvr>
                                        <p:cTn id="105" dur="1000"/>
                                        <p:tgtEl>
                                          <p:spTgt spid="4">
                                            <p:txEl>
                                              <p:pRg st="6" end="6"/>
                                            </p:txEl>
                                          </p:spTgt>
                                        </p:tgtEl>
                                      </p:cBhvr>
                                    </p:animEffect>
                                    <p:anim calcmode="lin" valueType="num">
                                      <p:cBhvr>
                                        <p:cTn id="10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4">
                                            <p:txEl>
                                              <p:pRg st="7" end="7"/>
                                            </p:txEl>
                                          </p:spTgt>
                                        </p:tgtEl>
                                        <p:attrNameLst>
                                          <p:attrName>style.visibility</p:attrName>
                                        </p:attrNameLst>
                                      </p:cBhvr>
                                      <p:to>
                                        <p:strVal val="visible"/>
                                      </p:to>
                                    </p:set>
                                    <p:animEffect transition="in" filter="fade">
                                      <p:cBhvr>
                                        <p:cTn id="112" dur="1000"/>
                                        <p:tgtEl>
                                          <p:spTgt spid="4">
                                            <p:txEl>
                                              <p:pRg st="7" end="7"/>
                                            </p:txEl>
                                          </p:spTgt>
                                        </p:tgtEl>
                                      </p:cBhvr>
                                    </p:animEffect>
                                    <p:anim calcmode="lin" valueType="num">
                                      <p:cBhvr>
                                        <p:cTn id="11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114"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Identify Maintenance Tasks for Each Item</a:t>
            </a:r>
          </a:p>
        </p:txBody>
      </p:sp>
      <p:sp>
        <p:nvSpPr>
          <p:cNvPr id="5" name="Content Placeholder 4"/>
          <p:cNvSpPr>
            <a:spLocks noGrp="1"/>
          </p:cNvSpPr>
          <p:nvPr>
            <p:ph idx="1"/>
          </p:nvPr>
        </p:nvSpPr>
        <p:spPr/>
        <p:txBody>
          <a:bodyPr>
            <a:normAutofit fontScale="92500" lnSpcReduction="20000"/>
          </a:bodyPr>
          <a:lstStyle/>
          <a:p>
            <a:r>
              <a:rPr lang="en-US" dirty="0"/>
              <a:t>Consider the manufacturer’s recommendations, equipment history and past experiences. Tasks could include inspecting, monitoring, lubricating and replacing parts.</a:t>
            </a:r>
          </a:p>
          <a:p>
            <a:pPr marL="0" indent="0">
              <a:buNone/>
            </a:pPr>
            <a:r>
              <a:rPr lang="en-US" dirty="0"/>
              <a:t>	</a:t>
            </a:r>
          </a:p>
          <a:p>
            <a:r>
              <a:rPr lang="en-US" dirty="0"/>
              <a:t>Condition monitoring (actions that detect failures) should include equipment, facilities, structure and grounds. Monitoring can be completed by critical scheduling protocols, daily work orders and employee observations.</a:t>
            </a:r>
          </a:p>
          <a:p>
            <a:pPr marL="0" indent="0">
              <a:buNone/>
            </a:pPr>
            <a:endParaRPr lang="en-US" dirty="0"/>
          </a:p>
          <a:p>
            <a:r>
              <a:rPr lang="en-US" dirty="0"/>
              <a:t>Predictive maintenance (actions that prevent failures) includes inspecting the condition of the equipment and determines failure based on the information gathered.</a:t>
            </a:r>
          </a:p>
          <a:p>
            <a:endParaRPr lang="en-US" dirty="0"/>
          </a:p>
        </p:txBody>
      </p:sp>
    </p:spTree>
    <p:extLst>
      <p:ext uri="{BB962C8B-B14F-4D97-AF65-F5344CB8AC3E}">
        <p14:creationId xmlns:p14="http://schemas.microsoft.com/office/powerpoint/2010/main" val="34933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ircle(in)">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circle(in)">
                                      <p:cBhvr>
                                        <p:cTn id="1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Determine the Frequency of Each Task</a:t>
            </a:r>
          </a:p>
        </p:txBody>
      </p:sp>
      <p:sp>
        <p:nvSpPr>
          <p:cNvPr id="3" name="Content Placeholder 2"/>
          <p:cNvSpPr>
            <a:spLocks noGrp="1"/>
          </p:cNvSpPr>
          <p:nvPr>
            <p:ph idx="1"/>
          </p:nvPr>
        </p:nvSpPr>
        <p:spPr/>
        <p:txBody>
          <a:bodyPr/>
          <a:lstStyle/>
          <a:p>
            <a:r>
              <a:rPr lang="en-US" dirty="0"/>
              <a:t>Factors to consider that affect frequency, including manufacturer recommendations, how often the equipment is used, criticality of the equipment and how the equipment impacts food safety and quality</a:t>
            </a:r>
          </a:p>
        </p:txBody>
      </p:sp>
    </p:spTree>
    <p:extLst>
      <p:ext uri="{BB962C8B-B14F-4D97-AF65-F5344CB8AC3E}">
        <p14:creationId xmlns:p14="http://schemas.microsoft.com/office/powerpoint/2010/main" val="413407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Records are Required to Manage the Preventative Maintenance Program</a:t>
            </a:r>
          </a:p>
        </p:txBody>
      </p:sp>
      <p:sp>
        <p:nvSpPr>
          <p:cNvPr id="3" name="Content Placeholder 2"/>
          <p:cNvSpPr>
            <a:spLocks noGrp="1"/>
          </p:cNvSpPr>
          <p:nvPr>
            <p:ph idx="1"/>
          </p:nvPr>
        </p:nvSpPr>
        <p:spPr/>
        <p:txBody>
          <a:bodyPr>
            <a:normAutofit/>
          </a:bodyPr>
          <a:lstStyle/>
          <a:p>
            <a:r>
              <a:rPr lang="en-US" dirty="0"/>
              <a:t>Routine work orders can be printed and given to mechanics and completed orders can be retained for the required period.</a:t>
            </a:r>
          </a:p>
          <a:p>
            <a:pPr marL="0" indent="0">
              <a:buNone/>
            </a:pPr>
            <a:endParaRPr lang="en-US" dirty="0"/>
          </a:p>
          <a:p>
            <a:r>
              <a:rPr lang="en-US" dirty="0"/>
              <a:t>There are software programs to help monitor work orders. They can also be managed through spreadsheets, checklists, forms, etc. </a:t>
            </a:r>
          </a:p>
          <a:p>
            <a:endParaRPr lang="en-US" dirty="0"/>
          </a:p>
        </p:txBody>
      </p:sp>
    </p:spTree>
    <p:extLst>
      <p:ext uri="{BB962C8B-B14F-4D97-AF65-F5344CB8AC3E}">
        <p14:creationId xmlns:p14="http://schemas.microsoft.com/office/powerpoint/2010/main" val="74356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Develop a Policy for Temporary Repairs</a:t>
            </a:r>
          </a:p>
        </p:txBody>
      </p:sp>
      <p:sp>
        <p:nvSpPr>
          <p:cNvPr id="3" name="Content Placeholder 2"/>
          <p:cNvSpPr>
            <a:spLocks noGrp="1"/>
          </p:cNvSpPr>
          <p:nvPr>
            <p:ph idx="1"/>
          </p:nvPr>
        </p:nvSpPr>
        <p:spPr/>
        <p:txBody>
          <a:bodyPr/>
          <a:lstStyle/>
          <a:p>
            <a:r>
              <a:rPr lang="en-US" dirty="0"/>
              <a:t>Temporary repair materials, such as duct tape, wire, string, cardboard, etc., should only be in place until a permanent repair can be made.</a:t>
            </a:r>
          </a:p>
          <a:p>
            <a:r>
              <a:rPr lang="en-US" dirty="0"/>
              <a:t>Some plants do not allow for temporary repairs. </a:t>
            </a:r>
          </a:p>
          <a:p>
            <a:r>
              <a:rPr lang="en-US" dirty="0"/>
              <a:t>If they are allowed, clear guidelines must be established.</a:t>
            </a:r>
          </a:p>
          <a:p>
            <a:endParaRPr lang="en-US" dirty="0"/>
          </a:p>
        </p:txBody>
      </p:sp>
    </p:spTree>
    <p:extLst>
      <p:ext uri="{BB962C8B-B14F-4D97-AF65-F5344CB8AC3E}">
        <p14:creationId xmlns:p14="http://schemas.microsoft.com/office/powerpoint/2010/main" val="155129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Five SSOP Requirements</a:t>
            </a:r>
          </a:p>
        </p:txBody>
      </p:sp>
      <p:sp>
        <p:nvSpPr>
          <p:cNvPr id="3" name="Content Placeholder 2"/>
          <p:cNvSpPr>
            <a:spLocks noGrp="1"/>
          </p:cNvSpPr>
          <p:nvPr>
            <p:ph idx="1"/>
          </p:nvPr>
        </p:nvSpPr>
        <p:spPr/>
        <p:txBody>
          <a:bodyPr>
            <a:normAutofit/>
          </a:bodyPr>
          <a:lstStyle/>
          <a:p>
            <a:pPr marL="571500" indent="-514350">
              <a:buFont typeface="+mj-lt"/>
              <a:buAutoNum type="arabicPeriod"/>
            </a:pPr>
            <a:r>
              <a:rPr lang="en-US" dirty="0"/>
              <a:t>The plant must have a written plan describing daily procedures the establishment will conduct before and during operations and the frequency at which they will be conducted to prevent direct contamination or adulteration of product(s).</a:t>
            </a:r>
          </a:p>
          <a:p>
            <a:pPr marL="0" indent="0">
              <a:buNone/>
            </a:pPr>
            <a:endParaRPr lang="en-US" dirty="0"/>
          </a:p>
        </p:txBody>
      </p:sp>
    </p:spTree>
    <p:extLst>
      <p:ext uri="{BB962C8B-B14F-4D97-AF65-F5344CB8AC3E}">
        <p14:creationId xmlns:p14="http://schemas.microsoft.com/office/powerpoint/2010/main" val="9666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a:bodyPr>
          <a:lstStyle/>
          <a:p>
            <a:pPr lvl="0"/>
            <a:r>
              <a:rPr lang="en-US" dirty="0"/>
              <a:t>Identify sanitation and cleanliness procedures</a:t>
            </a:r>
          </a:p>
          <a:p>
            <a:pPr lvl="0"/>
            <a:r>
              <a:rPr lang="en-US" dirty="0"/>
              <a:t>Create a routine maintenance program</a:t>
            </a:r>
          </a:p>
          <a:p>
            <a:pPr lvl="0"/>
            <a:r>
              <a:rPr lang="en-US" dirty="0"/>
              <a:t>Identify and maintain Sanitation Standard Operating Procedures (SSOP)</a:t>
            </a:r>
          </a:p>
          <a:p>
            <a:pPr lvl="0"/>
            <a:r>
              <a:rPr lang="en-US" dirty="0"/>
              <a:t>Identify regulations and regulatory agencies used in the food processing industry</a:t>
            </a:r>
          </a:p>
          <a:p>
            <a:endParaRPr lang="en-US" dirty="0"/>
          </a:p>
        </p:txBody>
      </p:sp>
    </p:spTree>
    <p:extLst>
      <p:ext uri="{BB962C8B-B14F-4D97-AF65-F5344CB8AC3E}">
        <p14:creationId xmlns:p14="http://schemas.microsoft.com/office/powerpoint/2010/main" val="177753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Five SSOP Requirements</a:t>
            </a:r>
          </a:p>
        </p:txBody>
      </p:sp>
      <p:sp>
        <p:nvSpPr>
          <p:cNvPr id="3" name="Content Placeholder 2"/>
          <p:cNvSpPr>
            <a:spLocks noGrp="1"/>
          </p:cNvSpPr>
          <p:nvPr>
            <p:ph idx="1"/>
          </p:nvPr>
        </p:nvSpPr>
        <p:spPr/>
        <p:txBody>
          <a:bodyPr/>
          <a:lstStyle/>
          <a:p>
            <a:pPr marL="514350" lvl="1" indent="-514350">
              <a:buFont typeface="+mj-lt"/>
              <a:buAutoNum type="arabicPeriod" startAt="2"/>
            </a:pPr>
            <a:r>
              <a:rPr lang="en-US" dirty="0"/>
              <a:t>The plan must be signed and dated by an official with the overall on-site authority or a higher-level official of the establishment. The plan must be signed upon initiation and when modified.</a:t>
            </a:r>
          </a:p>
          <a:p>
            <a:pPr marL="0" indent="0">
              <a:buNone/>
            </a:pPr>
            <a:endParaRPr lang="en-US" dirty="0"/>
          </a:p>
        </p:txBody>
      </p:sp>
    </p:spTree>
    <p:extLst>
      <p:ext uri="{BB962C8B-B14F-4D97-AF65-F5344CB8AC3E}">
        <p14:creationId xmlns:p14="http://schemas.microsoft.com/office/powerpoint/2010/main" val="265736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SSOP Requirements</a:t>
            </a:r>
          </a:p>
        </p:txBody>
      </p:sp>
      <p:sp>
        <p:nvSpPr>
          <p:cNvPr id="3" name="Content Placeholder 2"/>
          <p:cNvSpPr>
            <a:spLocks noGrp="1"/>
          </p:cNvSpPr>
          <p:nvPr>
            <p:ph idx="1"/>
          </p:nvPr>
        </p:nvSpPr>
        <p:spPr/>
        <p:txBody>
          <a:bodyPr/>
          <a:lstStyle/>
          <a:p>
            <a:pPr marL="571500" indent="-514350">
              <a:buFont typeface="+mj-lt"/>
              <a:buAutoNum type="arabicPeriod" startAt="3"/>
            </a:pPr>
            <a:r>
              <a:rPr lang="en-US" dirty="0"/>
              <a:t>The plan must identify pre-operational sanitation procedures and distinguish them from sanitation activities to be carried out during operations.</a:t>
            </a:r>
          </a:p>
          <a:p>
            <a:pPr marL="0" indent="0">
              <a:buNone/>
            </a:pPr>
            <a:endParaRPr lang="en-US" dirty="0"/>
          </a:p>
          <a:p>
            <a:endParaRPr lang="en-US" dirty="0"/>
          </a:p>
        </p:txBody>
      </p:sp>
    </p:spTree>
    <p:extLst>
      <p:ext uri="{BB962C8B-B14F-4D97-AF65-F5344CB8AC3E}">
        <p14:creationId xmlns:p14="http://schemas.microsoft.com/office/powerpoint/2010/main" val="400169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SSOP Requirements</a:t>
            </a:r>
          </a:p>
        </p:txBody>
      </p:sp>
      <p:sp>
        <p:nvSpPr>
          <p:cNvPr id="3" name="Content Placeholder 2"/>
          <p:cNvSpPr>
            <a:spLocks noGrp="1"/>
          </p:cNvSpPr>
          <p:nvPr>
            <p:ph idx="1"/>
          </p:nvPr>
        </p:nvSpPr>
        <p:spPr/>
        <p:txBody>
          <a:bodyPr/>
          <a:lstStyle/>
          <a:p>
            <a:pPr marL="514350" lvl="1" indent="-514350">
              <a:buFont typeface="+mj-lt"/>
              <a:buAutoNum type="arabicPeriod" startAt="4"/>
            </a:pPr>
            <a:r>
              <a:rPr lang="en-US" dirty="0"/>
              <a:t>The written SSOP must identify the individuals who are responsible for implementing and maintaining daily sanitation activities.</a:t>
            </a:r>
          </a:p>
          <a:p>
            <a:endParaRPr lang="en-US" dirty="0"/>
          </a:p>
        </p:txBody>
      </p:sp>
    </p:spTree>
    <p:extLst>
      <p:ext uri="{BB962C8B-B14F-4D97-AF65-F5344CB8AC3E}">
        <p14:creationId xmlns:p14="http://schemas.microsoft.com/office/powerpoint/2010/main" val="24638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SSOP Requirements</a:t>
            </a:r>
          </a:p>
        </p:txBody>
      </p:sp>
      <p:sp>
        <p:nvSpPr>
          <p:cNvPr id="3" name="Content Placeholder 2"/>
          <p:cNvSpPr>
            <a:spLocks noGrp="1"/>
          </p:cNvSpPr>
          <p:nvPr>
            <p:ph idx="1"/>
          </p:nvPr>
        </p:nvSpPr>
        <p:spPr/>
        <p:txBody>
          <a:bodyPr>
            <a:normAutofit/>
          </a:bodyPr>
          <a:lstStyle/>
          <a:p>
            <a:pPr marL="571500" indent="-514350">
              <a:buFont typeface="+mj-lt"/>
              <a:buAutoNum type="arabicPeriod" startAt="5"/>
            </a:pPr>
            <a:r>
              <a:rPr lang="en-US" dirty="0"/>
              <a:t>The establishment must maintain daily records that demonstrate they are implementing the sanitation procedures outlined in their SSOP plan, including corrective action.</a:t>
            </a:r>
          </a:p>
        </p:txBody>
      </p:sp>
    </p:spTree>
    <p:extLst>
      <p:ext uri="{BB962C8B-B14F-4D97-AF65-F5344CB8AC3E}">
        <p14:creationId xmlns:p14="http://schemas.microsoft.com/office/powerpoint/2010/main" val="243345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Pre-Operational Sanitation</a:t>
            </a:r>
          </a:p>
        </p:txBody>
      </p:sp>
      <p:sp>
        <p:nvSpPr>
          <p:cNvPr id="3" name="Content Placeholder 2"/>
          <p:cNvSpPr>
            <a:spLocks noGrp="1"/>
          </p:cNvSpPr>
          <p:nvPr>
            <p:ph idx="1"/>
          </p:nvPr>
        </p:nvSpPr>
        <p:spPr/>
        <p:txBody>
          <a:bodyPr/>
          <a:lstStyle/>
          <a:p>
            <a:r>
              <a:rPr lang="en-US" dirty="0"/>
              <a:t>General equipment cleaning — all equipment used for processing will be cleaned and sanitized prior to starting production.</a:t>
            </a:r>
          </a:p>
          <a:p>
            <a:pPr lvl="1"/>
            <a:r>
              <a:rPr lang="en-US" dirty="0"/>
              <a:t>Establish cleaning procedures</a:t>
            </a:r>
          </a:p>
          <a:p>
            <a:pPr lvl="1"/>
            <a:r>
              <a:rPr lang="en-US" dirty="0"/>
              <a:t>Implementation, monitoring and record keeping</a:t>
            </a:r>
          </a:p>
          <a:p>
            <a:pPr lvl="1"/>
            <a:r>
              <a:rPr lang="en-US" dirty="0"/>
              <a:t>Corrective actions</a:t>
            </a:r>
          </a:p>
          <a:p>
            <a:pPr marL="0" indent="0">
              <a:buNone/>
            </a:pPr>
            <a:endParaRPr lang="en-US" dirty="0"/>
          </a:p>
        </p:txBody>
      </p:sp>
    </p:spTree>
    <p:extLst>
      <p:ext uri="{BB962C8B-B14F-4D97-AF65-F5344CB8AC3E}">
        <p14:creationId xmlns:p14="http://schemas.microsoft.com/office/powerpoint/2010/main" val="221520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Pre-Operational Sanitation</a:t>
            </a:r>
          </a:p>
        </p:txBody>
      </p:sp>
      <p:sp>
        <p:nvSpPr>
          <p:cNvPr id="3" name="Content Placeholder 2"/>
          <p:cNvSpPr>
            <a:spLocks noGrp="1"/>
          </p:cNvSpPr>
          <p:nvPr>
            <p:ph idx="1"/>
          </p:nvPr>
        </p:nvSpPr>
        <p:spPr/>
        <p:txBody>
          <a:bodyPr/>
          <a:lstStyle/>
          <a:p>
            <a:r>
              <a:rPr lang="en-US" dirty="0"/>
              <a:t>Cleaning of facilities, including floors, walls and ceilings</a:t>
            </a:r>
          </a:p>
          <a:p>
            <a:pPr lvl="1"/>
            <a:r>
              <a:rPr lang="en-US" dirty="0"/>
              <a:t>Cleaning procedures</a:t>
            </a:r>
          </a:p>
          <a:p>
            <a:pPr lvl="1"/>
            <a:r>
              <a:rPr lang="en-US" dirty="0"/>
              <a:t>Cleaning frequency</a:t>
            </a:r>
          </a:p>
          <a:p>
            <a:pPr lvl="1"/>
            <a:r>
              <a:rPr lang="en-US" dirty="0"/>
              <a:t>Implementation, monitoring and record keeping</a:t>
            </a:r>
          </a:p>
          <a:p>
            <a:pPr lvl="1"/>
            <a:r>
              <a:rPr lang="en-US" dirty="0"/>
              <a:t>Corrective actions</a:t>
            </a:r>
          </a:p>
          <a:p>
            <a:pPr marL="0" indent="0">
              <a:buNone/>
            </a:pPr>
            <a:endParaRPr lang="en-US" dirty="0"/>
          </a:p>
        </p:txBody>
      </p:sp>
    </p:spTree>
    <p:extLst>
      <p:ext uri="{BB962C8B-B14F-4D97-AF65-F5344CB8AC3E}">
        <p14:creationId xmlns:p14="http://schemas.microsoft.com/office/powerpoint/2010/main" val="279788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Operational Sanitation</a:t>
            </a:r>
          </a:p>
        </p:txBody>
      </p:sp>
      <p:sp>
        <p:nvSpPr>
          <p:cNvPr id="3" name="Content Placeholder 2"/>
          <p:cNvSpPr>
            <a:spLocks noGrp="1"/>
          </p:cNvSpPr>
          <p:nvPr>
            <p:ph idx="1"/>
          </p:nvPr>
        </p:nvSpPr>
        <p:spPr/>
        <p:txBody>
          <a:bodyPr>
            <a:normAutofit fontScale="92500"/>
          </a:bodyPr>
          <a:lstStyle/>
          <a:p>
            <a:r>
              <a:rPr lang="en-US" dirty="0"/>
              <a:t>Food processing operations </a:t>
            </a:r>
          </a:p>
          <a:p>
            <a:pPr lvl="1"/>
            <a:r>
              <a:rPr lang="en-US" dirty="0"/>
              <a:t>Food processing must be performed under sanitary conditions to prevent direct and cross-contamination of ingredients.</a:t>
            </a:r>
          </a:p>
          <a:p>
            <a:pPr lvl="1"/>
            <a:r>
              <a:rPr lang="en-US" dirty="0"/>
              <a:t>Established personal hygiene procedures for employees handling food and processing products</a:t>
            </a:r>
          </a:p>
          <a:p>
            <a:pPr lvl="1"/>
            <a:r>
              <a:rPr lang="en-US" dirty="0"/>
              <a:t>Established procedures for handling and storage of food products</a:t>
            </a:r>
          </a:p>
          <a:p>
            <a:pPr lvl="2"/>
            <a:r>
              <a:rPr lang="en-US" dirty="0"/>
              <a:t>Separation of </a:t>
            </a:r>
          </a:p>
          <a:p>
            <a:pPr lvl="3"/>
            <a:r>
              <a:rPr lang="en-US" dirty="0"/>
              <a:t>Raw meat from cooked meat</a:t>
            </a:r>
          </a:p>
          <a:p>
            <a:pPr lvl="3"/>
            <a:r>
              <a:rPr lang="en-US" dirty="0"/>
              <a:t>Raw meat/fish from produce that will not be cooked before consumption</a:t>
            </a:r>
          </a:p>
          <a:p>
            <a:pPr lvl="1"/>
            <a:r>
              <a:rPr lang="en-US" dirty="0"/>
              <a:t>Established procedures for insect and rodent control</a:t>
            </a:r>
          </a:p>
          <a:p>
            <a:pPr lvl="1"/>
            <a:r>
              <a:rPr lang="en-US" dirty="0"/>
              <a:t>Established procedures for processing different product clean-up</a:t>
            </a:r>
          </a:p>
          <a:p>
            <a:pPr lvl="1"/>
            <a:r>
              <a:rPr lang="en-US" dirty="0"/>
              <a:t>Implementation, monitoring and record keeping</a:t>
            </a:r>
            <a:r>
              <a:rPr lang="en-US" b="1" dirty="0"/>
              <a:t> </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66205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FSIS</a:t>
            </a:r>
          </a:p>
        </p:txBody>
      </p:sp>
      <p:sp>
        <p:nvSpPr>
          <p:cNvPr id="4" name="Content Placeholder 3"/>
          <p:cNvSpPr>
            <a:spLocks noGrp="1"/>
          </p:cNvSpPr>
          <p:nvPr>
            <p:ph sz="half" idx="1"/>
          </p:nvPr>
        </p:nvSpPr>
        <p:spPr/>
        <p:txBody>
          <a:bodyPr>
            <a:normAutofit fontScale="92500" lnSpcReduction="10000"/>
          </a:bodyPr>
          <a:lstStyle/>
          <a:p>
            <a:r>
              <a:rPr lang="en-US" dirty="0"/>
              <a:t>Food Safety Inspection System</a:t>
            </a:r>
          </a:p>
        </p:txBody>
      </p:sp>
      <p:sp>
        <p:nvSpPr>
          <p:cNvPr id="5" name="Content Placeholder 4"/>
          <p:cNvSpPr>
            <a:spLocks noGrp="1"/>
          </p:cNvSpPr>
          <p:nvPr>
            <p:ph sz="half" idx="2"/>
          </p:nvPr>
        </p:nvSpPr>
        <p:spPr/>
        <p:txBody>
          <a:bodyPr>
            <a:normAutofit fontScale="92500" lnSpcReduction="10000"/>
          </a:bodyPr>
          <a:lstStyle/>
          <a:p>
            <a:r>
              <a:rPr lang="en-US" dirty="0"/>
              <a:t>FSIS is the public health system in the USDA (United States Department of Agriculture) responsible for ensuring that the nation’s supply of meat, poultry and egg products are safe, wholesome, and correctly labeled and packaged.</a:t>
            </a:r>
          </a:p>
          <a:p>
            <a:r>
              <a:rPr lang="en-US" dirty="0"/>
              <a:t>FSIS inspectors are expected to be present in every establishment every day. </a:t>
            </a:r>
          </a:p>
        </p:txBody>
      </p:sp>
      <p:pic>
        <p:nvPicPr>
          <p:cNvPr id="1026" name="Picture 2" descr="http://www.defendingfoodsafety.com/uploads/image/USD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966" y="2622177"/>
            <a:ext cx="4126937" cy="33051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1581616" y="6176963"/>
            <a:ext cx="4791636" cy="646331"/>
          </a:xfrm>
          <a:prstGeom prst="rect">
            <a:avLst/>
          </a:prstGeom>
          <a:noFill/>
        </p:spPr>
        <p:txBody>
          <a:bodyPr wrap="square" rtlCol="0">
            <a:spAutoFit/>
          </a:bodyPr>
          <a:lstStyle/>
          <a:p>
            <a:r>
              <a:rPr lang="en-US" dirty="0">
                <a:hlinkClick r:id="rId3"/>
              </a:rPr>
              <a:t>http://www.defendingfoodsafety.com/tags/fsis/</a:t>
            </a:r>
            <a:endParaRPr lang="en-US" dirty="0"/>
          </a:p>
        </p:txBody>
      </p:sp>
    </p:spTree>
    <p:extLst>
      <p:ext uri="{BB962C8B-B14F-4D97-AF65-F5344CB8AC3E}">
        <p14:creationId xmlns:p14="http://schemas.microsoft.com/office/powerpoint/2010/main" val="288391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anim calcmode="lin" valueType="num">
                                      <p:cBhvr>
                                        <p:cTn id="13" dur="2000" fill="hold"/>
                                        <p:tgtEl>
                                          <p:spTgt spid="1026"/>
                                        </p:tgtEl>
                                        <p:attrNameLst>
                                          <p:attrName>ppt_w</p:attrName>
                                        </p:attrNameLst>
                                      </p:cBhvr>
                                      <p:tavLst>
                                        <p:tav tm="0" fmla="#ppt_w*sin(2.5*pi*$)">
                                          <p:val>
                                            <p:fltVal val="0"/>
                                          </p:val>
                                        </p:tav>
                                        <p:tav tm="100000">
                                          <p:val>
                                            <p:fltVal val="1"/>
                                          </p:val>
                                        </p:tav>
                                      </p:tavLst>
                                    </p:anim>
                                    <p:anim calcmode="lin" valueType="num">
                                      <p:cBhvr>
                                        <p:cTn id="14" dur="20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barn(inVertical)">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barn(inVertical)">
                                      <p:cBhvr>
                                        <p:cTn id="2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FDA</a:t>
            </a:r>
          </a:p>
        </p:txBody>
      </p:sp>
      <p:sp>
        <p:nvSpPr>
          <p:cNvPr id="4" name="Content Placeholder 3"/>
          <p:cNvSpPr>
            <a:spLocks noGrp="1"/>
          </p:cNvSpPr>
          <p:nvPr>
            <p:ph sz="half" idx="1"/>
          </p:nvPr>
        </p:nvSpPr>
        <p:spPr/>
        <p:txBody>
          <a:bodyPr>
            <a:normAutofit fontScale="92500" lnSpcReduction="10000"/>
          </a:bodyPr>
          <a:lstStyle/>
          <a:p>
            <a:r>
              <a:rPr lang="en-US" dirty="0"/>
              <a:t>Food and Drug Administration</a:t>
            </a:r>
          </a:p>
        </p:txBody>
      </p:sp>
      <p:sp>
        <p:nvSpPr>
          <p:cNvPr id="5" name="Content Placeholder 4"/>
          <p:cNvSpPr>
            <a:spLocks noGrp="1"/>
          </p:cNvSpPr>
          <p:nvPr>
            <p:ph sz="half" idx="2"/>
          </p:nvPr>
        </p:nvSpPr>
        <p:spPr/>
        <p:txBody>
          <a:bodyPr>
            <a:normAutofit fontScale="92500" lnSpcReduction="10000"/>
          </a:bodyPr>
          <a:lstStyle/>
          <a:p>
            <a:r>
              <a:rPr lang="en-US" dirty="0"/>
              <a:t>The FDA is responsible for protecting public health by assuring the safety, efficacy and security of human and veterinary drugs, biological products, medical devices, our nation’s food supply, cosmetics and products that emit radiation. FDA inspectors visit non-meat establishments once a year or every other year. </a:t>
            </a:r>
          </a:p>
          <a:p>
            <a:pPr marL="0" indent="0">
              <a:buNone/>
            </a:pPr>
            <a:endParaRPr lang="en-US" dirty="0"/>
          </a:p>
          <a:p>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77640"/>
          <a:stretch/>
        </p:blipFill>
        <p:spPr bwMode="auto">
          <a:xfrm>
            <a:off x="1828800" y="3036794"/>
            <a:ext cx="4316030" cy="19924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2286000" y="5791200"/>
            <a:ext cx="1905000" cy="369332"/>
          </a:xfrm>
          <a:prstGeom prst="rect">
            <a:avLst/>
          </a:prstGeom>
          <a:noFill/>
        </p:spPr>
        <p:txBody>
          <a:bodyPr wrap="square" rtlCol="0">
            <a:spAutoFit/>
          </a:bodyPr>
          <a:lstStyle/>
          <a:p>
            <a:r>
              <a:rPr lang="en-US" dirty="0"/>
              <a:t>www.</a:t>
            </a:r>
            <a:r>
              <a:rPr lang="en-US" b="1" dirty="0"/>
              <a:t>fda</a:t>
            </a:r>
            <a:r>
              <a:rPr lang="en-US" dirty="0"/>
              <a:t>.gov/</a:t>
            </a:r>
          </a:p>
        </p:txBody>
      </p:sp>
    </p:spTree>
    <p:extLst>
      <p:ext uri="{BB962C8B-B14F-4D97-AF65-F5344CB8AC3E}">
        <p14:creationId xmlns:p14="http://schemas.microsoft.com/office/powerpoint/2010/main" val="103843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heel(1)">
                                      <p:cBhvr>
                                        <p:cTn id="12" dur="2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circle(out)">
                                      <p:cBhvr>
                                        <p:cTn id="1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DHHS</a:t>
            </a:r>
          </a:p>
        </p:txBody>
      </p:sp>
      <p:sp>
        <p:nvSpPr>
          <p:cNvPr id="3" name="Content Placeholder 2"/>
          <p:cNvSpPr>
            <a:spLocks noGrp="1"/>
          </p:cNvSpPr>
          <p:nvPr>
            <p:ph sz="half" idx="1"/>
          </p:nvPr>
        </p:nvSpPr>
        <p:spPr/>
        <p:txBody>
          <a:bodyPr/>
          <a:lstStyle/>
          <a:p>
            <a:r>
              <a:rPr lang="en-US" dirty="0"/>
              <a:t>Department of Health and Human Services</a:t>
            </a:r>
          </a:p>
        </p:txBody>
      </p:sp>
      <p:sp>
        <p:nvSpPr>
          <p:cNvPr id="4" name="Content Placeholder 3"/>
          <p:cNvSpPr>
            <a:spLocks noGrp="1"/>
          </p:cNvSpPr>
          <p:nvPr>
            <p:ph sz="half" idx="2"/>
          </p:nvPr>
        </p:nvSpPr>
        <p:spPr/>
        <p:txBody>
          <a:bodyPr/>
          <a:lstStyle/>
          <a:p>
            <a:pPr marL="342900" lvl="1" indent="-342900"/>
            <a:r>
              <a:rPr lang="en-US" dirty="0"/>
              <a:t>The Department of Health and Human Services (HHS) is the United States government’s principal agency for protecting the health of all Americans and providing essential human services, especially for those who are least able to help themselves.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1" y="2743201"/>
            <a:ext cx="2886075" cy="2886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11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out)">
                                      <p:cBhvr>
                                        <p:cTn id="14" dur="2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heel(1)">
                                      <p:cBhvr>
                                        <p:cTn id="19"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a:t>
            </a:r>
          </a:p>
        </p:txBody>
      </p:sp>
      <p:sp>
        <p:nvSpPr>
          <p:cNvPr id="3" name="Content Placeholder 2"/>
          <p:cNvSpPr>
            <a:spLocks noGrp="1"/>
          </p:cNvSpPr>
          <p:nvPr>
            <p:ph idx="1"/>
          </p:nvPr>
        </p:nvSpPr>
        <p:spPr/>
        <p:txBody>
          <a:bodyPr/>
          <a:lstStyle/>
          <a:p>
            <a:r>
              <a:rPr lang="en-US" u="sng" dirty="0">
                <a:hlinkClick r:id="rId2"/>
              </a:rPr>
              <a:t>Sanitizing the Kitchen</a:t>
            </a:r>
            <a:endParaRPr lang="en-US" dirty="0"/>
          </a:p>
        </p:txBody>
      </p:sp>
    </p:spTree>
    <p:extLst>
      <p:ext uri="{BB962C8B-B14F-4D97-AF65-F5344CB8AC3E}">
        <p14:creationId xmlns:p14="http://schemas.microsoft.com/office/powerpoint/2010/main" val="2541549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DHS</a:t>
            </a:r>
          </a:p>
        </p:txBody>
      </p:sp>
      <p:sp>
        <p:nvSpPr>
          <p:cNvPr id="5" name="Content Placeholder 4"/>
          <p:cNvSpPr>
            <a:spLocks noGrp="1"/>
          </p:cNvSpPr>
          <p:nvPr>
            <p:ph sz="half" idx="1"/>
          </p:nvPr>
        </p:nvSpPr>
        <p:spPr/>
        <p:txBody>
          <a:bodyPr>
            <a:normAutofit fontScale="85000" lnSpcReduction="20000"/>
          </a:bodyPr>
          <a:lstStyle/>
          <a:p>
            <a:r>
              <a:rPr lang="en-US" dirty="0"/>
              <a:t>Department of Homeland Security</a:t>
            </a:r>
          </a:p>
          <a:p>
            <a:endParaRPr lang="en-US" dirty="0"/>
          </a:p>
        </p:txBody>
      </p:sp>
      <p:sp>
        <p:nvSpPr>
          <p:cNvPr id="6" name="Content Placeholder 5"/>
          <p:cNvSpPr>
            <a:spLocks noGrp="1"/>
          </p:cNvSpPr>
          <p:nvPr>
            <p:ph sz="half" idx="2"/>
          </p:nvPr>
        </p:nvSpPr>
        <p:spPr/>
        <p:txBody>
          <a:bodyPr>
            <a:normAutofit fontScale="85000" lnSpcReduction="20000"/>
          </a:bodyPr>
          <a:lstStyle/>
          <a:p>
            <a:r>
              <a:rPr lang="en-US" dirty="0"/>
              <a:t>The Department of Homeland Security has a vital mission: to secure the nation from the many threats we face. </a:t>
            </a:r>
          </a:p>
          <a:p>
            <a:r>
              <a:rPr lang="en-US" dirty="0"/>
              <a:t>This requires the dedication of more than 240,000 employees in jobs that range from aviation and border security to emergency response, from </a:t>
            </a:r>
            <a:r>
              <a:rPr lang="en-US" dirty="0" err="1"/>
              <a:t>cybersecurity</a:t>
            </a:r>
            <a:r>
              <a:rPr lang="en-US" dirty="0"/>
              <a:t> analyst to chemical facility inspector. </a:t>
            </a:r>
          </a:p>
          <a:p>
            <a:r>
              <a:rPr lang="en-US" dirty="0"/>
              <a:t>Duties are wide-ranging, but the goal is clear — keeping America safe.</a:t>
            </a:r>
          </a:p>
        </p:txBody>
      </p:sp>
      <p:pic>
        <p:nvPicPr>
          <p:cNvPr id="2050" name="Picture 2" descr="http://upload.wikimedia.org/wikipedia/commons/thumb/4/4c/US_Department_of_Homeland_Security_Seal.svg/220px-US_Department_of_Homeland_Security_Sea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048000"/>
            <a:ext cx="2095500" cy="20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46113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32"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circle(out)">
                                      <p:cBhvr>
                                        <p:cTn id="25" dur="2000"/>
                                        <p:tgtEl>
                                          <p:spTgt spid="2050"/>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 calcmode="lin" valueType="num">
                                      <p:cBhvr>
                                        <p:cTn id="30"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1"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32"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33" dur="1000"/>
                                        <p:tgtEl>
                                          <p:spTgt spid="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 calcmode="lin" valueType="num">
                                      <p:cBhvr>
                                        <p:cTn id="38"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39"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40"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41" dur="1000"/>
                                        <p:tgtEl>
                                          <p:spTgt spid="6">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6">
                                            <p:txEl>
                                              <p:pRg st="2" end="2"/>
                                            </p:txEl>
                                          </p:spTgt>
                                        </p:tgtEl>
                                        <p:attrNameLst>
                                          <p:attrName>style.visibility</p:attrName>
                                        </p:attrNameLst>
                                      </p:cBhvr>
                                      <p:to>
                                        <p:strVal val="visible"/>
                                      </p:to>
                                    </p:set>
                                    <p:anim calcmode="lin" valueType="num">
                                      <p:cBhvr>
                                        <p:cTn id="46"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47"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48"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49"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CDC</a:t>
            </a:r>
          </a:p>
        </p:txBody>
      </p:sp>
      <p:sp>
        <p:nvSpPr>
          <p:cNvPr id="4" name="Content Placeholder 3"/>
          <p:cNvSpPr>
            <a:spLocks noGrp="1"/>
          </p:cNvSpPr>
          <p:nvPr>
            <p:ph sz="half" idx="1"/>
          </p:nvPr>
        </p:nvSpPr>
        <p:spPr/>
        <p:txBody>
          <a:bodyPr>
            <a:normAutofit/>
          </a:bodyPr>
          <a:lstStyle/>
          <a:p>
            <a:r>
              <a:rPr lang="en-US" dirty="0"/>
              <a:t>Centers for Disease Control</a:t>
            </a:r>
          </a:p>
        </p:txBody>
      </p:sp>
      <p:sp>
        <p:nvSpPr>
          <p:cNvPr id="5" name="Content Placeholder 4"/>
          <p:cNvSpPr>
            <a:spLocks noGrp="1"/>
          </p:cNvSpPr>
          <p:nvPr>
            <p:ph sz="half" idx="2"/>
          </p:nvPr>
        </p:nvSpPr>
        <p:spPr/>
        <p:txBody>
          <a:bodyPr>
            <a:normAutofit/>
          </a:bodyPr>
          <a:lstStyle/>
          <a:p>
            <a:r>
              <a:rPr lang="en-US" dirty="0"/>
              <a:t>Collaborating to create the expertise, information, and tools that people and communities need to protect their health — through health promotion, prevention of disease, injury and disability and preparedness for new health threats</a:t>
            </a:r>
          </a:p>
        </p:txBody>
      </p:sp>
      <p:pic>
        <p:nvPicPr>
          <p:cNvPr id="3074" name="Picture 2" descr="http://www.foodpoisonjournal.com/uploads/image/cdc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950" y="2815438"/>
            <a:ext cx="4286250" cy="31432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72098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box(out)">
                                      <p:cBhvr>
                                        <p:cTn id="13" dur="20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additive="base">
                                        <p:cTn id="18"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EPA</a:t>
            </a:r>
          </a:p>
        </p:txBody>
      </p:sp>
      <p:sp>
        <p:nvSpPr>
          <p:cNvPr id="5" name="Content Placeholder 4"/>
          <p:cNvSpPr>
            <a:spLocks noGrp="1"/>
          </p:cNvSpPr>
          <p:nvPr>
            <p:ph sz="half" idx="1"/>
          </p:nvPr>
        </p:nvSpPr>
        <p:spPr/>
        <p:txBody>
          <a:bodyPr/>
          <a:lstStyle/>
          <a:p>
            <a:r>
              <a:rPr lang="en-US" dirty="0"/>
              <a:t>Environmental Protection Agency</a:t>
            </a:r>
          </a:p>
        </p:txBody>
      </p:sp>
      <p:sp>
        <p:nvSpPr>
          <p:cNvPr id="6" name="Content Placeholder 5"/>
          <p:cNvSpPr>
            <a:spLocks noGrp="1"/>
          </p:cNvSpPr>
          <p:nvPr>
            <p:ph sz="half" idx="2"/>
          </p:nvPr>
        </p:nvSpPr>
        <p:spPr/>
        <p:txBody>
          <a:bodyPr/>
          <a:lstStyle/>
          <a:p>
            <a:r>
              <a:rPr lang="en-US" dirty="0"/>
              <a:t>The mission of the EPA is to protect human health and the environment</a:t>
            </a:r>
            <a:r>
              <a:rPr lang="en-US" sz="2000" dirty="0"/>
              <a:t>.</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3048001"/>
            <a:ext cx="2867025" cy="2867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22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4098"/>
                                        </p:tgtEl>
                                        <p:attrNameLst>
                                          <p:attrName>style.visibility</p:attrName>
                                        </p:attrNameLst>
                                      </p:cBhvr>
                                      <p:to>
                                        <p:strVal val="visible"/>
                                      </p:to>
                                    </p:set>
                                    <p:animEffect transition="in" filter="circle(in)">
                                      <p:cBhvr>
                                        <p:cTn id="25"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Cleaning </a:t>
            </a:r>
            <a:endParaRPr lang="en-US" dirty="0"/>
          </a:p>
        </p:txBody>
      </p:sp>
      <p:sp>
        <p:nvSpPr>
          <p:cNvPr id="3" name="Content Placeholder 2"/>
          <p:cNvSpPr>
            <a:spLocks noGrp="1"/>
          </p:cNvSpPr>
          <p:nvPr>
            <p:ph idx="1"/>
          </p:nvPr>
        </p:nvSpPr>
        <p:spPr/>
        <p:txBody>
          <a:bodyPr>
            <a:normAutofit/>
          </a:bodyPr>
          <a:lstStyle/>
          <a:p>
            <a:r>
              <a:rPr lang="en-US" dirty="0"/>
              <a:t>Involves physically removing food, soil or other contaminants from a surface usually with the aid of a detergent, water and some muscle power.</a:t>
            </a:r>
          </a:p>
          <a:p>
            <a:r>
              <a:rPr lang="en-US" dirty="0"/>
              <a:t>Cleaning agents include detergents, solvents, abrasive cleaners, acid cleaners or some combination. </a:t>
            </a:r>
          </a:p>
          <a:p>
            <a:r>
              <a:rPr lang="en-US" dirty="0"/>
              <a:t>Read the manufacturer’s product description to select the cleaning agent that best meets your cleaning needs.</a:t>
            </a:r>
          </a:p>
        </p:txBody>
      </p:sp>
    </p:spTree>
    <p:extLst>
      <p:ext uri="{BB962C8B-B14F-4D97-AF65-F5344CB8AC3E}">
        <p14:creationId xmlns:p14="http://schemas.microsoft.com/office/powerpoint/2010/main" val="169681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Cleaning</a:t>
            </a:r>
          </a:p>
        </p:txBody>
      </p:sp>
      <p:sp>
        <p:nvSpPr>
          <p:cNvPr id="3" name="Content Placeholder 2"/>
          <p:cNvSpPr>
            <a:spLocks noGrp="1"/>
          </p:cNvSpPr>
          <p:nvPr>
            <p:ph idx="1"/>
          </p:nvPr>
        </p:nvSpPr>
        <p:spPr/>
        <p:txBody>
          <a:bodyPr>
            <a:normAutofit/>
          </a:bodyPr>
          <a:lstStyle/>
          <a:p>
            <a:pPr marL="971550" lvl="1" indent="-514350">
              <a:buFont typeface="+mj-lt"/>
              <a:buAutoNum type="arabicPeriod"/>
            </a:pPr>
            <a:r>
              <a:rPr lang="en-US" dirty="0"/>
              <a:t>Put items that are clean away including food and utensils.</a:t>
            </a:r>
          </a:p>
          <a:p>
            <a:pPr marL="971550" lvl="1" indent="-514350">
              <a:buFont typeface="+mj-lt"/>
              <a:buAutoNum type="arabicPeriod"/>
            </a:pPr>
            <a:r>
              <a:rPr lang="en-US" dirty="0"/>
              <a:t>Extra food and leftovers should be put in plastic containers then placed in the refrigerator to be eaten later.</a:t>
            </a:r>
          </a:p>
          <a:p>
            <a:pPr marL="971550" lvl="1" indent="-514350">
              <a:buFont typeface="+mj-lt"/>
              <a:buAutoNum type="arabicPeriod"/>
            </a:pPr>
            <a:r>
              <a:rPr lang="en-US" dirty="0"/>
              <a:t>Throw away trash.</a:t>
            </a:r>
          </a:p>
          <a:p>
            <a:pPr marL="971550" lvl="1" indent="-514350">
              <a:buFont typeface="+mj-lt"/>
              <a:buAutoNum type="arabicPeriod"/>
            </a:pPr>
            <a:r>
              <a:rPr lang="en-US" dirty="0"/>
              <a:t>Use the sink to clean dishes. Plug the sink and pour some soap and add hot water to the sink.</a:t>
            </a:r>
          </a:p>
        </p:txBody>
      </p:sp>
    </p:spTree>
    <p:extLst>
      <p:ext uri="{BB962C8B-B14F-4D97-AF65-F5344CB8AC3E}">
        <p14:creationId xmlns:p14="http://schemas.microsoft.com/office/powerpoint/2010/main" val="30416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Cleaning</a:t>
            </a:r>
          </a:p>
        </p:txBody>
      </p:sp>
      <p:sp>
        <p:nvSpPr>
          <p:cNvPr id="3" name="Content Placeholder 2"/>
          <p:cNvSpPr>
            <a:spLocks noGrp="1"/>
          </p:cNvSpPr>
          <p:nvPr>
            <p:ph idx="1"/>
          </p:nvPr>
        </p:nvSpPr>
        <p:spPr/>
        <p:txBody>
          <a:bodyPr>
            <a:normAutofit/>
          </a:bodyPr>
          <a:lstStyle/>
          <a:p>
            <a:pPr marL="971550" lvl="1" indent="-514350">
              <a:buAutoNum type="arabicPeriod" startAt="5"/>
            </a:pPr>
            <a:r>
              <a:rPr lang="en-US" dirty="0"/>
              <a:t>Place silverware in the soapy water, scrub and clean the silverware, rinse and set in the dish dryer to air dry.</a:t>
            </a:r>
          </a:p>
          <a:p>
            <a:pPr marL="971550" lvl="1" indent="-514350">
              <a:buAutoNum type="arabicPeriod" startAt="5"/>
            </a:pPr>
            <a:r>
              <a:rPr lang="en-US" dirty="0"/>
              <a:t>Follow Step 5 for bowls, plates, glasses and pans.</a:t>
            </a:r>
          </a:p>
          <a:p>
            <a:pPr marL="971550" lvl="1" indent="-514350">
              <a:buAutoNum type="arabicPeriod" startAt="5"/>
            </a:pPr>
            <a:r>
              <a:rPr lang="en-US" dirty="0"/>
              <a:t>Once the dishes are clean, wipe down every kitchen surface. Use a chemical cleaner and a clean rag to clean surfaces.</a:t>
            </a:r>
          </a:p>
          <a:p>
            <a:pPr marL="971550" lvl="1" indent="-514350">
              <a:buAutoNum type="arabicPeriod" startAt="5"/>
            </a:pPr>
            <a:r>
              <a:rPr lang="en-US" dirty="0"/>
              <a:t>After dishes are dried, put them away in clean storage areas.</a:t>
            </a:r>
          </a:p>
          <a:p>
            <a:endParaRPr lang="en-US" dirty="0"/>
          </a:p>
        </p:txBody>
      </p:sp>
    </p:spTree>
    <p:extLst>
      <p:ext uri="{BB962C8B-B14F-4D97-AF65-F5344CB8AC3E}">
        <p14:creationId xmlns:p14="http://schemas.microsoft.com/office/powerpoint/2010/main" val="137019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Sanitizing</a:t>
            </a:r>
          </a:p>
        </p:txBody>
      </p:sp>
      <p:sp>
        <p:nvSpPr>
          <p:cNvPr id="3" name="Content Placeholder 2"/>
          <p:cNvSpPr>
            <a:spLocks noGrp="1"/>
          </p:cNvSpPr>
          <p:nvPr>
            <p:ph idx="1"/>
          </p:nvPr>
        </p:nvSpPr>
        <p:spPr/>
        <p:txBody>
          <a:bodyPr>
            <a:normAutofit/>
          </a:bodyPr>
          <a:lstStyle/>
          <a:p>
            <a:pPr lvl="0"/>
            <a:r>
              <a:rPr lang="en-US" dirty="0"/>
              <a:t>Takes cleaning a step further by reducing the number of bacteria and other microorganisms </a:t>
            </a:r>
          </a:p>
          <a:p>
            <a:pPr lvl="0"/>
            <a:r>
              <a:rPr lang="en-US" dirty="0"/>
              <a:t>Sanitizing can help prevent disease transmission, contamination and/or spoilage. </a:t>
            </a:r>
          </a:p>
          <a:p>
            <a:pPr lvl="0"/>
            <a:r>
              <a:rPr lang="en-US" dirty="0"/>
              <a:t>Sanitizing, however, is not a substitute for cleaning, and improperly cleaned surfaces will reduce the effectiveness of the sanitizers.</a:t>
            </a:r>
          </a:p>
        </p:txBody>
      </p:sp>
    </p:spTree>
    <p:extLst>
      <p:ext uri="{BB962C8B-B14F-4D97-AF65-F5344CB8AC3E}">
        <p14:creationId xmlns:p14="http://schemas.microsoft.com/office/powerpoint/2010/main" val="139078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Sanitizing</a:t>
            </a:r>
          </a:p>
        </p:txBody>
      </p:sp>
      <p:sp>
        <p:nvSpPr>
          <p:cNvPr id="4" name="Content Placeholder 3"/>
          <p:cNvSpPr>
            <a:spLocks noGrp="1"/>
          </p:cNvSpPr>
          <p:nvPr>
            <p:ph sz="half" idx="1"/>
          </p:nvPr>
        </p:nvSpPr>
        <p:spPr/>
        <p:txBody>
          <a:bodyPr/>
          <a:lstStyle/>
          <a:p>
            <a:r>
              <a:rPr lang="en-US" dirty="0"/>
              <a:t>Heat Method</a:t>
            </a:r>
          </a:p>
          <a:p>
            <a:pPr lvl="1"/>
            <a:r>
              <a:rPr lang="en-US" dirty="0"/>
              <a:t>With the heat method, a clean object is exposed to enough heat to kill bacteria.</a:t>
            </a:r>
          </a:p>
        </p:txBody>
      </p:sp>
      <p:sp>
        <p:nvSpPr>
          <p:cNvPr id="5" name="Content Placeholder 4"/>
          <p:cNvSpPr>
            <a:spLocks noGrp="1"/>
          </p:cNvSpPr>
          <p:nvPr>
            <p:ph sz="half" idx="2"/>
          </p:nvPr>
        </p:nvSpPr>
        <p:spPr/>
        <p:txBody>
          <a:bodyPr/>
          <a:lstStyle/>
          <a:p>
            <a:r>
              <a:rPr lang="en-US" dirty="0"/>
              <a:t>Chemical Method</a:t>
            </a:r>
          </a:p>
          <a:p>
            <a:pPr lvl="1"/>
            <a:r>
              <a:rPr lang="en-US" dirty="0"/>
              <a:t>With the chemical method, a clean object is immersed in or sprayed with a sanitizing solution.</a:t>
            </a:r>
          </a:p>
          <a:p>
            <a:endParaRPr lang="en-US" dirty="0"/>
          </a:p>
        </p:txBody>
      </p:sp>
    </p:spTree>
    <p:extLst>
      <p:ext uri="{BB962C8B-B14F-4D97-AF65-F5344CB8AC3E}">
        <p14:creationId xmlns:p14="http://schemas.microsoft.com/office/powerpoint/2010/main" val="233760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3)">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heel(1)">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3"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heel(3)">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heel(1)">
                                      <p:cBhvr>
                                        <p:cTn id="22"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Sanitizing Using a Three-Compartment Sink</a:t>
            </a:r>
          </a:p>
        </p:txBody>
      </p:sp>
      <p:sp>
        <p:nvSpPr>
          <p:cNvPr id="6" name="Content Placeholder 5"/>
          <p:cNvSpPr>
            <a:spLocks noGrp="1"/>
          </p:cNvSpPr>
          <p:nvPr>
            <p:ph idx="1"/>
          </p:nvPr>
        </p:nvSpPr>
        <p:spPr/>
        <p:txBody>
          <a:bodyPr>
            <a:normAutofit fontScale="85000" lnSpcReduction="20000"/>
          </a:bodyPr>
          <a:lstStyle/>
          <a:p>
            <a:r>
              <a:rPr lang="en-US" dirty="0"/>
              <a:t>Compartment 1:</a:t>
            </a:r>
          </a:p>
          <a:p>
            <a:pPr lvl="1"/>
            <a:r>
              <a:rPr lang="en-US" dirty="0"/>
              <a:t>Scrape and pre-rinse.</a:t>
            </a:r>
          </a:p>
          <a:p>
            <a:pPr lvl="1"/>
            <a:r>
              <a:rPr lang="en-US" dirty="0"/>
              <a:t>Scrub and wash.</a:t>
            </a:r>
          </a:p>
          <a:p>
            <a:r>
              <a:rPr lang="en-US" dirty="0"/>
              <a:t>Compartment 2:</a:t>
            </a:r>
          </a:p>
          <a:p>
            <a:pPr lvl="1"/>
            <a:r>
              <a:rPr lang="en-US" dirty="0"/>
              <a:t>Rinse.</a:t>
            </a:r>
          </a:p>
          <a:p>
            <a:r>
              <a:rPr lang="en-US" dirty="0"/>
              <a:t>Compartment 3:</a:t>
            </a:r>
          </a:p>
          <a:p>
            <a:pPr lvl="1"/>
            <a:r>
              <a:rPr lang="en-US" dirty="0"/>
              <a:t>Sanitize in the third compartment by using a chemical sanitizer or by heating the water to 170°F.</a:t>
            </a:r>
          </a:p>
          <a:p>
            <a:r>
              <a:rPr lang="en-US" dirty="0"/>
              <a:t>Air dry. As you may know air drying is more sanitary than towel drying, because of the lower chance of cross-contamination. </a:t>
            </a:r>
          </a:p>
          <a:p>
            <a:r>
              <a:rPr lang="en-US" dirty="0"/>
              <a:t>Change the water frequently. For the chemical method, use a chemical test kit to confirm that the sanitizer is active. For the heat method, use a  thermometer to check the temperature of the water</a:t>
            </a:r>
          </a:p>
        </p:txBody>
      </p:sp>
    </p:spTree>
    <p:extLst>
      <p:ext uri="{BB962C8B-B14F-4D97-AF65-F5344CB8AC3E}">
        <p14:creationId xmlns:p14="http://schemas.microsoft.com/office/powerpoint/2010/main" val="70722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additive="base">
                                        <p:cTn id="2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 calcmode="lin" valueType="num">
                                      <p:cBhvr additive="base">
                                        <p:cTn id="3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
                                            <p:txEl>
                                              <p:pRg st="7" end="7"/>
                                            </p:txEl>
                                          </p:spTgt>
                                        </p:tgtEl>
                                        <p:attrNameLst>
                                          <p:attrName>style.visibility</p:attrName>
                                        </p:attrNameLst>
                                      </p:cBhvr>
                                      <p:to>
                                        <p:strVal val="visible"/>
                                      </p:to>
                                    </p:set>
                                    <p:anim calcmode="lin" valueType="num">
                                      <p:cBhvr additive="base">
                                        <p:cTn id="4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 calcmode="lin" valueType="num">
                                      <p:cBhvr additive="base">
                                        <p:cTn id="4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(11)</Template>
  <TotalTime>171</TotalTime>
  <Words>1505</Words>
  <Application>Microsoft Office PowerPoint</Application>
  <PresentationFormat>Widescreen</PresentationFormat>
  <Paragraphs>154</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Anton</vt:lpstr>
      <vt:lpstr>Arial</vt:lpstr>
      <vt:lpstr>Calibri</vt:lpstr>
      <vt:lpstr>Montserrat</vt:lpstr>
      <vt:lpstr>Office Theme</vt:lpstr>
      <vt:lpstr>Equipment and Facility Cleaning and Inspection</vt:lpstr>
      <vt:lpstr>Objectives</vt:lpstr>
      <vt:lpstr>Video</vt:lpstr>
      <vt:lpstr>Cleaning </vt:lpstr>
      <vt:lpstr>Steps in Cleaning</vt:lpstr>
      <vt:lpstr>Steps in Cleaning</vt:lpstr>
      <vt:lpstr>Sanitizing</vt:lpstr>
      <vt:lpstr>Types of Sanitizing</vt:lpstr>
      <vt:lpstr>Sanitizing Using a Three-Compartment Sink</vt:lpstr>
      <vt:lpstr>Sanitizing Equipment </vt:lpstr>
      <vt:lpstr>Sanitizing Using a Dishwasher </vt:lpstr>
      <vt:lpstr>Preventative Maintenance </vt:lpstr>
      <vt:lpstr>How do I create my own preventative maintenance program?</vt:lpstr>
      <vt:lpstr>Gather Data and Create a Master List of Equipment </vt:lpstr>
      <vt:lpstr>Identify Maintenance Tasks for Each Item</vt:lpstr>
      <vt:lpstr>Determine the Frequency of Each Task</vt:lpstr>
      <vt:lpstr>Records are Required to Manage the Preventative Maintenance Program</vt:lpstr>
      <vt:lpstr>Develop a Policy for Temporary Repairs</vt:lpstr>
      <vt:lpstr>Five SSOP Requirements</vt:lpstr>
      <vt:lpstr>Five SSOP Requirements</vt:lpstr>
      <vt:lpstr>Five SSOP Requirements</vt:lpstr>
      <vt:lpstr>Five SSOP Requirements</vt:lpstr>
      <vt:lpstr>Five SSOP Requirements</vt:lpstr>
      <vt:lpstr>Pre-Operational Sanitation</vt:lpstr>
      <vt:lpstr>Pre-Operational Sanitation</vt:lpstr>
      <vt:lpstr>Operational Sanitation</vt:lpstr>
      <vt:lpstr>FSIS</vt:lpstr>
      <vt:lpstr>FDA</vt:lpstr>
      <vt:lpstr>DHHS</vt:lpstr>
      <vt:lpstr>DHS</vt:lpstr>
      <vt:lpstr>CDC</vt:lpstr>
      <vt:lpstr>EPA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Equipment and Facility Cleaning and Inspection</dc:title>
  <dc:creator>McGrady, Megan</dc:creator>
  <cp:lastModifiedBy>McGrady, Megan</cp:lastModifiedBy>
  <cp:revision>4</cp:revision>
  <dcterms:created xsi:type="dcterms:W3CDTF">2022-06-27T15:09:20Z</dcterms:created>
  <dcterms:modified xsi:type="dcterms:W3CDTF">2022-08-02T20:40:49Z</dcterms:modified>
</cp:coreProperties>
</file>