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60" r:id="rId5"/>
    <p:sldId id="257"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embeddedFontLst>
    <p:embeddedFont>
      <p:font typeface="Brandon Smith" panose="020B0604020202020204" charset="0"/>
      <p:regular r:id="rId17"/>
    </p:embeddedFon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Montserrat" panose="020B060402020202020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CE1B"/>
    <a:srgbClr val="69AA95"/>
    <a:srgbClr val="DD3C27"/>
    <a:srgbClr val="B05A3D"/>
    <a:srgbClr val="1A839A"/>
    <a:srgbClr val="ECB04A"/>
    <a:srgbClr val="DF591D"/>
    <a:srgbClr val="F1DCAA"/>
    <a:srgbClr val="D7D4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8" autoAdjust="0"/>
    <p:restoredTop sz="94660"/>
  </p:normalViewPr>
  <p:slideViewPr>
    <p:cSldViewPr snapToGrid="0">
      <p:cViewPr varScale="1">
        <p:scale>
          <a:sx n="86" d="100"/>
          <a:sy n="86" d="100"/>
        </p:scale>
        <p:origin x="6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FD768-FEB4-4033-B3EC-539A4B9B66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F5D18C-F66B-4773-AE32-8F09355ADE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75FE2B-3D0F-46B9-B90C-1662D76EFAAA}"/>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5" name="Footer Placeholder 4">
            <a:extLst>
              <a:ext uri="{FF2B5EF4-FFF2-40B4-BE49-F238E27FC236}">
                <a16:creationId xmlns:a16="http://schemas.microsoft.com/office/drawing/2014/main" id="{4029FC44-6A33-4FAC-875A-9A7F98D56E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BA2C8A-45B0-4B73-94CB-711EF83BD85B}"/>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679845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21569-265E-4957-ABFA-91A1130C2B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04382C-C588-4753-83E6-A77470B00B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809D17-1C43-4D2E-B9E0-EE17394C9DDD}"/>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5" name="Footer Placeholder 4">
            <a:extLst>
              <a:ext uri="{FF2B5EF4-FFF2-40B4-BE49-F238E27FC236}">
                <a16:creationId xmlns:a16="http://schemas.microsoft.com/office/drawing/2014/main" id="{ED44AD27-6BD7-423D-8F33-60689BE8DB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1B32AA-D1D4-46C2-8000-9BC84586BD72}"/>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1685530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F9E6F7-9140-47ED-AE72-1B1500F222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248267-2B30-4416-81D5-A5EEC24EBE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343BC3-87C4-4FF1-B125-0629DDD4DEB9}"/>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5" name="Footer Placeholder 4">
            <a:extLst>
              <a:ext uri="{FF2B5EF4-FFF2-40B4-BE49-F238E27FC236}">
                <a16:creationId xmlns:a16="http://schemas.microsoft.com/office/drawing/2014/main" id="{DAEEF94B-EE5F-4192-82A8-B26CB055F3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DC0BCA-91C7-4CC6-996C-F6A840790AE2}"/>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2826732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81445-8D1F-4992-B374-991560D2F6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B2F89F-599D-4018-AB3C-958CD0806D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9CAE5-EFF1-4AAA-A690-51D1A35866AF}"/>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5" name="Footer Placeholder 4">
            <a:extLst>
              <a:ext uri="{FF2B5EF4-FFF2-40B4-BE49-F238E27FC236}">
                <a16:creationId xmlns:a16="http://schemas.microsoft.com/office/drawing/2014/main" id="{B400B57B-3E8C-4E3E-82D7-BEEFAAF32C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E17C80-E7CE-47A3-A64B-6027A10F76C0}"/>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751324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CF241-28A9-4200-A97E-38790C6DDE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C1B561-4FAB-4592-91A6-8090CE4385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2E4578-F187-4F7C-B6D6-435721A9BF4A}"/>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5" name="Footer Placeholder 4">
            <a:extLst>
              <a:ext uri="{FF2B5EF4-FFF2-40B4-BE49-F238E27FC236}">
                <a16:creationId xmlns:a16="http://schemas.microsoft.com/office/drawing/2014/main" id="{9B4F9785-4AFE-45E4-9B47-191B203FF4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79B21-01CA-45EB-8D18-76665CB3C588}"/>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2823163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A39AB-404B-4CF4-901F-5757B57570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B6DCFE-087B-4A9A-ABD0-6574E89DC9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D6945B-6D7F-4D45-87D6-4A4CB1BED6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6EB749-A15F-45A9-8C22-EE170B5B3971}"/>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6" name="Footer Placeholder 5">
            <a:extLst>
              <a:ext uri="{FF2B5EF4-FFF2-40B4-BE49-F238E27FC236}">
                <a16:creationId xmlns:a16="http://schemas.microsoft.com/office/drawing/2014/main" id="{7FF0D71B-9DC7-46F2-94C8-E9BE6D3015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AA7200-CEF3-4CFF-9783-A2E527C06F0B}"/>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394557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D83B4-F7B1-4DA8-B7A8-7619668C4D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AA903A-DBE8-4B59-81EE-6820D55845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7A1FB3-E168-4771-9E35-688103DDA4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17BCF6-C679-4E42-8861-2BE8655586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482E55-C56B-4BE3-B7C6-3DA326AC32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E30823-C5C5-4EE2-84DE-ABA3640A9F2D}"/>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8" name="Footer Placeholder 7">
            <a:extLst>
              <a:ext uri="{FF2B5EF4-FFF2-40B4-BE49-F238E27FC236}">
                <a16:creationId xmlns:a16="http://schemas.microsoft.com/office/drawing/2014/main" id="{E8220426-52C3-4709-9A59-575C30D400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62E9AB-5ACF-4014-8D5A-9D3ECA9B3396}"/>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363126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22EB5-C867-425C-9363-0CB4EF7669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0410A3-1EFA-48A2-A7CD-A6A6DF035265}"/>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4" name="Footer Placeholder 3">
            <a:extLst>
              <a:ext uri="{FF2B5EF4-FFF2-40B4-BE49-F238E27FC236}">
                <a16:creationId xmlns:a16="http://schemas.microsoft.com/office/drawing/2014/main" id="{C5AFAAB7-CA8D-4205-B734-02CC8849CE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616E2B-E62C-4484-84C7-5719846228E4}"/>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221625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6C22FA-2AC7-4466-AC5C-0912896E7A57}"/>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3" name="Footer Placeholder 2">
            <a:extLst>
              <a:ext uri="{FF2B5EF4-FFF2-40B4-BE49-F238E27FC236}">
                <a16:creationId xmlns:a16="http://schemas.microsoft.com/office/drawing/2014/main" id="{55991162-5791-4EA8-9D76-15F8CB1749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753FCC-249C-4345-A5CA-7791B21EC1D3}"/>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2900159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AB9BD-4162-4EF4-BA27-E20F7C7EA5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E9BEA6-CE1A-4D14-B046-0A40A1B97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8E8544-6698-425D-92D1-0ABF1DA198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58C0C9-052D-4696-8C98-18022BDEF125}"/>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6" name="Footer Placeholder 5">
            <a:extLst>
              <a:ext uri="{FF2B5EF4-FFF2-40B4-BE49-F238E27FC236}">
                <a16:creationId xmlns:a16="http://schemas.microsoft.com/office/drawing/2014/main" id="{A0AE7A5E-4195-4D53-B968-51A4D5C1EB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62421-11A8-45CB-B3C3-D2ECDB84A223}"/>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58927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A3263-7E50-4221-A634-60858829EE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FF5540-EB42-444A-ADF5-7687D83837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37C436-B617-4DB4-9396-99FC3ABF1F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58201-BB9F-4C2B-97D8-F7594341E764}"/>
              </a:ext>
            </a:extLst>
          </p:cNvPr>
          <p:cNvSpPr>
            <a:spLocks noGrp="1"/>
          </p:cNvSpPr>
          <p:nvPr>
            <p:ph type="dt" sz="half" idx="10"/>
          </p:nvPr>
        </p:nvSpPr>
        <p:spPr/>
        <p:txBody>
          <a:bodyPr/>
          <a:lstStyle/>
          <a:p>
            <a:fld id="{9B125016-9341-4976-BD41-93362805DC0D}" type="datetimeFigureOut">
              <a:rPr lang="en-US" smtClean="0"/>
              <a:t>4/29/2020</a:t>
            </a:fld>
            <a:endParaRPr lang="en-US"/>
          </a:p>
        </p:txBody>
      </p:sp>
      <p:sp>
        <p:nvSpPr>
          <p:cNvPr id="6" name="Footer Placeholder 5">
            <a:extLst>
              <a:ext uri="{FF2B5EF4-FFF2-40B4-BE49-F238E27FC236}">
                <a16:creationId xmlns:a16="http://schemas.microsoft.com/office/drawing/2014/main" id="{B39AB4E4-962D-4A1D-AA13-66E0ED8EBF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676402-16F4-4478-AD5C-A39D65A9E4F0}"/>
              </a:ext>
            </a:extLst>
          </p:cNvPr>
          <p:cNvSpPr>
            <a:spLocks noGrp="1"/>
          </p:cNvSpPr>
          <p:nvPr>
            <p:ph type="sldNum" sz="quarter" idx="12"/>
          </p:nvPr>
        </p:nvSpPr>
        <p:spPr/>
        <p:txBody>
          <a:bodyPr/>
          <a:lstStyle/>
          <a:p>
            <a:fld id="{6D5FDB75-BAEC-4C78-86C0-6379E522D68D}" type="slidenum">
              <a:rPr lang="en-US" smtClean="0"/>
              <a:t>‹#›</a:t>
            </a:fld>
            <a:endParaRPr lang="en-US"/>
          </a:p>
        </p:txBody>
      </p:sp>
    </p:spTree>
    <p:extLst>
      <p:ext uri="{BB962C8B-B14F-4D97-AF65-F5344CB8AC3E}">
        <p14:creationId xmlns:p14="http://schemas.microsoft.com/office/powerpoint/2010/main" val="3503886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25AC11-BC1E-4FC7-93C1-10711E047D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ADE1C3-0AF3-4F55-91C3-83FD336430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923A33-489C-4794-B6C8-F0010F8ED2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25016-9341-4976-BD41-93362805DC0D}" type="datetimeFigureOut">
              <a:rPr lang="en-US" smtClean="0"/>
              <a:t>4/29/2020</a:t>
            </a:fld>
            <a:endParaRPr lang="en-US"/>
          </a:p>
        </p:txBody>
      </p:sp>
      <p:sp>
        <p:nvSpPr>
          <p:cNvPr id="5" name="Footer Placeholder 4">
            <a:extLst>
              <a:ext uri="{FF2B5EF4-FFF2-40B4-BE49-F238E27FC236}">
                <a16:creationId xmlns:a16="http://schemas.microsoft.com/office/drawing/2014/main" id="{315F971A-4D18-444E-B5B4-5C7F8CC044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65517A-5A29-4FA0-A083-47D72FD401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FDB75-BAEC-4C78-86C0-6379E522D68D}" type="slidenum">
              <a:rPr lang="en-US" smtClean="0"/>
              <a:t>‹#›</a:t>
            </a:fld>
            <a:endParaRPr lang="en-US"/>
          </a:p>
        </p:txBody>
      </p:sp>
    </p:spTree>
    <p:extLst>
      <p:ext uri="{BB962C8B-B14F-4D97-AF65-F5344CB8AC3E}">
        <p14:creationId xmlns:p14="http://schemas.microsoft.com/office/powerpoint/2010/main" val="517006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pbworks.com/" TargetMode="External"/><Relationship Id="rId7" Type="http://schemas.openxmlformats.org/officeDocument/2006/relationships/image" Target="../media/image1.png"/><Relationship Id="rId2" Type="http://schemas.openxmlformats.org/officeDocument/2006/relationships/hyperlink" Target="http://www.jotform.com/" TargetMode="External"/><Relationship Id="rId1" Type="http://schemas.openxmlformats.org/officeDocument/2006/relationships/slideLayout" Target="../slideLayouts/slideLayout1.xml"/><Relationship Id="rId6" Type="http://schemas.openxmlformats.org/officeDocument/2006/relationships/hyperlink" Target="mailto:enelson@ffa.org" TargetMode="External"/><Relationship Id="rId5" Type="http://schemas.openxmlformats.org/officeDocument/2006/relationships/hyperlink" Target="http://www.polleverywhere.com/" TargetMode="External"/><Relationship Id="rId4" Type="http://schemas.openxmlformats.org/officeDocument/2006/relationships/hyperlink" Target="http://www.canva.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1118580" y="2321004"/>
            <a:ext cx="10636245" cy="923330"/>
          </a:xfrm>
          <a:prstGeom prst="rect">
            <a:avLst/>
          </a:prstGeom>
          <a:noFill/>
        </p:spPr>
        <p:txBody>
          <a:bodyPr wrap="none" rtlCol="0">
            <a:spAutoFit/>
          </a:bodyPr>
          <a:lstStyle/>
          <a:p>
            <a:r>
              <a:rPr lang="en-US" sz="5400" b="1" dirty="0">
                <a:solidFill>
                  <a:srgbClr val="F2CE1B"/>
                </a:solidFill>
                <a:latin typeface="Brandon Smith" panose="02000500000000000000" pitchFamily="2" charset="0"/>
              </a:rPr>
              <a:t>Chapter Officer Selection Processes</a:t>
            </a:r>
          </a:p>
        </p:txBody>
      </p:sp>
      <p:sp>
        <p:nvSpPr>
          <p:cNvPr id="3" name="TextBox 2">
            <a:extLst>
              <a:ext uri="{FF2B5EF4-FFF2-40B4-BE49-F238E27FC236}">
                <a16:creationId xmlns:a16="http://schemas.microsoft.com/office/drawing/2014/main" id="{5B188E83-6A1B-4CFD-BAD8-60DF4F8C0B7F}"/>
              </a:ext>
            </a:extLst>
          </p:cNvPr>
          <p:cNvSpPr txBox="1"/>
          <p:nvPr/>
        </p:nvSpPr>
        <p:spPr>
          <a:xfrm>
            <a:off x="3104636" y="3429000"/>
            <a:ext cx="6133410" cy="461665"/>
          </a:xfrm>
          <a:prstGeom prst="rect">
            <a:avLst/>
          </a:prstGeom>
          <a:noFill/>
        </p:spPr>
        <p:txBody>
          <a:bodyPr wrap="none" rtlCol="0">
            <a:spAutoFit/>
          </a:bodyPr>
          <a:lstStyle/>
          <a:p>
            <a:r>
              <a:rPr lang="en-US" sz="2400" dirty="0">
                <a:solidFill>
                  <a:schemeClr val="bg1"/>
                </a:solidFill>
                <a:latin typeface="Montserrat" panose="00000500000000000000" pitchFamily="2" charset="0"/>
              </a:rPr>
              <a:t>Owls Chat – Wednesday, April 28, 2020</a:t>
            </a:r>
          </a:p>
        </p:txBody>
      </p:sp>
      <p:pic>
        <p:nvPicPr>
          <p:cNvPr id="5" name="Picture 4" descr="A picture containing plate&#10;&#10;Description automatically generated">
            <a:extLst>
              <a:ext uri="{FF2B5EF4-FFF2-40B4-BE49-F238E27FC236}">
                <a16:creationId xmlns:a16="http://schemas.microsoft.com/office/drawing/2014/main" id="{5AB59195-BE89-438A-89DF-380D5E1BED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2823410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7891904"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Announcing New Officer Teams</a:t>
            </a:r>
            <a:endParaRPr lang="en-US" sz="43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1433753"/>
            <a:ext cx="10869833" cy="7109639"/>
          </a:xfrm>
          <a:prstGeom prst="rect">
            <a:avLst/>
          </a:prstGeom>
          <a:noFill/>
        </p:spPr>
        <p:txBody>
          <a:bodyPr wrap="square" rtlCol="0">
            <a:spAutoFit/>
          </a:bodyPr>
          <a:lstStyle/>
          <a:p>
            <a:r>
              <a:rPr lang="en-US" sz="2400" dirty="0">
                <a:solidFill>
                  <a:schemeClr val="bg1"/>
                </a:solidFill>
                <a:latin typeface="Montserrat" panose="00000500000000000000" pitchFamily="2" charset="0"/>
              </a:rPr>
              <a:t>Without a banquet, announcing officer teams in a way that maintains excitement and honor for students can be challenging. Some things we have seen that could maintain this: </a:t>
            </a:r>
          </a:p>
          <a:p>
            <a:pPr marL="800100" lvl="1" indent="-342900">
              <a:buFont typeface="Arial" panose="020B0604020202020204" pitchFamily="34" charset="0"/>
              <a:buChar char="•"/>
            </a:pPr>
            <a:r>
              <a:rPr lang="en-US" sz="2400" dirty="0">
                <a:solidFill>
                  <a:schemeClr val="bg1"/>
                </a:solidFill>
                <a:latin typeface="Montserrat" panose="00000500000000000000" pitchFamily="2" charset="0"/>
              </a:rPr>
              <a:t>Work with your state association to see if a State Officer can announce your slate. </a:t>
            </a:r>
          </a:p>
          <a:p>
            <a:pPr marL="800100" lvl="1" indent="-342900">
              <a:buFont typeface="Arial" panose="020B0604020202020204" pitchFamily="34" charset="0"/>
              <a:buChar char="•"/>
            </a:pPr>
            <a:r>
              <a:rPr lang="en-US" sz="2400" dirty="0">
                <a:solidFill>
                  <a:schemeClr val="bg1"/>
                </a:solidFill>
                <a:latin typeface="Montserrat" panose="00000500000000000000" pitchFamily="2" charset="0"/>
              </a:rPr>
              <a:t>The </a:t>
            </a:r>
            <a:r>
              <a:rPr lang="en-US" sz="2400" b="1" dirty="0">
                <a:solidFill>
                  <a:schemeClr val="bg1"/>
                </a:solidFill>
                <a:latin typeface="Montserrat" panose="00000500000000000000" pitchFamily="2" charset="0"/>
              </a:rPr>
              <a:t>Cardington FFA Chapter </a:t>
            </a:r>
            <a:r>
              <a:rPr lang="en-US" sz="2400" dirty="0">
                <a:solidFill>
                  <a:schemeClr val="bg1"/>
                </a:solidFill>
                <a:latin typeface="Montserrat" panose="00000500000000000000" pitchFamily="2" charset="0"/>
              </a:rPr>
              <a:t>in Ohio posted a really cool video that showed two of their officers and their FFA Advisor maintaining social distancing, but announcing officers using a megaphone and giant signs. Check it out on their Facebook page!</a:t>
            </a:r>
          </a:p>
          <a:p>
            <a:pPr marL="800100" lvl="1" indent="-342900">
              <a:buFont typeface="Arial" panose="020B0604020202020204" pitchFamily="34" charset="0"/>
              <a:buChar char="•"/>
            </a:pPr>
            <a:r>
              <a:rPr lang="en-US" sz="2400" dirty="0">
                <a:solidFill>
                  <a:schemeClr val="bg1"/>
                </a:solidFill>
                <a:latin typeface="Montserrat" panose="00000500000000000000" pitchFamily="2" charset="0"/>
              </a:rPr>
              <a:t>Facebook/Instagram Live events, utilizing </a:t>
            </a:r>
            <a:r>
              <a:rPr lang="en-US" sz="2400" b="1" dirty="0">
                <a:solidFill>
                  <a:schemeClr val="bg1"/>
                </a:solidFill>
                <a:latin typeface="Montserrat" panose="00000500000000000000" pitchFamily="2" charset="0"/>
              </a:rPr>
              <a:t>Canva </a:t>
            </a:r>
            <a:r>
              <a:rPr lang="en-US" sz="2400" dirty="0">
                <a:solidFill>
                  <a:schemeClr val="bg1"/>
                </a:solidFill>
                <a:latin typeface="Montserrat" panose="00000500000000000000" pitchFamily="2" charset="0"/>
              </a:rPr>
              <a:t>to make sharp looking posts announcing teams/positions, etc. all create hype and excitement for students.</a:t>
            </a: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4" name="Picture 3" descr="A picture containing plate&#10;&#10;Description automatically generated">
            <a:extLst>
              <a:ext uri="{FF2B5EF4-FFF2-40B4-BE49-F238E27FC236}">
                <a16:creationId xmlns:a16="http://schemas.microsoft.com/office/drawing/2014/main" id="{81315440-39B6-4A6A-BA47-A5C810E785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1282578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4007126" y="2690120"/>
            <a:ext cx="4177747" cy="1107996"/>
          </a:xfrm>
          <a:prstGeom prst="rect">
            <a:avLst/>
          </a:prstGeom>
          <a:noFill/>
        </p:spPr>
        <p:txBody>
          <a:bodyPr wrap="none" rtlCol="0">
            <a:spAutoFit/>
          </a:bodyPr>
          <a:lstStyle/>
          <a:p>
            <a:r>
              <a:rPr lang="en-US" sz="6600" b="1" dirty="0">
                <a:solidFill>
                  <a:srgbClr val="F2CE1B"/>
                </a:solidFill>
                <a:latin typeface="Brandon Smith" panose="02000500000000000000" pitchFamily="2" charset="0"/>
              </a:rPr>
              <a:t>Questions?</a:t>
            </a:r>
          </a:p>
        </p:txBody>
      </p:sp>
      <p:pic>
        <p:nvPicPr>
          <p:cNvPr id="4" name="Picture 3" descr="A picture containing plate&#10;&#10;Description automatically generated">
            <a:extLst>
              <a:ext uri="{FF2B5EF4-FFF2-40B4-BE49-F238E27FC236}">
                <a16:creationId xmlns:a16="http://schemas.microsoft.com/office/drawing/2014/main" id="{937A00BF-AC4D-4D01-968E-EA3D803599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246136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2767104"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Resources</a:t>
            </a:r>
            <a:endParaRPr lang="en-US" sz="43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1366641"/>
            <a:ext cx="10869833" cy="6001643"/>
          </a:xfrm>
          <a:prstGeom prst="rect">
            <a:avLst/>
          </a:prstGeom>
          <a:noFill/>
        </p:spPr>
        <p:txBody>
          <a:bodyPr wrap="square" rtlCol="0">
            <a:spAutoFit/>
          </a:bodyPr>
          <a:lstStyle/>
          <a:p>
            <a:r>
              <a:rPr lang="en-US" sz="2400" b="1" dirty="0">
                <a:solidFill>
                  <a:schemeClr val="bg1"/>
                </a:solidFill>
                <a:latin typeface="Montserrat" panose="00000500000000000000" pitchFamily="2" charset="0"/>
              </a:rPr>
              <a:t>JotForm: </a:t>
            </a:r>
            <a:r>
              <a:rPr lang="en-US" sz="2400" dirty="0">
                <a:solidFill>
                  <a:srgbClr val="F2CE1B"/>
                </a:solidFill>
                <a:latin typeface="Montserrat" panose="00000500000000000000" pitchFamily="2" charset="0"/>
                <a:hlinkClick r:id="rId2">
                  <a:extLst>
                    <a:ext uri="{A12FA001-AC4F-418D-AE19-62706E023703}">
                      <ahyp:hlinkClr xmlns:ahyp="http://schemas.microsoft.com/office/drawing/2018/hyperlinkcolor" val="tx"/>
                    </a:ext>
                  </a:extLst>
                </a:hlinkClick>
              </a:rPr>
              <a:t>www.jotform.com</a:t>
            </a:r>
            <a:endParaRPr lang="en-US" sz="2400" dirty="0">
              <a:solidFill>
                <a:srgbClr val="F2CE1B"/>
              </a:solidFill>
              <a:latin typeface="Montserrat" panose="00000500000000000000" pitchFamily="2" charset="0"/>
            </a:endParaRPr>
          </a:p>
          <a:p>
            <a:r>
              <a:rPr lang="en-US" sz="2400" b="1" dirty="0">
                <a:solidFill>
                  <a:schemeClr val="bg1"/>
                </a:solidFill>
                <a:latin typeface="Montserrat" panose="00000500000000000000" pitchFamily="2" charset="0"/>
              </a:rPr>
              <a:t>PB Works</a:t>
            </a:r>
            <a:r>
              <a:rPr lang="en-US" sz="2400" b="1" dirty="0">
                <a:solidFill>
                  <a:srgbClr val="F2CE1B"/>
                </a:solidFill>
                <a:latin typeface="Montserrat" panose="00000500000000000000" pitchFamily="2" charset="0"/>
              </a:rPr>
              <a:t>: </a:t>
            </a:r>
            <a:r>
              <a:rPr lang="en-US" sz="2400" dirty="0">
                <a:solidFill>
                  <a:srgbClr val="F2CE1B"/>
                </a:solidFill>
                <a:latin typeface="Montserrat" panose="00000500000000000000" pitchFamily="2" charset="0"/>
                <a:hlinkClick r:id="rId3">
                  <a:extLst>
                    <a:ext uri="{A12FA001-AC4F-418D-AE19-62706E023703}">
                      <ahyp:hlinkClr xmlns:ahyp="http://schemas.microsoft.com/office/drawing/2018/hyperlinkcolor" val="tx"/>
                    </a:ext>
                  </a:extLst>
                </a:hlinkClick>
              </a:rPr>
              <a:t>www.pbworks.com</a:t>
            </a:r>
            <a:endParaRPr lang="en-US" sz="2400" dirty="0">
              <a:solidFill>
                <a:srgbClr val="F2CE1B"/>
              </a:solidFill>
              <a:latin typeface="Montserrat" panose="00000500000000000000" pitchFamily="2" charset="0"/>
            </a:endParaRPr>
          </a:p>
          <a:p>
            <a:r>
              <a:rPr lang="en-US" sz="2400" b="1" dirty="0">
                <a:solidFill>
                  <a:schemeClr val="bg1"/>
                </a:solidFill>
                <a:latin typeface="Montserrat" panose="00000500000000000000" pitchFamily="2" charset="0"/>
              </a:rPr>
              <a:t>Canva: </a:t>
            </a:r>
            <a:r>
              <a:rPr lang="en-US" sz="2400" dirty="0">
                <a:solidFill>
                  <a:srgbClr val="F2CE1B"/>
                </a:solidFill>
                <a:latin typeface="Montserrat" panose="00000500000000000000" pitchFamily="2" charset="0"/>
                <a:hlinkClick r:id="rId4">
                  <a:extLst>
                    <a:ext uri="{A12FA001-AC4F-418D-AE19-62706E023703}">
                      <ahyp:hlinkClr xmlns:ahyp="http://schemas.microsoft.com/office/drawing/2018/hyperlinkcolor" val="tx"/>
                    </a:ext>
                  </a:extLst>
                </a:hlinkClick>
              </a:rPr>
              <a:t>www.canva.com</a:t>
            </a:r>
            <a:endParaRPr lang="en-US" sz="2400" dirty="0">
              <a:solidFill>
                <a:srgbClr val="F2CE1B"/>
              </a:solidFill>
              <a:latin typeface="Montserrat" panose="00000500000000000000" pitchFamily="2" charset="0"/>
            </a:endParaRPr>
          </a:p>
          <a:p>
            <a:r>
              <a:rPr lang="en-US" sz="2400" b="1" dirty="0" err="1">
                <a:solidFill>
                  <a:schemeClr val="bg1"/>
                </a:solidFill>
                <a:latin typeface="Montserrat" panose="00000500000000000000" pitchFamily="2" charset="0"/>
              </a:rPr>
              <a:t>PollEverywhere</a:t>
            </a:r>
            <a:r>
              <a:rPr lang="en-US" sz="2400" b="1" dirty="0">
                <a:solidFill>
                  <a:schemeClr val="bg1"/>
                </a:solidFill>
                <a:latin typeface="Montserrat" panose="00000500000000000000" pitchFamily="2" charset="0"/>
              </a:rPr>
              <a:t>: </a:t>
            </a:r>
            <a:r>
              <a:rPr lang="en-US" sz="2400" dirty="0">
                <a:solidFill>
                  <a:srgbClr val="F2CE1B"/>
                </a:solidFill>
                <a:latin typeface="Montserrat" panose="00000500000000000000" pitchFamily="2" charset="0"/>
                <a:hlinkClick r:id="rId5">
                  <a:extLst>
                    <a:ext uri="{A12FA001-AC4F-418D-AE19-62706E023703}">
                      <ahyp:hlinkClr xmlns:ahyp="http://schemas.microsoft.com/office/drawing/2018/hyperlinkcolor" val="tx"/>
                    </a:ext>
                  </a:extLst>
                </a:hlinkClick>
              </a:rPr>
              <a:t>www.polleverywhere.com</a:t>
            </a:r>
            <a:r>
              <a:rPr lang="en-US" sz="2400" dirty="0">
                <a:solidFill>
                  <a:srgbClr val="F2CE1B"/>
                </a:solidFill>
                <a:latin typeface="Montserrat" panose="00000500000000000000" pitchFamily="2" charset="0"/>
              </a:rPr>
              <a:t> </a:t>
            </a:r>
          </a:p>
          <a:p>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If I can help in any way…</a:t>
            </a:r>
          </a:p>
          <a:p>
            <a:r>
              <a:rPr lang="en-US" sz="2400" dirty="0">
                <a:solidFill>
                  <a:srgbClr val="F2CE1B"/>
                </a:solidFill>
                <a:latin typeface="Montserrat" panose="00000500000000000000" pitchFamily="2" charset="0"/>
                <a:hlinkClick r:id="rId6">
                  <a:extLst>
                    <a:ext uri="{A12FA001-AC4F-418D-AE19-62706E023703}">
                      <ahyp:hlinkClr xmlns:ahyp="http://schemas.microsoft.com/office/drawing/2018/hyperlinkcolor" val="tx"/>
                    </a:ext>
                  </a:extLst>
                </a:hlinkClick>
              </a:rPr>
              <a:t>enelson@ffa.org</a:t>
            </a:r>
            <a:endParaRPr lang="en-US" sz="2400" dirty="0">
              <a:solidFill>
                <a:srgbClr val="F2CE1B"/>
              </a:solidFill>
              <a:latin typeface="Montserrat" panose="00000500000000000000" pitchFamily="2" charset="0"/>
            </a:endParaRPr>
          </a:p>
          <a:p>
            <a:r>
              <a:rPr lang="en-US" sz="2400" dirty="0">
                <a:solidFill>
                  <a:schemeClr val="bg1"/>
                </a:solidFill>
                <a:latin typeface="Montserrat" panose="00000500000000000000" pitchFamily="2" charset="0"/>
              </a:rPr>
              <a:t>317-802-4296</a:t>
            </a:r>
          </a:p>
          <a:p>
            <a:endParaRPr lang="en-US" sz="2400" b="1" dirty="0">
              <a:solidFill>
                <a:schemeClr val="bg1"/>
              </a:solidFill>
              <a:latin typeface="Montserrat" panose="00000500000000000000" pitchFamily="2" charset="0"/>
            </a:endParaRPr>
          </a:p>
          <a:p>
            <a:endParaRPr lang="en-US" sz="2400" b="1"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4" name="Picture 3" descr="A picture containing plate&#10;&#10;Description automatically generated">
            <a:extLst>
              <a:ext uri="{FF2B5EF4-FFF2-40B4-BE49-F238E27FC236}">
                <a16:creationId xmlns:a16="http://schemas.microsoft.com/office/drawing/2014/main" id="{81315440-39B6-4A6A-BA47-A5C810E785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
        <p:nvSpPr>
          <p:cNvPr id="3" name="TextBox 2">
            <a:extLst>
              <a:ext uri="{FF2B5EF4-FFF2-40B4-BE49-F238E27FC236}">
                <a16:creationId xmlns:a16="http://schemas.microsoft.com/office/drawing/2014/main" id="{41554BFE-5BD9-4ACB-8110-6DEDA38E334E}"/>
              </a:ext>
            </a:extLst>
          </p:cNvPr>
          <p:cNvSpPr txBox="1"/>
          <p:nvPr/>
        </p:nvSpPr>
        <p:spPr>
          <a:xfrm>
            <a:off x="7781731" y="1377725"/>
            <a:ext cx="3467384" cy="39703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Access the sample Officer Application Eric created by </a:t>
            </a:r>
          </a:p>
          <a:p>
            <a:endParaRPr lang="en-US" dirty="0"/>
          </a:p>
          <a:p>
            <a:r>
              <a:rPr lang="en-US" dirty="0"/>
              <a:t>1. Creating JotForm Account (www.jotform.com) </a:t>
            </a:r>
          </a:p>
          <a:p>
            <a:r>
              <a:rPr lang="en-US" dirty="0"/>
              <a:t>2. Click “Create Form”. </a:t>
            </a:r>
          </a:p>
          <a:p>
            <a:r>
              <a:rPr lang="en-US" dirty="0"/>
              <a:t>3. Click “Use Template”. </a:t>
            </a:r>
          </a:p>
          <a:p>
            <a:r>
              <a:rPr lang="en-US" dirty="0"/>
              <a:t>4. Search “Chapter Officer Application”.</a:t>
            </a:r>
          </a:p>
          <a:p>
            <a:endParaRPr lang="en-US" dirty="0"/>
          </a:p>
          <a:p>
            <a:r>
              <a:rPr lang="en-US" dirty="0"/>
              <a:t>The exact one he used is the first one that comes up, fully created and customizable. </a:t>
            </a:r>
          </a:p>
          <a:p>
            <a:endParaRPr lang="en-US" dirty="0"/>
          </a:p>
        </p:txBody>
      </p:sp>
    </p:spTree>
    <p:extLst>
      <p:ext uri="{BB962C8B-B14F-4D97-AF65-F5344CB8AC3E}">
        <p14:creationId xmlns:p14="http://schemas.microsoft.com/office/powerpoint/2010/main" val="840020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4129657"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Considerations…</a:t>
            </a:r>
            <a:endParaRPr lang="en-US" sz="4400" b="1" dirty="0">
              <a:solidFill>
                <a:schemeClr val="bg1"/>
              </a:solidFill>
              <a:latin typeface="Montserrat" panose="00000500000000000000" pitchFamily="2" charset="0"/>
            </a:endParaRPr>
          </a:p>
        </p:txBody>
      </p:sp>
      <p:sp>
        <p:nvSpPr>
          <p:cNvPr id="4" name="TextBox 3">
            <a:extLst>
              <a:ext uri="{FF2B5EF4-FFF2-40B4-BE49-F238E27FC236}">
                <a16:creationId xmlns:a16="http://schemas.microsoft.com/office/drawing/2014/main" id="{13006EC7-73B7-4333-9CF9-A607F6EE49CA}"/>
              </a:ext>
            </a:extLst>
          </p:cNvPr>
          <p:cNvSpPr txBox="1"/>
          <p:nvPr/>
        </p:nvSpPr>
        <p:spPr>
          <a:xfrm>
            <a:off x="1269037" y="1300041"/>
            <a:ext cx="8839279" cy="3785652"/>
          </a:xfrm>
          <a:prstGeom prst="rect">
            <a:avLst/>
          </a:prstGeom>
          <a:noFill/>
        </p:spPr>
        <p:txBody>
          <a:bodyPr wrap="none" rtlCol="0">
            <a:spAutoFit/>
          </a:bodyPr>
          <a:lstStyle/>
          <a:p>
            <a:pPr marL="457200" indent="-457200">
              <a:buFont typeface="Arial" panose="020B0604020202020204" pitchFamily="34" charset="0"/>
              <a:buChar char="•"/>
            </a:pPr>
            <a:r>
              <a:rPr lang="en-US" sz="4000" dirty="0">
                <a:solidFill>
                  <a:schemeClr val="bg1"/>
                </a:solidFill>
                <a:latin typeface="Montserrat" panose="00000500000000000000" pitchFamily="2" charset="0"/>
              </a:rPr>
              <a:t>Collecting Applications Digitally</a:t>
            </a:r>
          </a:p>
          <a:p>
            <a:pPr marL="457200" indent="-457200">
              <a:buFont typeface="Arial" panose="020B0604020202020204" pitchFamily="34" charset="0"/>
              <a:buChar char="•"/>
            </a:pPr>
            <a:r>
              <a:rPr lang="en-US" sz="4000" dirty="0">
                <a:solidFill>
                  <a:schemeClr val="bg1"/>
                </a:solidFill>
                <a:latin typeface="Montserrat" panose="00000500000000000000" pitchFamily="2" charset="0"/>
              </a:rPr>
              <a:t>Hosting Materials</a:t>
            </a:r>
          </a:p>
          <a:p>
            <a:pPr marL="457200" indent="-457200">
              <a:buFont typeface="Arial" panose="020B0604020202020204" pitchFamily="34" charset="0"/>
              <a:buChar char="•"/>
            </a:pPr>
            <a:r>
              <a:rPr lang="en-US" sz="4000" dirty="0">
                <a:solidFill>
                  <a:schemeClr val="bg1"/>
                </a:solidFill>
                <a:latin typeface="Montserrat" panose="00000500000000000000" pitchFamily="2" charset="0"/>
              </a:rPr>
              <a:t>Conducting Virtual Interviews</a:t>
            </a:r>
          </a:p>
          <a:p>
            <a:pPr marL="457200" indent="-457200">
              <a:buFont typeface="Arial" panose="020B0604020202020204" pitchFamily="34" charset="0"/>
              <a:buChar char="•"/>
            </a:pPr>
            <a:r>
              <a:rPr lang="en-US" sz="4000" dirty="0">
                <a:solidFill>
                  <a:schemeClr val="bg1"/>
                </a:solidFill>
                <a:latin typeface="Montserrat" panose="00000500000000000000" pitchFamily="2" charset="0"/>
              </a:rPr>
              <a:t>Scoring</a:t>
            </a:r>
          </a:p>
          <a:p>
            <a:pPr marL="457200" indent="-457200">
              <a:buFont typeface="Arial" panose="020B0604020202020204" pitchFamily="34" charset="0"/>
              <a:buChar char="•"/>
            </a:pPr>
            <a:r>
              <a:rPr lang="en-US" sz="4000" dirty="0">
                <a:solidFill>
                  <a:schemeClr val="bg1"/>
                </a:solidFill>
                <a:latin typeface="Montserrat" panose="00000500000000000000" pitchFamily="2" charset="0"/>
              </a:rPr>
              <a:t>Virtual Decision-Making Tools</a:t>
            </a:r>
          </a:p>
          <a:p>
            <a:pPr marL="457200" indent="-457200">
              <a:buFont typeface="Arial" panose="020B0604020202020204" pitchFamily="34" charset="0"/>
              <a:buChar char="•"/>
            </a:pPr>
            <a:r>
              <a:rPr lang="en-US" sz="4000" dirty="0">
                <a:solidFill>
                  <a:schemeClr val="bg1"/>
                </a:solidFill>
                <a:latin typeface="Montserrat" panose="00000500000000000000" pitchFamily="2" charset="0"/>
              </a:rPr>
              <a:t>Announcements</a:t>
            </a:r>
          </a:p>
        </p:txBody>
      </p:sp>
      <p:pic>
        <p:nvPicPr>
          <p:cNvPr id="5" name="Picture 4" descr="A picture containing plate&#10;&#10;Description automatically generated">
            <a:extLst>
              <a:ext uri="{FF2B5EF4-FFF2-40B4-BE49-F238E27FC236}">
                <a16:creationId xmlns:a16="http://schemas.microsoft.com/office/drawing/2014/main" id="{67335640-57EB-47A9-95B9-839DF698C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2415536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10261142" cy="1446550"/>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Collecting Applications &amp; Other Materials</a:t>
            </a:r>
          </a:p>
          <a:p>
            <a:r>
              <a:rPr lang="en-US" sz="4400" b="1" dirty="0">
                <a:solidFill>
                  <a:srgbClr val="F2CE1B"/>
                </a:solidFill>
                <a:latin typeface="Brandon Smith" panose="02000500000000000000" pitchFamily="2" charset="0"/>
              </a:rPr>
              <a:t>Digitally</a:t>
            </a:r>
            <a:endParaRPr lang="en-US" sz="4400" b="1" dirty="0">
              <a:solidFill>
                <a:schemeClr val="bg1"/>
              </a:solidFill>
              <a:latin typeface="Montserrat" panose="00000500000000000000" pitchFamily="2" charset="0"/>
            </a:endParaRPr>
          </a:p>
        </p:txBody>
      </p:sp>
      <p:sp>
        <p:nvSpPr>
          <p:cNvPr id="4" name="TextBox 3">
            <a:extLst>
              <a:ext uri="{FF2B5EF4-FFF2-40B4-BE49-F238E27FC236}">
                <a16:creationId xmlns:a16="http://schemas.microsoft.com/office/drawing/2014/main" id="{13006EC7-73B7-4333-9CF9-A607F6EE49CA}"/>
              </a:ext>
            </a:extLst>
          </p:cNvPr>
          <p:cNvSpPr txBox="1"/>
          <p:nvPr/>
        </p:nvSpPr>
        <p:spPr>
          <a:xfrm>
            <a:off x="661083" y="2491727"/>
            <a:ext cx="10869833" cy="1200329"/>
          </a:xfrm>
          <a:prstGeom prst="rect">
            <a:avLst/>
          </a:prstGeom>
          <a:noFill/>
        </p:spPr>
        <p:txBody>
          <a:bodyPr wrap="square" rtlCol="0">
            <a:spAutoFit/>
          </a:bodyPr>
          <a:lstStyle/>
          <a:p>
            <a:r>
              <a:rPr lang="en-US" sz="2400" dirty="0">
                <a:solidFill>
                  <a:schemeClr val="bg1"/>
                </a:solidFill>
                <a:latin typeface="Montserrat" panose="00000500000000000000" pitchFamily="2" charset="0"/>
              </a:rPr>
              <a:t>One challenge that could be posed by no longer being in school is collecting chapter officer applications and digitally submitted materials.</a:t>
            </a:r>
          </a:p>
        </p:txBody>
      </p:sp>
      <p:sp>
        <p:nvSpPr>
          <p:cNvPr id="5" name="TextBox 4">
            <a:extLst>
              <a:ext uri="{FF2B5EF4-FFF2-40B4-BE49-F238E27FC236}">
                <a16:creationId xmlns:a16="http://schemas.microsoft.com/office/drawing/2014/main" id="{BF19A3FF-729F-43FB-8B13-95E6950BD3E0}"/>
              </a:ext>
            </a:extLst>
          </p:cNvPr>
          <p:cNvSpPr txBox="1"/>
          <p:nvPr/>
        </p:nvSpPr>
        <p:spPr>
          <a:xfrm>
            <a:off x="661083" y="4366273"/>
            <a:ext cx="10869833" cy="1938992"/>
          </a:xfrm>
          <a:prstGeom prst="rect">
            <a:avLst/>
          </a:prstGeom>
          <a:noFill/>
        </p:spPr>
        <p:txBody>
          <a:bodyPr wrap="square" rtlCol="0">
            <a:spAutoFit/>
          </a:bodyPr>
          <a:lstStyle/>
          <a:p>
            <a:r>
              <a:rPr lang="en-US" sz="2400" b="1" dirty="0">
                <a:solidFill>
                  <a:schemeClr val="bg1"/>
                </a:solidFill>
                <a:latin typeface="Montserrat" panose="00000500000000000000" pitchFamily="2" charset="0"/>
              </a:rPr>
              <a:t>JotForm </a:t>
            </a:r>
            <a:r>
              <a:rPr lang="en-US" sz="2400" dirty="0">
                <a:solidFill>
                  <a:schemeClr val="bg1"/>
                </a:solidFill>
                <a:latin typeface="Montserrat" panose="00000500000000000000" pitchFamily="2" charset="0"/>
              </a:rPr>
              <a:t>is a free platform (paid subscription optional) that you can use to create forms, applications, etc.</a:t>
            </a: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6" name="Picture 5" descr="A picture containing plate&#10;&#10;Description automatically generated">
            <a:extLst>
              <a:ext uri="{FF2B5EF4-FFF2-40B4-BE49-F238E27FC236}">
                <a16:creationId xmlns:a16="http://schemas.microsoft.com/office/drawing/2014/main" id="{2C46853E-EC02-4D3B-9866-4DD3DC2E8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2585068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7362913"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Hosting Materials for Review</a:t>
            </a:r>
            <a:endParaRPr lang="en-US" sz="44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2067454"/>
            <a:ext cx="10869833" cy="1938992"/>
          </a:xfrm>
          <a:prstGeom prst="rect">
            <a:avLst/>
          </a:prstGeom>
          <a:noFill/>
        </p:spPr>
        <p:txBody>
          <a:bodyPr wrap="square" rtlCol="0">
            <a:spAutoFit/>
          </a:bodyPr>
          <a:lstStyle/>
          <a:p>
            <a:r>
              <a:rPr lang="en-US" sz="2400" b="1" dirty="0" err="1">
                <a:solidFill>
                  <a:schemeClr val="bg1"/>
                </a:solidFill>
                <a:latin typeface="Montserrat" panose="00000500000000000000" pitchFamily="2" charset="0"/>
              </a:rPr>
              <a:t>PBWorks</a:t>
            </a:r>
            <a:r>
              <a:rPr lang="en-US" sz="2400" b="1" dirty="0">
                <a:solidFill>
                  <a:schemeClr val="bg1"/>
                </a:solidFill>
                <a:latin typeface="Montserrat" panose="00000500000000000000" pitchFamily="2" charset="0"/>
              </a:rPr>
              <a:t> </a:t>
            </a:r>
            <a:r>
              <a:rPr lang="en-US" sz="2400" dirty="0">
                <a:solidFill>
                  <a:schemeClr val="bg1"/>
                </a:solidFill>
                <a:latin typeface="Montserrat" panose="00000500000000000000" pitchFamily="2" charset="0"/>
              </a:rPr>
              <a:t>is a completely free platform that allows you to create Wiki pages to host materials, files, resources, etc.</a:t>
            </a: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6" name="Picture 5" descr="A picture containing plate&#10;&#10;Description automatically generated">
            <a:extLst>
              <a:ext uri="{FF2B5EF4-FFF2-40B4-BE49-F238E27FC236}">
                <a16:creationId xmlns:a16="http://schemas.microsoft.com/office/drawing/2014/main" id="{CFA2B087-F806-4F99-BC6C-998FE45778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1097679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7059946"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Conducting Virtual Interviews</a:t>
            </a:r>
            <a:endParaRPr lang="en-US" sz="44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2067454"/>
            <a:ext cx="10869833" cy="4154984"/>
          </a:xfrm>
          <a:prstGeom prst="rect">
            <a:avLst/>
          </a:prstGeom>
          <a:noFill/>
        </p:spPr>
        <p:txBody>
          <a:bodyPr wrap="square" rtlCol="0">
            <a:spAutoFit/>
          </a:bodyPr>
          <a:lstStyle/>
          <a:p>
            <a:r>
              <a:rPr lang="en-US" sz="2400" dirty="0">
                <a:solidFill>
                  <a:schemeClr val="bg1"/>
                </a:solidFill>
                <a:latin typeface="Montserrat" panose="00000500000000000000" pitchFamily="2" charset="0"/>
              </a:rPr>
              <a:t>You’re likely bound by whatever platform is being used by your school, but in the event you are not—these are some potential interview platforms: </a:t>
            </a:r>
            <a:endParaRPr lang="en-US" sz="2400" b="1" dirty="0">
              <a:solidFill>
                <a:schemeClr val="bg1"/>
              </a:solidFill>
              <a:latin typeface="Montserrat" panose="00000500000000000000" pitchFamily="2" charset="0"/>
            </a:endParaRP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Zoom</a:t>
            </a: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Google Hangout</a:t>
            </a: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GoToMeeting</a:t>
            </a: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Join.me</a:t>
            </a: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4" name="Picture 3" descr="A picture containing plate&#10;&#10;Description automatically generated">
            <a:extLst>
              <a:ext uri="{FF2B5EF4-FFF2-40B4-BE49-F238E27FC236}">
                <a16:creationId xmlns:a16="http://schemas.microsoft.com/office/drawing/2014/main" id="{8022BC44-C927-4F05-AE2F-D54C047F5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1510311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9501319"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Things to Consider in Virtual Interviews</a:t>
            </a:r>
            <a:endParaRPr lang="en-US" sz="43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2067454"/>
            <a:ext cx="10869833" cy="3046988"/>
          </a:xfrm>
          <a:prstGeom prst="rect">
            <a:avLst/>
          </a:prstGeom>
          <a:noFill/>
        </p:spPr>
        <p:txBody>
          <a:bodyPr wrap="square" rtlCol="0">
            <a:spAutoFit/>
          </a:bodyPr>
          <a:lstStyle/>
          <a:p>
            <a:pPr marL="457200" indent="-457200">
              <a:buFont typeface="+mj-lt"/>
              <a:buAutoNum type="arabicPeriod"/>
            </a:pPr>
            <a:r>
              <a:rPr lang="en-US" sz="2400" dirty="0">
                <a:solidFill>
                  <a:schemeClr val="bg1"/>
                </a:solidFill>
                <a:latin typeface="Montserrat" panose="00000500000000000000" pitchFamily="2" charset="0"/>
              </a:rPr>
              <a:t>Is there potential for students to record this component and upload it, versus a live interview? </a:t>
            </a:r>
          </a:p>
          <a:p>
            <a:pPr marL="457200" indent="-457200">
              <a:buFont typeface="+mj-lt"/>
              <a:buAutoNum type="arabicPeriod"/>
            </a:pPr>
            <a:r>
              <a:rPr lang="en-US" sz="2400" dirty="0">
                <a:solidFill>
                  <a:schemeClr val="bg1"/>
                </a:solidFill>
                <a:latin typeface="Montserrat" panose="00000500000000000000" pitchFamily="2" charset="0"/>
              </a:rPr>
              <a:t>What am I hoping to evaluate through this interview, and will I be able to effectively do that virtually?</a:t>
            </a:r>
          </a:p>
          <a:p>
            <a:endParaRPr lang="en-US" sz="2400" dirty="0">
              <a:solidFill>
                <a:schemeClr val="bg1"/>
              </a:solidFill>
              <a:latin typeface="Montserrat" panose="00000500000000000000" pitchFamily="2" charset="0"/>
            </a:endParaRP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4" name="Picture 3" descr="A picture containing plate&#10;&#10;Description automatically generated">
            <a:extLst>
              <a:ext uri="{FF2B5EF4-FFF2-40B4-BE49-F238E27FC236}">
                <a16:creationId xmlns:a16="http://schemas.microsoft.com/office/drawing/2014/main" id="{C27D5D80-BBD0-4756-939C-2E9899BA61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2765238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8555547"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Ways to Improve Virtual Interviews</a:t>
            </a:r>
            <a:endParaRPr lang="en-US" sz="43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2067454"/>
            <a:ext cx="10869833"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Montserrat" panose="00000500000000000000" pitchFamily="2" charset="0"/>
              </a:rPr>
              <a:t>Consider beginning an interview fifteen minutes early so the committee can join and sync up.</a:t>
            </a: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If your conferencing platform has a “Waiting Room” feature, this is a great tool to use to ensure the committee is prepared and the interview doesn’t start any earlier than expected. </a:t>
            </a: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Avoid screen sharing whenever possible so all nominating committee members can see the candidate and vice versa. </a:t>
            </a: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If you are in a situation where multiple candidates need to meet with subsets of the committee, using a “Breakout Room” feature (if available) can split that up seamlessly and easily.</a:t>
            </a: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4" name="Picture 3" descr="A picture containing plate&#10;&#10;Description automatically generated">
            <a:extLst>
              <a:ext uri="{FF2B5EF4-FFF2-40B4-BE49-F238E27FC236}">
                <a16:creationId xmlns:a16="http://schemas.microsoft.com/office/drawing/2014/main" id="{18163DD1-9AEB-4B54-A7D3-EEBF8E0A3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87634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1997663"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Scoring</a:t>
            </a:r>
            <a:endParaRPr lang="en-US" sz="43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1430145"/>
            <a:ext cx="10869833" cy="6001643"/>
          </a:xfrm>
          <a:prstGeom prst="rect">
            <a:avLst/>
          </a:prstGeom>
          <a:noFill/>
        </p:spPr>
        <p:txBody>
          <a:bodyPr wrap="square" rtlCol="0">
            <a:spAutoFit/>
          </a:bodyPr>
          <a:lstStyle/>
          <a:p>
            <a:r>
              <a:rPr lang="en-US" sz="2400" dirty="0">
                <a:solidFill>
                  <a:schemeClr val="bg1"/>
                </a:solidFill>
                <a:latin typeface="Montserrat" panose="00000500000000000000" pitchFamily="2" charset="0"/>
              </a:rPr>
              <a:t>If there is a scoring component to your selection process, there are numerous ways you can still collect scores without having all individuals in the same place. </a:t>
            </a:r>
          </a:p>
          <a:p>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r>
              <a:rPr lang="en-US" sz="2400" b="1" dirty="0">
                <a:solidFill>
                  <a:schemeClr val="bg1"/>
                </a:solidFill>
                <a:latin typeface="Montserrat" panose="00000500000000000000" pitchFamily="2" charset="0"/>
              </a:rPr>
              <a:t>Microsoft Excel </a:t>
            </a:r>
            <a:r>
              <a:rPr lang="en-US" sz="2400" dirty="0">
                <a:solidFill>
                  <a:schemeClr val="bg1"/>
                </a:solidFill>
                <a:latin typeface="Montserrat" panose="00000500000000000000" pitchFamily="2" charset="0"/>
              </a:rPr>
              <a:t>has capabilities to set up individual scoring sheets to connect to a Master Scoresheet that allow individuals to input data that connects to another workbook. </a:t>
            </a:r>
          </a:p>
          <a:p>
            <a:pPr marL="342900" indent="-342900">
              <a:buFont typeface="Arial" panose="020B0604020202020204" pitchFamily="34" charset="0"/>
              <a:buChar char="•"/>
            </a:pPr>
            <a:r>
              <a:rPr lang="en-US" sz="2400" b="1" dirty="0">
                <a:solidFill>
                  <a:schemeClr val="bg1"/>
                </a:solidFill>
                <a:latin typeface="Montserrat" panose="00000500000000000000" pitchFamily="2" charset="0"/>
              </a:rPr>
              <a:t>JotForm </a:t>
            </a:r>
            <a:r>
              <a:rPr lang="en-US" sz="2400" dirty="0">
                <a:solidFill>
                  <a:schemeClr val="bg1"/>
                </a:solidFill>
                <a:latin typeface="Montserrat" panose="00000500000000000000" pitchFamily="2" charset="0"/>
              </a:rPr>
              <a:t>has matrix options that could allow you to select a score. </a:t>
            </a:r>
          </a:p>
          <a:p>
            <a:pPr marL="342900" indent="-342900">
              <a:buFont typeface="Arial" panose="020B0604020202020204" pitchFamily="34" charset="0"/>
              <a:buChar char="•"/>
            </a:pPr>
            <a:r>
              <a:rPr lang="en-US" sz="2400" dirty="0">
                <a:solidFill>
                  <a:schemeClr val="bg1"/>
                </a:solidFill>
                <a:latin typeface="Montserrat" panose="00000500000000000000" pitchFamily="2" charset="0"/>
              </a:rPr>
              <a:t>Apps like </a:t>
            </a:r>
            <a:r>
              <a:rPr lang="en-US" sz="2400" b="1" dirty="0" err="1">
                <a:solidFill>
                  <a:schemeClr val="bg1"/>
                </a:solidFill>
                <a:latin typeface="Montserrat" panose="00000500000000000000" pitchFamily="2" charset="0"/>
              </a:rPr>
              <a:t>TinyScanner</a:t>
            </a:r>
            <a:r>
              <a:rPr lang="en-US" sz="2400" dirty="0">
                <a:solidFill>
                  <a:schemeClr val="bg1"/>
                </a:solidFill>
                <a:latin typeface="Montserrat" panose="00000500000000000000" pitchFamily="2" charset="0"/>
              </a:rPr>
              <a:t> and </a:t>
            </a:r>
            <a:r>
              <a:rPr lang="en-US" sz="2400" b="1" dirty="0">
                <a:solidFill>
                  <a:schemeClr val="bg1"/>
                </a:solidFill>
                <a:latin typeface="Montserrat" panose="00000500000000000000" pitchFamily="2" charset="0"/>
              </a:rPr>
              <a:t>Notes </a:t>
            </a:r>
            <a:r>
              <a:rPr lang="en-US" sz="2400" dirty="0">
                <a:solidFill>
                  <a:schemeClr val="bg1"/>
                </a:solidFill>
                <a:latin typeface="Montserrat" panose="00000500000000000000" pitchFamily="2" charset="0"/>
              </a:rPr>
              <a:t>also allow individuals to scan paper copies to a PDF and download quickly and easily to a Google Drive or similar, if printing scorecards is preferred. </a:t>
            </a: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4" name="Picture 3" descr="A picture containing plate&#10;&#10;Description automatically generated">
            <a:extLst>
              <a:ext uri="{FF2B5EF4-FFF2-40B4-BE49-F238E27FC236}">
                <a16:creationId xmlns:a16="http://schemas.microsoft.com/office/drawing/2014/main" id="{4C1513FA-B0F9-4679-B595-154AB7A20C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3636" y="5576165"/>
            <a:ext cx="894963" cy="1139321"/>
          </a:xfrm>
          <a:prstGeom prst="rect">
            <a:avLst/>
          </a:prstGeom>
        </p:spPr>
      </p:pic>
    </p:spTree>
    <p:extLst>
      <p:ext uri="{BB962C8B-B14F-4D97-AF65-F5344CB8AC3E}">
        <p14:creationId xmlns:p14="http://schemas.microsoft.com/office/powerpoint/2010/main" val="1369965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A839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7F95F-E397-4261-83A0-F23010622CF4}"/>
              </a:ext>
            </a:extLst>
          </p:cNvPr>
          <p:cNvSpPr txBox="1"/>
          <p:nvPr/>
        </p:nvSpPr>
        <p:spPr>
          <a:xfrm>
            <a:off x="578143" y="530600"/>
            <a:ext cx="6122189" cy="769441"/>
          </a:xfrm>
          <a:prstGeom prst="rect">
            <a:avLst/>
          </a:prstGeom>
          <a:noFill/>
        </p:spPr>
        <p:txBody>
          <a:bodyPr wrap="none" rtlCol="0">
            <a:spAutoFit/>
          </a:bodyPr>
          <a:lstStyle/>
          <a:p>
            <a:r>
              <a:rPr lang="en-US" sz="4400" b="1" dirty="0">
                <a:solidFill>
                  <a:srgbClr val="F2CE1B"/>
                </a:solidFill>
                <a:latin typeface="Brandon Smith" panose="02000500000000000000" pitchFamily="2" charset="0"/>
              </a:rPr>
              <a:t>Virtual Decision Making</a:t>
            </a:r>
            <a:endParaRPr lang="en-US" sz="4300" b="1" dirty="0">
              <a:solidFill>
                <a:schemeClr val="bg1"/>
              </a:solidFill>
              <a:latin typeface="Montserrat" panose="00000500000000000000" pitchFamily="2" charset="0"/>
            </a:endParaRPr>
          </a:p>
        </p:txBody>
      </p:sp>
      <p:sp>
        <p:nvSpPr>
          <p:cNvPr id="5" name="TextBox 4">
            <a:extLst>
              <a:ext uri="{FF2B5EF4-FFF2-40B4-BE49-F238E27FC236}">
                <a16:creationId xmlns:a16="http://schemas.microsoft.com/office/drawing/2014/main" id="{BF19A3FF-729F-43FB-8B13-95E6950BD3E0}"/>
              </a:ext>
            </a:extLst>
          </p:cNvPr>
          <p:cNvSpPr txBox="1"/>
          <p:nvPr/>
        </p:nvSpPr>
        <p:spPr>
          <a:xfrm>
            <a:off x="578143" y="1433753"/>
            <a:ext cx="10869833" cy="6740307"/>
          </a:xfrm>
          <a:prstGeom prst="rect">
            <a:avLst/>
          </a:prstGeom>
          <a:noFill/>
        </p:spPr>
        <p:txBody>
          <a:bodyPr wrap="square" rtlCol="0">
            <a:spAutoFit/>
          </a:bodyPr>
          <a:lstStyle/>
          <a:p>
            <a:r>
              <a:rPr lang="en-US" sz="2400" dirty="0">
                <a:solidFill>
                  <a:schemeClr val="bg1"/>
                </a:solidFill>
                <a:latin typeface="Montserrat" panose="00000500000000000000" pitchFamily="2" charset="0"/>
              </a:rPr>
              <a:t>A new challenge presented by the current climate will be making decisions around officer teams. Consider using the following resources and methods for decision making. Visual aids will be crucial in guiding this process and maintaining efficiency: </a:t>
            </a:r>
          </a:p>
          <a:p>
            <a:pPr marL="800100" lvl="1" indent="-342900">
              <a:buFont typeface="Arial" panose="020B0604020202020204" pitchFamily="34" charset="0"/>
              <a:buChar char="•"/>
            </a:pPr>
            <a:r>
              <a:rPr lang="en-US" sz="2400" dirty="0">
                <a:solidFill>
                  <a:schemeClr val="bg1"/>
                </a:solidFill>
                <a:latin typeface="Montserrat" panose="00000500000000000000" pitchFamily="2" charset="0"/>
              </a:rPr>
              <a:t>Have committee members individually select who they would place on the chapter officer team and submit to the individual leading deliberations. This individual can create a visual aid to share with the group and spark conversation. </a:t>
            </a:r>
          </a:p>
          <a:p>
            <a:pPr marL="800100" lvl="1" indent="-342900">
              <a:buFont typeface="Arial" panose="020B0604020202020204" pitchFamily="34" charset="0"/>
              <a:buChar char="•"/>
            </a:pPr>
            <a:r>
              <a:rPr lang="en-US" sz="2400" dirty="0">
                <a:solidFill>
                  <a:schemeClr val="bg1"/>
                </a:solidFill>
                <a:latin typeface="Montserrat" panose="00000500000000000000" pitchFamily="2" charset="0"/>
              </a:rPr>
              <a:t>Utilize the “Chat” feature to maximize efficiency in discussions. </a:t>
            </a:r>
          </a:p>
          <a:p>
            <a:pPr marL="800100" lvl="1" indent="-342900">
              <a:buFont typeface="Arial" panose="020B0604020202020204" pitchFamily="34" charset="0"/>
              <a:buChar char="•"/>
            </a:pPr>
            <a:r>
              <a:rPr lang="en-US" sz="2400" dirty="0">
                <a:solidFill>
                  <a:schemeClr val="bg1"/>
                </a:solidFill>
                <a:latin typeface="Montserrat" panose="00000500000000000000" pitchFamily="2" charset="0"/>
              </a:rPr>
              <a:t>Alternatively, </a:t>
            </a:r>
            <a:r>
              <a:rPr lang="en-US" sz="2400" b="1" dirty="0" err="1">
                <a:solidFill>
                  <a:schemeClr val="bg1"/>
                </a:solidFill>
                <a:latin typeface="Montserrat" panose="00000500000000000000" pitchFamily="2" charset="0"/>
              </a:rPr>
              <a:t>PollEverywhere</a:t>
            </a:r>
            <a:r>
              <a:rPr lang="en-US" sz="2400" b="1" dirty="0">
                <a:solidFill>
                  <a:schemeClr val="bg1"/>
                </a:solidFill>
                <a:latin typeface="Montserrat" panose="00000500000000000000" pitchFamily="2" charset="0"/>
              </a:rPr>
              <a:t> </a:t>
            </a:r>
            <a:r>
              <a:rPr lang="en-US" sz="2400" dirty="0">
                <a:solidFill>
                  <a:schemeClr val="bg1"/>
                </a:solidFill>
                <a:latin typeface="Montserrat" panose="00000500000000000000" pitchFamily="2" charset="0"/>
              </a:rPr>
              <a:t>offers limited free options that can show live voting as a visual aid. This can also be used if your chapter’s constitution requires voting. </a:t>
            </a: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pPr marL="342900" indent="-342900">
              <a:buFont typeface="Arial" panose="020B0604020202020204" pitchFamily="34" charset="0"/>
              <a:buChar char="•"/>
            </a:pPr>
            <a:endParaRPr lang="en-US" sz="2400" dirty="0">
              <a:solidFill>
                <a:schemeClr val="bg1"/>
              </a:solidFill>
              <a:latin typeface="Montserrat" panose="00000500000000000000" pitchFamily="2" charset="0"/>
            </a:endParaRPr>
          </a:p>
          <a:p>
            <a:endParaRPr lang="en-US" sz="2400" dirty="0">
              <a:solidFill>
                <a:schemeClr val="bg1"/>
              </a:solidFill>
              <a:latin typeface="Montserrat" panose="00000500000000000000" pitchFamily="2" charset="0"/>
            </a:endParaRPr>
          </a:p>
          <a:p>
            <a:r>
              <a:rPr lang="en-US" sz="2400" dirty="0">
                <a:solidFill>
                  <a:schemeClr val="bg1"/>
                </a:solidFill>
                <a:latin typeface="Montserrat" panose="00000500000000000000" pitchFamily="2" charset="0"/>
              </a:rPr>
              <a:t> </a:t>
            </a:r>
            <a:endParaRPr lang="en-US" sz="2400" b="1" dirty="0">
              <a:solidFill>
                <a:schemeClr val="bg1"/>
              </a:solidFill>
              <a:latin typeface="Montserrat" panose="00000500000000000000" pitchFamily="2" charset="0"/>
            </a:endParaRPr>
          </a:p>
          <a:p>
            <a:r>
              <a:rPr lang="en-US" sz="2400" b="1" dirty="0">
                <a:solidFill>
                  <a:schemeClr val="bg1"/>
                </a:solidFill>
                <a:latin typeface="Montserrat" panose="00000500000000000000" pitchFamily="2" charset="0"/>
              </a:rPr>
              <a:t> </a:t>
            </a:r>
          </a:p>
        </p:txBody>
      </p:sp>
      <p:pic>
        <p:nvPicPr>
          <p:cNvPr id="4" name="Picture 3" descr="A picture containing plate&#10;&#10;Description automatically generated">
            <a:extLst>
              <a:ext uri="{FF2B5EF4-FFF2-40B4-BE49-F238E27FC236}">
                <a16:creationId xmlns:a16="http://schemas.microsoft.com/office/drawing/2014/main" id="{EE15EF1A-FFE0-4E50-A194-9C5F3F9C1E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5533" y="5578580"/>
            <a:ext cx="893066" cy="1136906"/>
          </a:xfrm>
          <a:prstGeom prst="rect">
            <a:avLst/>
          </a:prstGeom>
        </p:spPr>
      </p:pic>
    </p:spTree>
    <p:extLst>
      <p:ext uri="{BB962C8B-B14F-4D97-AF65-F5344CB8AC3E}">
        <p14:creationId xmlns:p14="http://schemas.microsoft.com/office/powerpoint/2010/main" val="1529517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58E32C03934AC4FBC255F4B0AF54AF6" ma:contentTypeVersion="13" ma:contentTypeDescription="Create a new document." ma:contentTypeScope="" ma:versionID="79ff2b0387bb9144f146316f54f3a9b8">
  <xsd:schema xmlns:xsd="http://www.w3.org/2001/XMLSchema" xmlns:xs="http://www.w3.org/2001/XMLSchema" xmlns:p="http://schemas.microsoft.com/office/2006/metadata/properties" xmlns:ns3="70aec708-5343-4747-b735-32aeb30ff4cd" xmlns:ns4="980ab96c-f51f-497b-9bbe-4ae54cb0ffdd" targetNamespace="http://schemas.microsoft.com/office/2006/metadata/properties" ma:root="true" ma:fieldsID="b5e48fb8d1acf432dc2abe305ff5cc00" ns3:_="" ns4:_="">
    <xsd:import namespace="70aec708-5343-4747-b735-32aeb30ff4cd"/>
    <xsd:import namespace="980ab96c-f51f-497b-9bbe-4ae54cb0ffd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aec708-5343-4747-b735-32aeb30ff4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0ab96c-f51f-497b-9bbe-4ae54cb0ffd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8B716C-73FC-407D-B994-9AE576C714A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A623C46-44D2-4F25-A4E5-DD30A6599849}">
  <ds:schemaRefs>
    <ds:schemaRef ds:uri="http://schemas.microsoft.com/sharepoint/v3/contenttype/forms"/>
  </ds:schemaRefs>
</ds:datastoreItem>
</file>

<file path=customXml/itemProps3.xml><?xml version="1.0" encoding="utf-8"?>
<ds:datastoreItem xmlns:ds="http://schemas.openxmlformats.org/officeDocument/2006/customXml" ds:itemID="{3B797386-E438-4D9F-9600-F5F245FFA0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aec708-5343-4747-b735-32aeb30ff4cd"/>
    <ds:schemaRef ds:uri="980ab96c-f51f-497b-9bbe-4ae54cb0ff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3055</TotalTime>
  <Words>771</Words>
  <Application>Microsoft Office PowerPoint</Application>
  <PresentationFormat>Widescreen</PresentationFormat>
  <Paragraphs>105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Montserrat</vt:lpstr>
      <vt:lpstr>Calibri</vt:lpstr>
      <vt:lpstr>Arial</vt:lpstr>
      <vt:lpstr>Brandon Smith</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Eric</dc:creator>
  <cp:lastModifiedBy>Crutchfield, Nina</cp:lastModifiedBy>
  <cp:revision>8</cp:revision>
  <dcterms:created xsi:type="dcterms:W3CDTF">2020-04-16T15:19:53Z</dcterms:created>
  <dcterms:modified xsi:type="dcterms:W3CDTF">2020-04-29T20:15:51Z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0x010100E58E32C03934AC4FBC255F4B0AF54AF6</vt:lpwstr>
  </property>
</Properties>
</file>