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62" r:id="rId4"/>
    <p:sldId id="259" r:id="rId5"/>
    <p:sldId id="263" r:id="rId6"/>
    <p:sldId id="261" r:id="rId7"/>
    <p:sldId id="264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FFFF00"/>
    <a:srgbClr val="000000"/>
    <a:srgbClr val="FF0000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7" autoAdjust="0"/>
    <p:restoredTop sz="94683" autoAdjust="0"/>
  </p:normalViewPr>
  <p:slideViewPr>
    <p:cSldViewPr>
      <p:cViewPr varScale="1">
        <p:scale>
          <a:sx n="100" d="100"/>
          <a:sy n="100" d="100"/>
        </p:scale>
        <p:origin x="-102" y="-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6EC757DE-5473-41F2-97A7-048350C38AA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1B0A7917-8347-446B-A44C-A44DDCAF42C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63B30B-4817-495C-9414-3EE7E1F60EAA}" type="slidenum">
              <a:rPr lang="en-US"/>
              <a:pPr/>
              <a:t>1</a:t>
            </a:fld>
            <a:endParaRPr lang="en-US"/>
          </a:p>
        </p:txBody>
      </p:sp>
      <p:sp>
        <p:nvSpPr>
          <p:cNvPr id="7168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2727E8-19C2-4673-AED2-27392CB22F88}" type="slidenum">
              <a:rPr lang="en-US"/>
              <a:pPr/>
              <a:t>2</a:t>
            </a:fld>
            <a:endParaRPr lang="en-US"/>
          </a:p>
        </p:txBody>
      </p:sp>
      <p:sp>
        <p:nvSpPr>
          <p:cNvPr id="727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F1461D-475E-4AA5-AFEF-C0804129FABF}" type="slidenum">
              <a:rPr lang="en-US"/>
              <a:pPr/>
              <a:t>3</a:t>
            </a:fld>
            <a:endParaRPr lang="en-US"/>
          </a:p>
        </p:txBody>
      </p:sp>
      <p:sp>
        <p:nvSpPr>
          <p:cNvPr id="7373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E548FA-AF45-4FC5-B1F3-309E948D412F}" type="slidenum">
              <a:rPr lang="en-US"/>
              <a:pPr/>
              <a:t>4</a:t>
            </a:fld>
            <a:endParaRPr lang="en-US"/>
          </a:p>
        </p:txBody>
      </p:sp>
      <p:sp>
        <p:nvSpPr>
          <p:cNvPr id="747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ECC712D-F8CA-4B2F-987C-624B0F00A7DD}" type="slidenum">
              <a:rPr lang="en-US"/>
              <a:pPr/>
              <a:t>5</a:t>
            </a:fld>
            <a:endParaRPr lang="en-US"/>
          </a:p>
        </p:txBody>
      </p:sp>
      <p:sp>
        <p:nvSpPr>
          <p:cNvPr id="798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4F0E4E-6843-471F-B927-CF77595B58B2}" type="slidenum">
              <a:rPr lang="en-US"/>
              <a:pPr/>
              <a:t>6</a:t>
            </a:fld>
            <a:endParaRPr lang="en-US"/>
          </a:p>
        </p:txBody>
      </p:sp>
      <p:sp>
        <p:nvSpPr>
          <p:cNvPr id="7577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60A5EA-087E-4B2A-ADC6-0DB2ACD0ABD8}" type="slidenum">
              <a:rPr lang="en-US"/>
              <a:pPr/>
              <a:t>7</a:t>
            </a:fld>
            <a:endParaRPr lang="en-US"/>
          </a:p>
        </p:txBody>
      </p:sp>
      <p:sp>
        <p:nvSpPr>
          <p:cNvPr id="819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0" name="AutoShape 18"/>
          <p:cNvSpPr>
            <a:spLocks noChangeArrowheads="1"/>
          </p:cNvSpPr>
          <p:nvPr userDrawn="1"/>
        </p:nvSpPr>
        <p:spPr bwMode="auto">
          <a:xfrm>
            <a:off x="0" y="0"/>
            <a:ext cx="9144000" cy="6934200"/>
          </a:xfrm>
          <a:prstGeom prst="rtTriangle">
            <a:avLst/>
          </a:prstGeom>
          <a:solidFill>
            <a:srgbClr val="FFFF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3048000" y="533400"/>
            <a:ext cx="4191000" cy="13716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28600" y="3429000"/>
            <a:ext cx="46482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5344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13360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228600"/>
            <a:ext cx="624840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2860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28600" y="14478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38100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4478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14800" y="14478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AutoShape 17"/>
          <p:cNvSpPr>
            <a:spLocks noChangeArrowheads="1"/>
          </p:cNvSpPr>
          <p:nvPr userDrawn="1"/>
        </p:nvSpPr>
        <p:spPr bwMode="auto">
          <a:xfrm>
            <a:off x="0" y="0"/>
            <a:ext cx="9144000" cy="6781800"/>
          </a:xfrm>
          <a:prstGeom prst="flowChartMultidocument">
            <a:avLst/>
          </a:prstGeom>
          <a:solidFill>
            <a:srgbClr val="FF0000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22860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4478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098" name="Rectangle 2"/>
          <p:cNvSpPr>
            <a:spLocks noChangeArrowheads="1"/>
          </p:cNvSpPr>
          <p:nvPr>
            <p:ph type="ctrTitle"/>
          </p:nvPr>
        </p:nvSpPr>
        <p:spPr>
          <a:xfrm>
            <a:off x="3200400" y="762000"/>
            <a:ext cx="5410200" cy="1524000"/>
          </a:xfrm>
          <a:noFill/>
          <a:ln/>
        </p:spPr>
        <p:txBody>
          <a:bodyPr/>
          <a:lstStyle/>
          <a:p>
            <a:r>
              <a:rPr lang="en-US" sz="4800">
                <a:solidFill>
                  <a:srgbClr val="FFFF00"/>
                </a:solidFill>
              </a:rPr>
              <a:t>The Importance of Professional Ethics</a:t>
            </a:r>
          </a:p>
        </p:txBody>
      </p:sp>
      <p:sp>
        <p:nvSpPr>
          <p:cNvPr id="4099" name="Rectangle 3"/>
          <p:cNvSpPr>
            <a:spLocks noChangeArrowheads="1"/>
          </p:cNvSpPr>
          <p:nvPr>
            <p:ph type="subTitle" idx="1"/>
          </p:nvPr>
        </p:nvSpPr>
        <p:spPr>
          <a:xfrm>
            <a:off x="381000" y="3352800"/>
            <a:ext cx="4876800" cy="1752600"/>
          </a:xfrm>
          <a:noFill/>
          <a:ln/>
        </p:spPr>
        <p:txBody>
          <a:bodyPr/>
          <a:lstStyle/>
          <a:p>
            <a:r>
              <a:rPr lang="en-US">
                <a:solidFill>
                  <a:srgbClr val="000000"/>
                </a:solidFill>
              </a:rPr>
              <a:t>How do I begin to grow?</a:t>
            </a: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One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ME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33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xfrm>
            <a:off x="1143000" y="304800"/>
            <a:ext cx="8001000" cy="99060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</a:rPr>
              <a:t>Ethical Decision Making Criteria</a:t>
            </a:r>
          </a:p>
        </p:txBody>
      </p:sp>
      <p:sp>
        <p:nvSpPr>
          <p:cNvPr id="51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304800" y="1371600"/>
            <a:ext cx="6248400" cy="52578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Is it </a:t>
            </a:r>
            <a:r>
              <a:rPr lang="en-US" sz="2800" b="1">
                <a:solidFill>
                  <a:srgbClr val="FFFF00"/>
                </a:solidFill>
              </a:rPr>
              <a:t>legal</a:t>
            </a:r>
            <a:r>
              <a:rPr lang="en-US" sz="2800">
                <a:solidFill>
                  <a:schemeClr val="bg1"/>
                </a:solidFill>
              </a:rPr>
              <a:t>?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Would you want the same thing to </a:t>
            </a:r>
            <a:r>
              <a:rPr lang="en-US" sz="2800" b="1">
                <a:solidFill>
                  <a:srgbClr val="FFFF00"/>
                </a:solidFill>
              </a:rPr>
              <a:t>happen to you</a:t>
            </a:r>
            <a:r>
              <a:rPr lang="en-US" sz="2800">
                <a:solidFill>
                  <a:schemeClr val="bg1"/>
                </a:solidFill>
              </a:rPr>
              <a:t>?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Ask a </a:t>
            </a:r>
            <a:r>
              <a:rPr lang="en-US" sz="2800" b="1">
                <a:solidFill>
                  <a:srgbClr val="FFFF00"/>
                </a:solidFill>
              </a:rPr>
              <a:t>mentor</a:t>
            </a:r>
            <a:r>
              <a:rPr lang="en-US" sz="2800">
                <a:solidFill>
                  <a:schemeClr val="bg1"/>
                </a:solidFill>
              </a:rPr>
              <a:t>. Does that person believe it’s ethical?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152400" y="5943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33 TM A1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9634" name="Rectangle 2"/>
          <p:cNvSpPr>
            <a:spLocks noChangeArrowheads="1"/>
          </p:cNvSpPr>
          <p:nvPr>
            <p:ph type="title"/>
          </p:nvPr>
        </p:nvSpPr>
        <p:spPr>
          <a:xfrm>
            <a:off x="1066800" y="0"/>
            <a:ext cx="7620000" cy="609600"/>
          </a:xfrm>
          <a:noFill/>
          <a:ln/>
        </p:spPr>
        <p:txBody>
          <a:bodyPr/>
          <a:lstStyle/>
          <a:p>
            <a:pPr algn="ctr"/>
            <a:r>
              <a:rPr lang="en-US" sz="4000" b="1">
                <a:solidFill>
                  <a:srgbClr val="000000"/>
                </a:solidFill>
              </a:rPr>
              <a:t>Ethical Decision Making Criteria</a:t>
            </a:r>
          </a:p>
        </p:txBody>
      </p:sp>
      <p:sp>
        <p:nvSpPr>
          <p:cNvPr id="6963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533400" y="1371600"/>
            <a:ext cx="6248400" cy="48768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What are the </a:t>
            </a:r>
            <a:r>
              <a:rPr lang="en-US" sz="2800" b="1">
                <a:solidFill>
                  <a:srgbClr val="FFFF00"/>
                </a:solidFill>
              </a:rPr>
              <a:t>benefits and costs</a:t>
            </a:r>
            <a:r>
              <a:rPr lang="en-US" sz="2800">
                <a:solidFill>
                  <a:schemeClr val="bg1"/>
                </a:solidFill>
              </a:rPr>
              <a:t> to all parties involved?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Would you want it to be </a:t>
            </a:r>
            <a:r>
              <a:rPr lang="en-US" sz="2800" b="1">
                <a:solidFill>
                  <a:srgbClr val="FFFF00"/>
                </a:solidFill>
              </a:rPr>
              <a:t>universally accepted</a:t>
            </a:r>
            <a:r>
              <a:rPr lang="en-US" sz="2800">
                <a:solidFill>
                  <a:schemeClr val="bg1"/>
                </a:solidFill>
              </a:rPr>
              <a:t>?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Would you be proud to have your action </a:t>
            </a:r>
            <a:r>
              <a:rPr lang="en-US" sz="2800" b="1">
                <a:solidFill>
                  <a:srgbClr val="FFFF00"/>
                </a:solidFill>
              </a:rPr>
              <a:t>appear on TV</a:t>
            </a:r>
            <a:r>
              <a:rPr lang="en-US" sz="2800">
                <a:solidFill>
                  <a:schemeClr val="bg1"/>
                </a:solidFill>
              </a:rPr>
              <a:t> or in the newspaper?</a:t>
            </a: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152400" y="5943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33 TM A2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ChangeArrowheads="1"/>
          </p:cNvSpPr>
          <p:nvPr>
            <p:ph type="title"/>
          </p:nvPr>
        </p:nvSpPr>
        <p:spPr>
          <a:xfrm>
            <a:off x="1143000" y="-152400"/>
            <a:ext cx="7620000" cy="83820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</a:rPr>
              <a:t>Effects of Ethical Behavior</a:t>
            </a:r>
          </a:p>
        </p:txBody>
      </p:sp>
      <p:sp>
        <p:nvSpPr>
          <p:cNvPr id="665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304800" y="1219200"/>
            <a:ext cx="6553200" cy="52578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Gain </a:t>
            </a:r>
            <a:r>
              <a:rPr lang="en-US" sz="2800" b="1">
                <a:solidFill>
                  <a:srgbClr val="FFFF00"/>
                </a:solidFill>
              </a:rPr>
              <a:t>respect</a:t>
            </a:r>
            <a:r>
              <a:rPr lang="en-US" sz="2800">
                <a:solidFill>
                  <a:schemeClr val="bg1"/>
                </a:solidFill>
              </a:rPr>
              <a:t> from others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sz="28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Gain the </a:t>
            </a:r>
            <a:r>
              <a:rPr lang="en-US" sz="2800" b="1">
                <a:solidFill>
                  <a:srgbClr val="FFFF00"/>
                </a:solidFill>
              </a:rPr>
              <a:t>trust</a:t>
            </a:r>
            <a:r>
              <a:rPr lang="en-US" sz="2800">
                <a:solidFill>
                  <a:schemeClr val="bg1"/>
                </a:solidFill>
              </a:rPr>
              <a:t> of others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sz="28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Accountability</a:t>
            </a:r>
            <a:r>
              <a:rPr lang="en-US" sz="2800">
                <a:solidFill>
                  <a:schemeClr val="bg1"/>
                </a:solidFill>
              </a:rPr>
              <a:t> of people you deal with.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0" y="6019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33 TM B1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8850" name="Rectangle 2"/>
          <p:cNvSpPr>
            <a:spLocks noChangeArrowheads="1"/>
          </p:cNvSpPr>
          <p:nvPr>
            <p:ph type="title"/>
          </p:nvPr>
        </p:nvSpPr>
        <p:spPr>
          <a:xfrm>
            <a:off x="1143000" y="-152400"/>
            <a:ext cx="7620000" cy="83820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</a:rPr>
              <a:t>Effects of Ethical Behavior</a:t>
            </a:r>
          </a:p>
        </p:txBody>
      </p:sp>
      <p:sp>
        <p:nvSpPr>
          <p:cNvPr id="7885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304800" y="1219200"/>
            <a:ext cx="6553200" cy="52578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Security</a:t>
            </a:r>
          </a:p>
          <a:p>
            <a:pPr lvl="1">
              <a:spcBef>
                <a:spcPct val="50000"/>
              </a:spcBef>
            </a:pPr>
            <a:r>
              <a:rPr lang="en-US" sz="2400">
                <a:solidFill>
                  <a:schemeClr val="bg1"/>
                </a:solidFill>
              </a:rPr>
              <a:t>Provides a guideline for the actions of those around you.</a:t>
            </a:r>
          </a:p>
          <a:p>
            <a:pPr lvl="1">
              <a:spcBef>
                <a:spcPct val="50000"/>
              </a:spcBef>
              <a:buFontTx/>
              <a:buNone/>
            </a:pPr>
            <a:endParaRPr lang="en-US" sz="24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Fairness</a:t>
            </a:r>
          </a:p>
          <a:p>
            <a:pPr lvl="1">
              <a:spcBef>
                <a:spcPct val="50000"/>
              </a:spcBef>
            </a:pPr>
            <a:r>
              <a:rPr lang="en-US" sz="2400">
                <a:solidFill>
                  <a:schemeClr val="bg1"/>
                </a:solidFill>
              </a:rPr>
              <a:t>Insures that people in power will treat 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>you fairly.</a:t>
            </a:r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0" y="6019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33 TM B1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8610" name="Rectangle 2"/>
          <p:cNvSpPr>
            <a:spLocks noChangeArrowheads="1"/>
          </p:cNvSpPr>
          <p:nvPr>
            <p:ph type="title"/>
          </p:nvPr>
        </p:nvSpPr>
        <p:spPr>
          <a:xfrm>
            <a:off x="1143000" y="-304800"/>
            <a:ext cx="7620000" cy="104775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</a:rPr>
              <a:t>Effects of Un-ethical Behavior</a:t>
            </a:r>
          </a:p>
        </p:txBody>
      </p:sp>
      <p:sp>
        <p:nvSpPr>
          <p:cNvPr id="6861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228600" y="1447800"/>
            <a:ext cx="7086600" cy="5257800"/>
          </a:xfrm>
          <a:noFill/>
          <a:ln/>
        </p:spPr>
        <p:txBody>
          <a:bodyPr/>
          <a:lstStyle/>
          <a:p>
            <a:pPr>
              <a:spcBef>
                <a:spcPct val="75000"/>
              </a:spcBef>
            </a:pPr>
            <a:r>
              <a:rPr lang="en-US" sz="2800">
                <a:solidFill>
                  <a:schemeClr val="bg1"/>
                </a:solidFill>
              </a:rPr>
              <a:t>Loss of respect</a:t>
            </a:r>
          </a:p>
          <a:p>
            <a:pPr>
              <a:spcBef>
                <a:spcPct val="75000"/>
              </a:spcBef>
            </a:pPr>
            <a:r>
              <a:rPr lang="en-US" sz="2800">
                <a:solidFill>
                  <a:schemeClr val="bg1"/>
                </a:solidFill>
              </a:rPr>
              <a:t>No dependable expectations for those around you.</a:t>
            </a:r>
          </a:p>
          <a:p>
            <a:pPr>
              <a:spcBef>
                <a:spcPct val="75000"/>
              </a:spcBef>
            </a:pPr>
            <a:r>
              <a:rPr lang="en-US" sz="2800">
                <a:solidFill>
                  <a:schemeClr val="bg1"/>
                </a:solidFill>
              </a:rPr>
              <a:t>Cost to group or company</a:t>
            </a:r>
          </a:p>
          <a:p>
            <a:pPr>
              <a:spcBef>
                <a:spcPct val="75000"/>
              </a:spcBef>
            </a:pPr>
            <a:r>
              <a:rPr lang="en-US" sz="2800">
                <a:solidFill>
                  <a:schemeClr val="bg1"/>
                </a:solidFill>
              </a:rPr>
              <a:t>Legal consequences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0" y="5943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33 TM B2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80898" name="Rectangle 2"/>
          <p:cNvSpPr>
            <a:spLocks noChangeArrowheads="1"/>
          </p:cNvSpPr>
          <p:nvPr>
            <p:ph type="title"/>
          </p:nvPr>
        </p:nvSpPr>
        <p:spPr>
          <a:xfrm>
            <a:off x="1143000" y="-304800"/>
            <a:ext cx="7620000" cy="91440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</a:rPr>
              <a:t>What is Ethics?</a:t>
            </a:r>
          </a:p>
        </p:txBody>
      </p:sp>
      <p:sp>
        <p:nvSpPr>
          <p:cNvPr id="80899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228600" y="1447800"/>
            <a:ext cx="7543800" cy="5257800"/>
          </a:xfrm>
          <a:noFill/>
          <a:ln/>
        </p:spPr>
        <p:txBody>
          <a:bodyPr/>
          <a:lstStyle/>
          <a:p>
            <a:pPr marL="533400" indent="-533400">
              <a:spcBef>
                <a:spcPct val="75000"/>
              </a:spcBef>
              <a:buFontTx/>
              <a:buNone/>
            </a:pPr>
            <a:r>
              <a:rPr lang="en-US" sz="2800">
                <a:solidFill>
                  <a:schemeClr val="bg1"/>
                </a:solidFill>
              </a:rPr>
              <a:t>	Each group that we are involved with has a set of behavioral expectations that are accepted by that group that tell us what’s acceptable and what’s not.             </a:t>
            </a:r>
          </a:p>
          <a:p>
            <a:pPr marL="533400" indent="-533400">
              <a:spcBef>
                <a:spcPct val="75000"/>
              </a:spcBef>
              <a:buFontTx/>
              <a:buAutoNum type="arabicPeriod"/>
            </a:pPr>
            <a:r>
              <a:rPr lang="en-US" sz="2800">
                <a:solidFill>
                  <a:schemeClr val="bg1"/>
                </a:solidFill>
              </a:rPr>
              <a:t>Ethical behaviors can be ambiguous</a:t>
            </a:r>
            <a:br>
              <a:rPr lang="en-US" sz="2800">
                <a:solidFill>
                  <a:schemeClr val="bg1"/>
                </a:solidFill>
              </a:rPr>
            </a:br>
            <a:r>
              <a:rPr lang="en-US" sz="2800">
                <a:solidFill>
                  <a:schemeClr val="bg1"/>
                </a:solidFill>
              </a:rPr>
              <a:t>           </a:t>
            </a:r>
          </a:p>
          <a:p>
            <a:pPr marL="533400" indent="-533400">
              <a:spcBef>
                <a:spcPct val="75000"/>
              </a:spcBef>
              <a:buFontTx/>
              <a:buAutoNum type="arabicPeriod"/>
            </a:pPr>
            <a:r>
              <a:rPr lang="en-US" sz="2800">
                <a:solidFill>
                  <a:schemeClr val="bg1"/>
                </a:solidFill>
              </a:rPr>
              <a:t> 2. Must be communicated clearly to the members.</a:t>
            </a:r>
            <a:br>
              <a:rPr lang="en-US" sz="2800">
                <a:solidFill>
                  <a:schemeClr val="bg1"/>
                </a:solidFill>
              </a:rPr>
            </a:br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0" y="5943600"/>
            <a:ext cx="114935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3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E8ACDBD3-EBF8-467D-929D-66E236AFB81F}"/>
</file>

<file path=customXml/itemProps2.xml><?xml version="1.0" encoding="utf-8"?>
<ds:datastoreItem xmlns:ds="http://schemas.openxmlformats.org/officeDocument/2006/customXml" ds:itemID="{06EEC8D0-8A7D-4B35-8C33-26E9F9E86290}"/>
</file>

<file path=customXml/itemProps3.xml><?xml version="1.0" encoding="utf-8"?>
<ds:datastoreItem xmlns:ds="http://schemas.openxmlformats.org/officeDocument/2006/customXml" ds:itemID="{437896B6-39DB-42B6-AA0B-85B4E71ABB59}"/>
</file>

<file path=docProps/app.xml><?xml version="1.0" encoding="utf-8"?>
<Properties xmlns="http://schemas.openxmlformats.org/officeDocument/2006/extended-properties" xmlns:vt="http://schemas.openxmlformats.org/officeDocument/2006/docPropsVTypes">
  <Template>LK Template</Template>
  <TotalTime>63</TotalTime>
  <Words>221</Words>
  <Application>Microsoft PowerPoint</Application>
  <PresentationFormat>On-screen Show (4:3)</PresentationFormat>
  <Paragraphs>44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Times New Roman</vt:lpstr>
      <vt:lpstr>Arial</vt:lpstr>
      <vt:lpstr>Lucida Calligraphy</vt:lpstr>
      <vt:lpstr>LK Template</vt:lpstr>
      <vt:lpstr>The Importance of Professional Ethics</vt:lpstr>
      <vt:lpstr>Ethical Decision Making Criteria</vt:lpstr>
      <vt:lpstr>Ethical Decision Making Criteria</vt:lpstr>
      <vt:lpstr>Effects of Ethical Behavior</vt:lpstr>
      <vt:lpstr>Effects of Ethical Behavior</vt:lpstr>
      <vt:lpstr>Effects of Un-ethical Behavior</vt:lpstr>
      <vt:lpstr>What is Ethics?</vt:lpstr>
    </vt:vector>
  </TitlesOfParts>
  <Company>Centre Pointe Education,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kblankenship</cp:lastModifiedBy>
  <cp:revision>5</cp:revision>
  <cp:lastPrinted>1601-01-01T00:00:00Z</cp:lastPrinted>
  <dcterms:created xsi:type="dcterms:W3CDTF">2003-12-07T06:27:43Z</dcterms:created>
  <dcterms:modified xsi:type="dcterms:W3CDTF">2008-01-02T15:56:28Z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