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66" r:id="rId5"/>
    <p:sldId id="269" r:id="rId6"/>
    <p:sldId id="273" r:id="rId7"/>
    <p:sldId id="274" r:id="rId8"/>
    <p:sldId id="272" r:id="rId9"/>
    <p:sldId id="271" r:id="rId10"/>
    <p:sldId id="270" r:id="rId11"/>
    <p:sldId id="276" r:id="rId12"/>
    <p:sldId id="275" r:id="rId13"/>
    <p:sldId id="278" r:id="rId14"/>
    <p:sldId id="277" r:id="rId15"/>
    <p:sldId id="279" r:id="rId16"/>
    <p:sldId id="282" r:id="rId17"/>
    <p:sldId id="281" r:id="rId18"/>
    <p:sldId id="267" r:id="rId19"/>
    <p:sldId id="268" r:id="rId20"/>
  </p:sldIdLst>
  <p:sldSz cx="9144000" cy="6858000" type="screen4x3"/>
  <p:notesSz cx="6858000" cy="9144000"/>
  <p:custDataLst>
    <p:tags r:id="rId2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mumaw" initials="k"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9" d="100"/>
          <a:sy n="99" d="100"/>
        </p:scale>
        <p:origin x="555" y="5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tags" Target="tags/tag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9F83DA8-697F-44D2-B162-7B41C530F397}" type="datetimeFigureOut">
              <a:rPr lang="en-US" smtClean="0"/>
              <a:t>8/14/2018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A15E88-53B1-4E02-8ADB-77066ADB785C}" type="slidenum">
              <a:rPr lang="en-US" smtClean="0"/>
              <a:t>‹#›</a:t>
            </a:fld>
            <a:endParaRPr lang="en-US"/>
          </a:p>
        </p:txBody>
      </p:sp>
    </p:spTree>
    <p:extLst>
      <p:ext uri="{BB962C8B-B14F-4D97-AF65-F5344CB8AC3E}">
        <p14:creationId xmlns:p14="http://schemas.microsoft.com/office/powerpoint/2010/main" val="3017371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F83DA8-697F-44D2-B162-7B41C530F397}" type="datetimeFigureOut">
              <a:rPr lang="en-US" smtClean="0"/>
              <a:t>8/14/2018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A15E88-53B1-4E02-8ADB-77066ADB785C}" type="slidenum">
              <a:rPr lang="en-US" smtClean="0"/>
              <a:t>‹#›</a:t>
            </a:fld>
            <a:endParaRPr lang="en-US"/>
          </a:p>
        </p:txBody>
      </p:sp>
    </p:spTree>
    <p:extLst>
      <p:ext uri="{BB962C8B-B14F-4D97-AF65-F5344CB8AC3E}">
        <p14:creationId xmlns:p14="http://schemas.microsoft.com/office/powerpoint/2010/main" val="2105075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F83DA8-697F-44D2-B162-7B41C530F397}" type="datetimeFigureOut">
              <a:rPr lang="en-US" smtClean="0"/>
              <a:t>8/14/2018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A15E88-53B1-4E02-8ADB-77066ADB785C}" type="slidenum">
              <a:rPr lang="en-US" smtClean="0"/>
              <a:t>‹#›</a:t>
            </a:fld>
            <a:endParaRPr lang="en-US"/>
          </a:p>
        </p:txBody>
      </p:sp>
    </p:spTree>
    <p:extLst>
      <p:ext uri="{BB962C8B-B14F-4D97-AF65-F5344CB8AC3E}">
        <p14:creationId xmlns:p14="http://schemas.microsoft.com/office/powerpoint/2010/main" val="2223905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F83DA8-697F-44D2-B162-7B41C530F397}" type="datetimeFigureOut">
              <a:rPr lang="en-US" smtClean="0"/>
              <a:t>8/14/2018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A15E88-53B1-4E02-8ADB-77066ADB785C}" type="slidenum">
              <a:rPr lang="en-US" smtClean="0"/>
              <a:t>‹#›</a:t>
            </a:fld>
            <a:endParaRPr lang="en-US"/>
          </a:p>
        </p:txBody>
      </p:sp>
    </p:spTree>
    <p:extLst>
      <p:ext uri="{BB962C8B-B14F-4D97-AF65-F5344CB8AC3E}">
        <p14:creationId xmlns:p14="http://schemas.microsoft.com/office/powerpoint/2010/main" val="718218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9F83DA8-697F-44D2-B162-7B41C530F397}" type="datetimeFigureOut">
              <a:rPr lang="en-US" smtClean="0"/>
              <a:t>8/14/2018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A15E88-53B1-4E02-8ADB-77066ADB785C}" type="slidenum">
              <a:rPr lang="en-US" smtClean="0"/>
              <a:t>‹#›</a:t>
            </a:fld>
            <a:endParaRPr lang="en-US"/>
          </a:p>
        </p:txBody>
      </p:sp>
    </p:spTree>
    <p:extLst>
      <p:ext uri="{BB962C8B-B14F-4D97-AF65-F5344CB8AC3E}">
        <p14:creationId xmlns:p14="http://schemas.microsoft.com/office/powerpoint/2010/main" val="1595284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9F83DA8-697F-44D2-B162-7B41C530F397}" type="datetimeFigureOut">
              <a:rPr lang="en-US" smtClean="0"/>
              <a:t>8/14/2018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A15E88-53B1-4E02-8ADB-77066ADB785C}" type="slidenum">
              <a:rPr lang="en-US" smtClean="0"/>
              <a:t>‹#›</a:t>
            </a:fld>
            <a:endParaRPr lang="en-US"/>
          </a:p>
        </p:txBody>
      </p:sp>
    </p:spTree>
    <p:extLst>
      <p:ext uri="{BB962C8B-B14F-4D97-AF65-F5344CB8AC3E}">
        <p14:creationId xmlns:p14="http://schemas.microsoft.com/office/powerpoint/2010/main" val="1220816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9F83DA8-697F-44D2-B162-7B41C530F397}" type="datetimeFigureOut">
              <a:rPr lang="en-US" smtClean="0"/>
              <a:t>8/14/2018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6A15E88-53B1-4E02-8ADB-77066ADB785C}" type="slidenum">
              <a:rPr lang="en-US" smtClean="0"/>
              <a:t>‹#›</a:t>
            </a:fld>
            <a:endParaRPr lang="en-US"/>
          </a:p>
        </p:txBody>
      </p:sp>
    </p:spTree>
    <p:extLst>
      <p:ext uri="{BB962C8B-B14F-4D97-AF65-F5344CB8AC3E}">
        <p14:creationId xmlns:p14="http://schemas.microsoft.com/office/powerpoint/2010/main" val="10910461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9F83DA8-697F-44D2-B162-7B41C530F397}" type="datetimeFigureOut">
              <a:rPr lang="en-US" smtClean="0"/>
              <a:t>8/14/2018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6A15E88-53B1-4E02-8ADB-77066ADB785C}" type="slidenum">
              <a:rPr lang="en-US" smtClean="0"/>
              <a:t>‹#›</a:t>
            </a:fld>
            <a:endParaRPr lang="en-US"/>
          </a:p>
        </p:txBody>
      </p:sp>
    </p:spTree>
    <p:extLst>
      <p:ext uri="{BB962C8B-B14F-4D97-AF65-F5344CB8AC3E}">
        <p14:creationId xmlns:p14="http://schemas.microsoft.com/office/powerpoint/2010/main" val="4145768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F83DA8-697F-44D2-B162-7B41C530F397}" type="datetimeFigureOut">
              <a:rPr lang="en-US" smtClean="0"/>
              <a:t>8/14/2018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A15E88-53B1-4E02-8ADB-77066ADB785C}" type="slidenum">
              <a:rPr lang="en-US" smtClean="0"/>
              <a:t>‹#›</a:t>
            </a:fld>
            <a:endParaRPr lang="en-US"/>
          </a:p>
        </p:txBody>
      </p:sp>
    </p:spTree>
    <p:extLst>
      <p:ext uri="{BB962C8B-B14F-4D97-AF65-F5344CB8AC3E}">
        <p14:creationId xmlns:p14="http://schemas.microsoft.com/office/powerpoint/2010/main" val="3092995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F83DA8-697F-44D2-B162-7B41C530F397}" type="datetimeFigureOut">
              <a:rPr lang="en-US" smtClean="0"/>
              <a:t>8/14/2018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A15E88-53B1-4E02-8ADB-77066ADB785C}" type="slidenum">
              <a:rPr lang="en-US" smtClean="0"/>
              <a:t>‹#›</a:t>
            </a:fld>
            <a:endParaRPr lang="en-US"/>
          </a:p>
        </p:txBody>
      </p:sp>
    </p:spTree>
    <p:extLst>
      <p:ext uri="{BB962C8B-B14F-4D97-AF65-F5344CB8AC3E}">
        <p14:creationId xmlns:p14="http://schemas.microsoft.com/office/powerpoint/2010/main" val="1078781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F83DA8-697F-44D2-B162-7B41C530F397}" type="datetimeFigureOut">
              <a:rPr lang="en-US" smtClean="0"/>
              <a:t>8/14/2018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A15E88-53B1-4E02-8ADB-77066ADB785C}" type="slidenum">
              <a:rPr lang="en-US" smtClean="0"/>
              <a:t>‹#›</a:t>
            </a:fld>
            <a:endParaRPr lang="en-US"/>
          </a:p>
        </p:txBody>
      </p:sp>
    </p:spTree>
    <p:extLst>
      <p:ext uri="{BB962C8B-B14F-4D97-AF65-F5344CB8AC3E}">
        <p14:creationId xmlns:p14="http://schemas.microsoft.com/office/powerpoint/2010/main" val="1339974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F83DA8-697F-44D2-B162-7B41C530F397}" type="datetimeFigureOut">
              <a:rPr lang="en-US" smtClean="0"/>
              <a:t>8/14/2018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A15E88-53B1-4E02-8ADB-77066ADB785C}" type="slidenum">
              <a:rPr lang="en-US" smtClean="0"/>
              <a:t>‹#›</a:t>
            </a:fld>
            <a:endParaRPr lang="en-US"/>
          </a:p>
        </p:txBody>
      </p:sp>
    </p:spTree>
    <p:extLst>
      <p:ext uri="{BB962C8B-B14F-4D97-AF65-F5344CB8AC3E}">
        <p14:creationId xmlns:p14="http://schemas.microsoft.com/office/powerpoint/2010/main" val="16548981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8.tiff"/><Relationship Id="rId4" Type="http://schemas.openxmlformats.org/officeDocument/2006/relationships/image" Target="../media/image7.tiff"/></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0.tiff"/><Relationship Id="rId4" Type="http://schemas.openxmlformats.org/officeDocument/2006/relationships/image" Target="../media/image9.tiff"/></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2.tiff"/><Relationship Id="rId4" Type="http://schemas.openxmlformats.org/officeDocument/2006/relationships/image" Target="../media/image11.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10245" name="Picture 5" descr="Section3-BannerP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2209800"/>
            <a:ext cx="9220200" cy="1211263"/>
          </a:xfrm>
          <a:prstGeom prst="rect">
            <a:avLst/>
          </a:prstGeom>
          <a:noFill/>
          <a:extLst>
            <a:ext uri="{909E8E84-426E-40DD-AFC4-6F175D3DCCD1}">
              <a14:hiddenFill xmlns:a14="http://schemas.microsoft.com/office/drawing/2010/main">
                <a:solidFill>
                  <a:srgbClr val="FFFFFF"/>
                </a:solidFill>
              </a14:hiddenFill>
            </a:ext>
          </a:extLst>
        </p:spPr>
      </p:pic>
      <p:sp>
        <p:nvSpPr>
          <p:cNvPr id="10244" name="Rectangle 4"/>
          <p:cNvSpPr>
            <a:spLocks noGrp="1" noChangeArrowheads="1"/>
          </p:cNvSpPr>
          <p:nvPr>
            <p:ph type="subTitle" idx="1"/>
          </p:nvPr>
        </p:nvSpPr>
        <p:spPr/>
        <p:txBody>
          <a:bodyPr/>
          <a:lstStyle/>
          <a:p>
            <a:endParaRPr lang="en-US"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925" y="304800"/>
            <a:ext cx="1447800" cy="1805871"/>
          </a:xfrm>
          <a:prstGeom prst="rect">
            <a:avLst/>
          </a:prstGeom>
        </p:spPr>
      </p:pic>
    </p:spTree>
    <p:extLst>
      <p:ext uri="{BB962C8B-B14F-4D97-AF65-F5344CB8AC3E}">
        <p14:creationId xmlns:p14="http://schemas.microsoft.com/office/powerpoint/2010/main" val="16210937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Section3-BannerP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5091907" y="2832893"/>
            <a:ext cx="6521450" cy="855663"/>
          </a:xfrm>
          <a:prstGeom prst="rect">
            <a:avLst/>
          </a:prstGeom>
          <a:noFill/>
          <a:extLst>
            <a:ext uri="{909E8E84-426E-40DD-AFC4-6F175D3DCCD1}">
              <a14:hiddenFill xmlns:a14="http://schemas.microsoft.com/office/drawing/2010/main">
                <a:solidFill>
                  <a:srgbClr val="FFFFFF"/>
                </a:solidFill>
              </a14:hiddenFill>
            </a:ext>
          </a:extLst>
        </p:spPr>
      </p:pic>
      <p:sp>
        <p:nvSpPr>
          <p:cNvPr id="13316" name="Rectangle 4"/>
          <p:cNvSpPr>
            <a:spLocks noGrp="1" noChangeArrowheads="1"/>
          </p:cNvSpPr>
          <p:nvPr>
            <p:ph type="title"/>
          </p:nvPr>
        </p:nvSpPr>
        <p:spPr>
          <a:xfrm>
            <a:off x="533400" y="609600"/>
            <a:ext cx="7010400" cy="1143000"/>
          </a:xfrm>
        </p:spPr>
        <p:txBody>
          <a:bodyPr/>
          <a:lstStyle/>
          <a:p>
            <a:r>
              <a:rPr lang="en-US" dirty="0"/>
              <a:t>FFA Degrees</a:t>
            </a:r>
          </a:p>
        </p:txBody>
      </p:sp>
      <p:sp>
        <p:nvSpPr>
          <p:cNvPr id="13317" name="Rectangle 5"/>
          <p:cNvSpPr>
            <a:spLocks noGrp="1" noChangeArrowheads="1"/>
          </p:cNvSpPr>
          <p:nvPr>
            <p:ph type="body" idx="1"/>
          </p:nvPr>
        </p:nvSpPr>
        <p:spPr>
          <a:xfrm>
            <a:off x="3552032" y="1584324"/>
            <a:ext cx="4448968" cy="3352800"/>
          </a:xfrm>
        </p:spPr>
        <p:txBody>
          <a:bodyPr>
            <a:normAutofit/>
          </a:bodyPr>
          <a:lstStyle/>
          <a:p>
            <a:r>
              <a:rPr lang="en-US" dirty="0"/>
              <a:t>Discovery FFA Degree</a:t>
            </a:r>
          </a:p>
          <a:p>
            <a:r>
              <a:rPr lang="en-US" dirty="0" err="1"/>
              <a:t>Greenhand</a:t>
            </a:r>
            <a:r>
              <a:rPr lang="en-US" dirty="0"/>
              <a:t> FFA Degree</a:t>
            </a:r>
          </a:p>
          <a:p>
            <a:r>
              <a:rPr lang="en-US" dirty="0"/>
              <a:t>Chapter FFA Degree</a:t>
            </a:r>
          </a:p>
          <a:p>
            <a:r>
              <a:rPr lang="en-US" dirty="0"/>
              <a:t>State FFA Degree</a:t>
            </a:r>
          </a:p>
          <a:p>
            <a:r>
              <a:rPr lang="en-US" dirty="0"/>
              <a:t>American FFA Degree</a:t>
            </a:r>
          </a:p>
          <a:p>
            <a:pPr marL="0" indent="0">
              <a:buNone/>
            </a:pPr>
            <a:endParaRPr lang="en-US" dirty="0"/>
          </a:p>
        </p:txBody>
      </p:sp>
      <p:sp>
        <p:nvSpPr>
          <p:cNvPr id="2" name="TextBox 1"/>
          <p:cNvSpPr txBox="1"/>
          <p:nvPr/>
        </p:nvSpPr>
        <p:spPr>
          <a:xfrm>
            <a:off x="990600" y="5181600"/>
            <a:ext cx="6324600" cy="738664"/>
          </a:xfrm>
          <a:prstGeom prst="rect">
            <a:avLst/>
          </a:prstGeom>
          <a:noFill/>
        </p:spPr>
        <p:txBody>
          <a:bodyPr wrap="square" rtlCol="0">
            <a:spAutoFit/>
          </a:bodyPr>
          <a:lstStyle/>
          <a:p>
            <a:r>
              <a:rPr lang="en-US" sz="2400" i="1" dirty="0"/>
              <a:t>Visit ffa.org for the latest requirements listing</a:t>
            </a:r>
          </a:p>
          <a:p>
            <a:endParaRPr lang="en-US"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77200" y="5715000"/>
            <a:ext cx="533400" cy="665322"/>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29600" y="5867400"/>
            <a:ext cx="533400" cy="665322"/>
          </a:xfrm>
          <a:prstGeom prst="rect">
            <a:avLst/>
          </a:prstGeom>
        </p:spPr>
      </p:pic>
      <p:pic>
        <p:nvPicPr>
          <p:cNvPr id="3074" name="Picture 2" descr="\\ffanet.ffa.org@SSL\DavWWWRoot\projects\studenthandbook\publicdocuments\2011 Handbook Images\Pg 36_ _MG_6365.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4800" y="2005013"/>
            <a:ext cx="3048000" cy="20335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1309507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Section3-BannerP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5091907" y="2832893"/>
            <a:ext cx="6521450" cy="855663"/>
          </a:xfrm>
          <a:prstGeom prst="rect">
            <a:avLst/>
          </a:prstGeom>
          <a:noFill/>
          <a:extLst>
            <a:ext uri="{909E8E84-426E-40DD-AFC4-6F175D3DCCD1}">
              <a14:hiddenFill xmlns:a14="http://schemas.microsoft.com/office/drawing/2010/main">
                <a:solidFill>
                  <a:srgbClr val="FFFFFF"/>
                </a:solidFill>
              </a14:hiddenFill>
            </a:ext>
          </a:extLst>
        </p:spPr>
      </p:pic>
      <p:sp>
        <p:nvSpPr>
          <p:cNvPr id="13316" name="Rectangle 4"/>
          <p:cNvSpPr>
            <a:spLocks noGrp="1" noChangeArrowheads="1"/>
          </p:cNvSpPr>
          <p:nvPr>
            <p:ph type="title"/>
          </p:nvPr>
        </p:nvSpPr>
        <p:spPr>
          <a:xfrm>
            <a:off x="533400" y="609600"/>
            <a:ext cx="7010400" cy="1143000"/>
          </a:xfrm>
        </p:spPr>
        <p:txBody>
          <a:bodyPr/>
          <a:lstStyle/>
          <a:p>
            <a:r>
              <a:rPr lang="en-US" dirty="0"/>
              <a:t>Types of FFA Membership</a:t>
            </a:r>
          </a:p>
        </p:txBody>
      </p:sp>
      <p:sp>
        <p:nvSpPr>
          <p:cNvPr id="13317" name="Rectangle 5"/>
          <p:cNvSpPr>
            <a:spLocks noGrp="1" noChangeArrowheads="1"/>
          </p:cNvSpPr>
          <p:nvPr>
            <p:ph type="body" idx="1"/>
          </p:nvPr>
        </p:nvSpPr>
        <p:spPr>
          <a:xfrm>
            <a:off x="533400" y="1981200"/>
            <a:ext cx="7010400" cy="4114800"/>
          </a:xfrm>
        </p:spPr>
        <p:txBody>
          <a:bodyPr>
            <a:normAutofit fontScale="62500" lnSpcReduction="20000"/>
          </a:bodyPr>
          <a:lstStyle/>
          <a:p>
            <a:r>
              <a:rPr lang="en-US" b="1" dirty="0"/>
              <a:t>Active FFA members </a:t>
            </a:r>
            <a:r>
              <a:rPr lang="en-US" dirty="0"/>
              <a:t>– those who are enrolled in an agriculture course and have paid their membership dues. </a:t>
            </a:r>
            <a:endParaRPr lang="en-US" dirty="0" smtClean="0"/>
          </a:p>
          <a:p>
            <a:endParaRPr lang="en-US" dirty="0" smtClean="0"/>
          </a:p>
          <a:p>
            <a:r>
              <a:rPr lang="en-US" b="1" dirty="0" smtClean="0"/>
              <a:t>Collegiate </a:t>
            </a:r>
            <a:r>
              <a:rPr lang="en-US" b="1" dirty="0"/>
              <a:t>FFA members </a:t>
            </a:r>
            <a:r>
              <a:rPr lang="en-US" dirty="0"/>
              <a:t>–</a:t>
            </a:r>
            <a:r>
              <a:rPr lang="en-US" dirty="0" smtClean="0"/>
              <a:t> also belong </a:t>
            </a:r>
            <a:r>
              <a:rPr lang="en-US" dirty="0"/>
              <a:t>to FFA chapters at colleges and </a:t>
            </a:r>
            <a:r>
              <a:rPr lang="en-US" dirty="0" smtClean="0"/>
              <a:t>universities where they are enrolled in agriculture courses.</a:t>
            </a:r>
            <a:endParaRPr lang="en-US" dirty="0"/>
          </a:p>
          <a:p>
            <a:pPr marL="0" indent="0">
              <a:buNone/>
            </a:pPr>
            <a:endParaRPr lang="en-US" dirty="0"/>
          </a:p>
          <a:p>
            <a:r>
              <a:rPr lang="en-US" b="1" dirty="0"/>
              <a:t>Alumni membership </a:t>
            </a:r>
            <a:r>
              <a:rPr lang="en-US" dirty="0"/>
              <a:t>– is open to anyone interested in supporting and promoting agricultural education and FFA.</a:t>
            </a:r>
          </a:p>
          <a:p>
            <a:pPr marL="0" indent="0">
              <a:buNone/>
            </a:pPr>
            <a:endParaRPr lang="en-US" dirty="0"/>
          </a:p>
          <a:p>
            <a:r>
              <a:rPr lang="en-US" b="1" dirty="0"/>
              <a:t>Honorary </a:t>
            </a:r>
            <a:r>
              <a:rPr lang="en-US" b="1" dirty="0" smtClean="0"/>
              <a:t>membership </a:t>
            </a:r>
            <a:r>
              <a:rPr lang="en-US" dirty="0"/>
              <a:t>– is  given to individuals who have provided outstanding service to FFA and agricultural education.</a:t>
            </a:r>
          </a:p>
          <a:p>
            <a:endParaRPr lang="en-US"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77200" y="5715000"/>
            <a:ext cx="533400" cy="665322"/>
          </a:xfrm>
          <a:prstGeom prst="rect">
            <a:avLst/>
          </a:prstGeom>
        </p:spPr>
      </p:pic>
    </p:spTree>
    <p:extLst>
      <p:ext uri="{BB962C8B-B14F-4D97-AF65-F5344CB8AC3E}">
        <p14:creationId xmlns:p14="http://schemas.microsoft.com/office/powerpoint/2010/main" val="4627503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Section3-BannerP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5091907" y="2832893"/>
            <a:ext cx="6521450" cy="855663"/>
          </a:xfrm>
          <a:prstGeom prst="rect">
            <a:avLst/>
          </a:prstGeom>
          <a:noFill/>
          <a:extLst>
            <a:ext uri="{909E8E84-426E-40DD-AFC4-6F175D3DCCD1}">
              <a14:hiddenFill xmlns:a14="http://schemas.microsoft.com/office/drawing/2010/main">
                <a:solidFill>
                  <a:srgbClr val="FFFFFF"/>
                </a:solidFill>
              </a14:hiddenFill>
            </a:ext>
          </a:extLst>
        </p:spPr>
      </p:pic>
      <p:sp>
        <p:nvSpPr>
          <p:cNvPr id="13316" name="Rectangle 4"/>
          <p:cNvSpPr>
            <a:spLocks noGrp="1" noChangeArrowheads="1"/>
          </p:cNvSpPr>
          <p:nvPr>
            <p:ph type="title"/>
          </p:nvPr>
        </p:nvSpPr>
        <p:spPr>
          <a:xfrm>
            <a:off x="533400" y="609600"/>
            <a:ext cx="7010400" cy="1143000"/>
          </a:xfrm>
        </p:spPr>
        <p:txBody>
          <a:bodyPr/>
          <a:lstStyle/>
          <a:p>
            <a:r>
              <a:rPr lang="en-US" dirty="0"/>
              <a:t>FFA Code of Ethics</a:t>
            </a:r>
          </a:p>
        </p:txBody>
      </p:sp>
      <p:sp>
        <p:nvSpPr>
          <p:cNvPr id="13317" name="Rectangle 5"/>
          <p:cNvSpPr>
            <a:spLocks noGrp="1" noChangeArrowheads="1"/>
          </p:cNvSpPr>
          <p:nvPr>
            <p:ph type="body" idx="1"/>
          </p:nvPr>
        </p:nvSpPr>
        <p:spPr>
          <a:xfrm>
            <a:off x="533400" y="1524000"/>
            <a:ext cx="7010400" cy="4648200"/>
          </a:xfrm>
        </p:spPr>
        <p:txBody>
          <a:bodyPr>
            <a:normAutofit fontScale="47500" lnSpcReduction="20000"/>
          </a:bodyPr>
          <a:lstStyle/>
          <a:p>
            <a:pPr marL="0" indent="0">
              <a:buNone/>
            </a:pPr>
            <a:r>
              <a:rPr lang="en-US" sz="2900" dirty="0"/>
              <a:t>FFA members conduct themselves at all times to be a credit to their organization, chapter, school, community and family. </a:t>
            </a:r>
            <a:endParaRPr lang="en-US" sz="2900" dirty="0" smtClean="0"/>
          </a:p>
          <a:p>
            <a:pPr marL="0" indent="0">
              <a:buNone/>
            </a:pPr>
            <a:endParaRPr lang="en-US" sz="3400" dirty="0" smtClean="0"/>
          </a:p>
          <a:p>
            <a:pPr marL="0" indent="0">
              <a:buNone/>
            </a:pPr>
            <a:r>
              <a:rPr lang="en-US" sz="3400" dirty="0" smtClean="0"/>
              <a:t>As an FFA </a:t>
            </a:r>
            <a:r>
              <a:rPr lang="en-US" sz="3400" dirty="0"/>
              <a:t>member, I pledge to:</a:t>
            </a:r>
          </a:p>
          <a:p>
            <a:pPr marL="400050" lvl="1" indent="0">
              <a:buNone/>
            </a:pPr>
            <a:r>
              <a:rPr lang="en-US" sz="3400" dirty="0"/>
              <a:t>1. Develop my potential for premier leadership, personal growth and career success.</a:t>
            </a:r>
          </a:p>
          <a:p>
            <a:pPr marL="400050" lvl="1" indent="0">
              <a:buNone/>
            </a:pPr>
            <a:r>
              <a:rPr lang="en-US" sz="3400" dirty="0"/>
              <a:t>2. Make a positive difference in the lives of others.</a:t>
            </a:r>
          </a:p>
          <a:p>
            <a:pPr marL="400050" lvl="1" indent="0">
              <a:buNone/>
            </a:pPr>
            <a:r>
              <a:rPr lang="en-US" sz="3400" dirty="0"/>
              <a:t>3. Dress neatly and appropriately for the occasion.</a:t>
            </a:r>
          </a:p>
          <a:p>
            <a:pPr marL="400050" lvl="1" indent="0">
              <a:buNone/>
            </a:pPr>
            <a:r>
              <a:rPr lang="en-US" sz="3400" dirty="0"/>
              <a:t>4. Respect the rights of others and their property.</a:t>
            </a:r>
          </a:p>
          <a:p>
            <a:pPr marL="400050" lvl="1" indent="0">
              <a:buNone/>
            </a:pPr>
            <a:r>
              <a:rPr lang="en-US" sz="3400" dirty="0"/>
              <a:t>5. Be courteous, honest and fair with others.</a:t>
            </a:r>
          </a:p>
          <a:p>
            <a:pPr marL="400050" lvl="1" indent="0">
              <a:buNone/>
            </a:pPr>
            <a:r>
              <a:rPr lang="en-US" sz="3400" dirty="0"/>
              <a:t>6. Communicate in an appropriate, purposeful and positive manner.</a:t>
            </a:r>
          </a:p>
          <a:p>
            <a:pPr marL="400050" lvl="1" indent="0">
              <a:buNone/>
            </a:pPr>
            <a:r>
              <a:rPr lang="en-US" sz="3400" dirty="0"/>
              <a:t>7. Demonstrate good sportsmanship by being modest in winning and generous in defeat.</a:t>
            </a:r>
          </a:p>
          <a:p>
            <a:pPr marL="400050" lvl="1" indent="0">
              <a:buNone/>
            </a:pPr>
            <a:r>
              <a:rPr lang="en-US" sz="3400" dirty="0"/>
              <a:t>8. Make myself aware of FFA programs and activities and be an active participant.</a:t>
            </a:r>
          </a:p>
          <a:p>
            <a:pPr marL="400050" lvl="1" indent="0">
              <a:buNone/>
            </a:pPr>
            <a:r>
              <a:rPr lang="en-US" sz="3400" dirty="0"/>
              <a:t>9. Conduct and value a supervised agricultural experience (SAE) program.</a:t>
            </a:r>
          </a:p>
          <a:p>
            <a:pPr marL="400050" lvl="1" indent="0">
              <a:buNone/>
            </a:pPr>
            <a:r>
              <a:rPr lang="en-US" sz="3400" dirty="0"/>
              <a:t>10. Strive to establish and enhance my skills through agricultural education in order to enter a successful career.</a:t>
            </a:r>
          </a:p>
          <a:p>
            <a:pPr marL="400050" lvl="1" indent="0">
              <a:buNone/>
            </a:pPr>
            <a:r>
              <a:rPr lang="en-US" sz="3400" dirty="0"/>
              <a:t>11. Appreciate and promote diversity in our organization. </a:t>
            </a:r>
          </a:p>
          <a:p>
            <a:pPr marL="0" indent="0">
              <a:buNone/>
            </a:pPr>
            <a:r>
              <a:rPr lang="en-US" sz="2900" i="1" dirty="0"/>
              <a:t> </a:t>
            </a:r>
            <a:endParaRPr lang="en-US" sz="2900" i="1" dirty="0" smtClean="0"/>
          </a:p>
          <a:p>
            <a:pPr marL="0" indent="0">
              <a:buNone/>
            </a:pPr>
            <a:endParaRPr lang="en-US" sz="2900" i="1" dirty="0" smtClean="0"/>
          </a:p>
          <a:p>
            <a:pPr marL="0" indent="0">
              <a:buNone/>
            </a:pPr>
            <a:endParaRPr lang="en-US" sz="2900" i="1" dirty="0" smtClean="0"/>
          </a:p>
          <a:p>
            <a:endParaRPr lang="en-US" dirty="0"/>
          </a:p>
        </p:txBody>
      </p:sp>
      <p:sp>
        <p:nvSpPr>
          <p:cNvPr id="2" name="TextBox 1"/>
          <p:cNvSpPr txBox="1"/>
          <p:nvPr/>
        </p:nvSpPr>
        <p:spPr>
          <a:xfrm>
            <a:off x="202003" y="6059369"/>
            <a:ext cx="7798997" cy="800219"/>
          </a:xfrm>
          <a:prstGeom prst="rect">
            <a:avLst/>
          </a:prstGeom>
          <a:noFill/>
        </p:spPr>
        <p:txBody>
          <a:bodyPr wrap="square" rtlCol="0">
            <a:spAutoFit/>
          </a:bodyPr>
          <a:lstStyle/>
          <a:p>
            <a:pPr algn="ctr"/>
            <a:r>
              <a:rPr lang="en-US" sz="1400" i="1" dirty="0"/>
              <a:t>Adopted by the delegates at the 1952 National FFA Convention.</a:t>
            </a:r>
          </a:p>
          <a:p>
            <a:pPr algn="ctr"/>
            <a:r>
              <a:rPr lang="en-US" sz="1400" i="1" dirty="0"/>
              <a:t>The Code of Ethics was revised by the delegates at the 1995 National FFA Convention.</a:t>
            </a:r>
          </a:p>
          <a:p>
            <a:pPr algn="ctr"/>
            <a:endParaRPr lang="en-US" dirty="0"/>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77200" y="5715000"/>
            <a:ext cx="533400" cy="665322"/>
          </a:xfrm>
          <a:prstGeom prst="rect">
            <a:avLst/>
          </a:prstGeom>
        </p:spPr>
      </p:pic>
    </p:spTree>
    <p:extLst>
      <p:ext uri="{BB962C8B-B14F-4D97-AF65-F5344CB8AC3E}">
        <p14:creationId xmlns:p14="http://schemas.microsoft.com/office/powerpoint/2010/main" val="37693420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0350574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Section3-BannerP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5091907" y="2832893"/>
            <a:ext cx="6521450" cy="855663"/>
          </a:xfrm>
          <a:prstGeom prst="rect">
            <a:avLst/>
          </a:prstGeom>
          <a:noFill/>
          <a:extLst>
            <a:ext uri="{909E8E84-426E-40DD-AFC4-6F175D3DCCD1}">
              <a14:hiddenFill xmlns:a14="http://schemas.microsoft.com/office/drawing/2010/main">
                <a:solidFill>
                  <a:srgbClr val="FFFFFF"/>
                </a:solidFill>
              </a14:hiddenFill>
            </a:ext>
          </a:extLst>
        </p:spPr>
      </p:pic>
      <p:sp>
        <p:nvSpPr>
          <p:cNvPr id="13316" name="Rectangle 4"/>
          <p:cNvSpPr>
            <a:spLocks noGrp="1" noChangeArrowheads="1"/>
          </p:cNvSpPr>
          <p:nvPr>
            <p:ph type="title"/>
          </p:nvPr>
        </p:nvSpPr>
        <p:spPr>
          <a:xfrm>
            <a:off x="533400" y="609600"/>
            <a:ext cx="7010400" cy="1143000"/>
          </a:xfrm>
        </p:spPr>
        <p:txBody>
          <a:bodyPr/>
          <a:lstStyle/>
          <a:p>
            <a:endParaRPr lang="en-US"/>
          </a:p>
        </p:txBody>
      </p:sp>
      <p:sp>
        <p:nvSpPr>
          <p:cNvPr id="13317" name="Rectangle 5"/>
          <p:cNvSpPr>
            <a:spLocks noGrp="1" noChangeArrowheads="1"/>
          </p:cNvSpPr>
          <p:nvPr>
            <p:ph type="body" idx="1"/>
          </p:nvPr>
        </p:nvSpPr>
        <p:spPr>
          <a:xfrm>
            <a:off x="533400" y="1981200"/>
            <a:ext cx="7010400" cy="4114800"/>
          </a:xfrm>
        </p:spPr>
        <p:txBody>
          <a:bodyPr/>
          <a:lstStyle/>
          <a:p>
            <a:endParaRPr lang="en-US"/>
          </a:p>
        </p:txBody>
      </p:sp>
    </p:spTree>
    <p:extLst>
      <p:ext uri="{BB962C8B-B14F-4D97-AF65-F5344CB8AC3E}">
        <p14:creationId xmlns:p14="http://schemas.microsoft.com/office/powerpoint/2010/main" val="28562782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Section3-BannerP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33400"/>
            <a:ext cx="6521450" cy="855663"/>
          </a:xfrm>
          <a:prstGeom prst="rect">
            <a:avLst/>
          </a:prstGeom>
          <a:noFill/>
          <a:extLst>
            <a:ext uri="{909E8E84-426E-40DD-AFC4-6F175D3DCCD1}">
              <a14:hiddenFill xmlns:a14="http://schemas.microsoft.com/office/drawing/2010/main">
                <a:solidFill>
                  <a:srgbClr val="FFFFFF"/>
                </a:solidFill>
              </a14:hiddenFill>
            </a:ext>
          </a:extLst>
        </p:spPr>
      </p:pic>
      <p:sp>
        <p:nvSpPr>
          <p:cNvPr id="11268" name="Rectangle 4"/>
          <p:cNvSpPr>
            <a:spLocks noGrp="1" noChangeArrowheads="1"/>
          </p:cNvSpPr>
          <p:nvPr>
            <p:ph type="ctrTitle"/>
          </p:nvPr>
        </p:nvSpPr>
        <p:spPr>
          <a:xfrm>
            <a:off x="685800" y="2286000"/>
            <a:ext cx="7772400" cy="1143000"/>
          </a:xfrm>
        </p:spPr>
        <p:txBody>
          <a:bodyPr/>
          <a:lstStyle/>
          <a:p>
            <a:endParaRPr lang="en-US"/>
          </a:p>
        </p:txBody>
      </p:sp>
      <p:sp>
        <p:nvSpPr>
          <p:cNvPr id="11269" name="Rectangle 5"/>
          <p:cNvSpPr>
            <a:spLocks noGrp="1" noChangeArrowheads="1"/>
          </p:cNvSpPr>
          <p:nvPr>
            <p:ph type="subTitle" idx="1"/>
          </p:nvPr>
        </p:nvSpPr>
        <p:spPr/>
        <p:txBody>
          <a:bodyPr/>
          <a:lstStyle/>
          <a:p>
            <a:endParaRPr lang="en-US"/>
          </a:p>
        </p:txBody>
      </p:sp>
    </p:spTree>
    <p:extLst>
      <p:ext uri="{BB962C8B-B14F-4D97-AF65-F5344CB8AC3E}">
        <p14:creationId xmlns:p14="http://schemas.microsoft.com/office/powerpoint/2010/main" val="14600322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Section3-BannerP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2451893" y="2832893"/>
            <a:ext cx="6521450" cy="855663"/>
          </a:xfrm>
          <a:prstGeom prst="rect">
            <a:avLst/>
          </a:prstGeom>
          <a:noFill/>
          <a:extLst>
            <a:ext uri="{909E8E84-426E-40DD-AFC4-6F175D3DCCD1}">
              <a14:hiddenFill xmlns:a14="http://schemas.microsoft.com/office/drawing/2010/main">
                <a:solidFill>
                  <a:srgbClr val="FFFFFF"/>
                </a:solidFill>
              </a14:hiddenFill>
            </a:ext>
          </a:extLst>
        </p:spPr>
      </p:pic>
      <p:sp>
        <p:nvSpPr>
          <p:cNvPr id="12292" name="Rectangle 4"/>
          <p:cNvSpPr>
            <a:spLocks noGrp="1" noChangeArrowheads="1"/>
          </p:cNvSpPr>
          <p:nvPr>
            <p:ph type="title"/>
          </p:nvPr>
        </p:nvSpPr>
        <p:spPr>
          <a:xfrm>
            <a:off x="1447800" y="609600"/>
            <a:ext cx="7010400" cy="1143000"/>
          </a:xfrm>
        </p:spPr>
        <p:txBody>
          <a:bodyPr/>
          <a:lstStyle/>
          <a:p>
            <a:endParaRPr lang="en-US"/>
          </a:p>
        </p:txBody>
      </p:sp>
      <p:sp>
        <p:nvSpPr>
          <p:cNvPr id="12293" name="Rectangle 5"/>
          <p:cNvSpPr>
            <a:spLocks noGrp="1" noChangeArrowheads="1"/>
          </p:cNvSpPr>
          <p:nvPr>
            <p:ph type="body" idx="1"/>
          </p:nvPr>
        </p:nvSpPr>
        <p:spPr>
          <a:xfrm>
            <a:off x="1447800" y="1981200"/>
            <a:ext cx="7010400" cy="4114800"/>
          </a:xfrm>
        </p:spPr>
        <p:txBody>
          <a:bodyPr/>
          <a:lstStyle/>
          <a:p>
            <a:endParaRPr lang="en-US"/>
          </a:p>
        </p:txBody>
      </p:sp>
    </p:spTree>
    <p:extLst>
      <p:ext uri="{BB962C8B-B14F-4D97-AF65-F5344CB8AC3E}">
        <p14:creationId xmlns:p14="http://schemas.microsoft.com/office/powerpoint/2010/main" val="1659267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Section3-BannerP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5091907" y="2832893"/>
            <a:ext cx="6521450" cy="855663"/>
          </a:xfrm>
          <a:prstGeom prst="rect">
            <a:avLst/>
          </a:prstGeom>
          <a:noFill/>
          <a:extLst>
            <a:ext uri="{909E8E84-426E-40DD-AFC4-6F175D3DCCD1}">
              <a14:hiddenFill xmlns:a14="http://schemas.microsoft.com/office/drawing/2010/main">
                <a:solidFill>
                  <a:srgbClr val="FFFFFF"/>
                </a:solidFill>
              </a14:hiddenFill>
            </a:ext>
          </a:extLst>
        </p:spPr>
      </p:pic>
      <p:sp>
        <p:nvSpPr>
          <p:cNvPr id="13316" name="Rectangle 4"/>
          <p:cNvSpPr>
            <a:spLocks noGrp="1" noChangeArrowheads="1"/>
          </p:cNvSpPr>
          <p:nvPr>
            <p:ph type="title"/>
          </p:nvPr>
        </p:nvSpPr>
        <p:spPr>
          <a:xfrm>
            <a:off x="533400" y="609600"/>
            <a:ext cx="7010400" cy="1143000"/>
          </a:xfrm>
        </p:spPr>
        <p:txBody>
          <a:bodyPr/>
          <a:lstStyle/>
          <a:p>
            <a:r>
              <a:rPr lang="en-US" dirty="0"/>
              <a:t>Organizational Structure</a:t>
            </a:r>
          </a:p>
        </p:txBody>
      </p:sp>
      <p:sp>
        <p:nvSpPr>
          <p:cNvPr id="13317" name="Rectangle 5"/>
          <p:cNvSpPr>
            <a:spLocks noGrp="1" noChangeArrowheads="1"/>
          </p:cNvSpPr>
          <p:nvPr>
            <p:ph type="body" idx="1"/>
          </p:nvPr>
        </p:nvSpPr>
        <p:spPr>
          <a:xfrm>
            <a:off x="533400" y="1981200"/>
            <a:ext cx="7010400" cy="4114800"/>
          </a:xfrm>
        </p:spPr>
        <p:txBody>
          <a:bodyPr>
            <a:normAutofit/>
          </a:bodyPr>
          <a:lstStyle/>
          <a:p>
            <a:pPr marL="0" indent="0">
              <a:buNone/>
            </a:pPr>
            <a:r>
              <a:rPr lang="en-US" dirty="0" smtClean="0"/>
              <a:t>National </a:t>
            </a:r>
            <a:r>
              <a:rPr lang="en-US" dirty="0"/>
              <a:t>FFA Organization has three significant levels to its structure:</a:t>
            </a:r>
          </a:p>
          <a:p>
            <a:r>
              <a:rPr lang="en-US" dirty="0"/>
              <a:t>Local</a:t>
            </a:r>
          </a:p>
          <a:p>
            <a:r>
              <a:rPr lang="en-US" dirty="0"/>
              <a:t>State</a:t>
            </a:r>
          </a:p>
          <a:p>
            <a:r>
              <a:rPr lang="en-US" dirty="0"/>
              <a:t>National</a:t>
            </a:r>
          </a:p>
          <a:p>
            <a:pPr marL="0" indent="0">
              <a:buNone/>
            </a:pPr>
            <a:endParaRPr lang="en-US"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77200" y="5715000"/>
            <a:ext cx="533400" cy="665322"/>
          </a:xfrm>
          <a:prstGeom prst="rect">
            <a:avLst/>
          </a:prstGeom>
        </p:spPr>
      </p:pic>
    </p:spTree>
    <p:extLst>
      <p:ext uri="{BB962C8B-B14F-4D97-AF65-F5344CB8AC3E}">
        <p14:creationId xmlns:p14="http://schemas.microsoft.com/office/powerpoint/2010/main" val="14312083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Section3-BannerP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5091907" y="2832893"/>
            <a:ext cx="6521450" cy="855663"/>
          </a:xfrm>
          <a:prstGeom prst="rect">
            <a:avLst/>
          </a:prstGeom>
          <a:noFill/>
          <a:extLst>
            <a:ext uri="{909E8E84-426E-40DD-AFC4-6F175D3DCCD1}">
              <a14:hiddenFill xmlns:a14="http://schemas.microsoft.com/office/drawing/2010/main">
                <a:solidFill>
                  <a:srgbClr val="FFFFFF"/>
                </a:solidFill>
              </a14:hiddenFill>
            </a:ext>
          </a:extLst>
        </p:spPr>
      </p:pic>
      <p:sp>
        <p:nvSpPr>
          <p:cNvPr id="13316" name="Rectangle 4"/>
          <p:cNvSpPr>
            <a:spLocks noGrp="1" noChangeArrowheads="1"/>
          </p:cNvSpPr>
          <p:nvPr>
            <p:ph type="title"/>
          </p:nvPr>
        </p:nvSpPr>
        <p:spPr>
          <a:xfrm>
            <a:off x="533400" y="609600"/>
            <a:ext cx="7010400" cy="1143000"/>
          </a:xfrm>
        </p:spPr>
        <p:txBody>
          <a:bodyPr/>
          <a:lstStyle/>
          <a:p>
            <a:r>
              <a:rPr lang="en-US" dirty="0"/>
              <a:t>FFA Mission	</a:t>
            </a:r>
          </a:p>
        </p:txBody>
      </p:sp>
      <p:sp>
        <p:nvSpPr>
          <p:cNvPr id="13317" name="Rectangle 5"/>
          <p:cNvSpPr>
            <a:spLocks noGrp="1" noChangeArrowheads="1"/>
          </p:cNvSpPr>
          <p:nvPr>
            <p:ph type="body" idx="1"/>
          </p:nvPr>
        </p:nvSpPr>
        <p:spPr>
          <a:xfrm>
            <a:off x="533400" y="1714500"/>
            <a:ext cx="4191000" cy="4229100"/>
          </a:xfrm>
        </p:spPr>
        <p:txBody>
          <a:bodyPr>
            <a:normAutofit/>
          </a:bodyPr>
          <a:lstStyle/>
          <a:p>
            <a:pPr marL="0" indent="0" algn="ctr">
              <a:buNone/>
            </a:pPr>
            <a:r>
              <a:rPr lang="en-US" dirty="0"/>
              <a:t>“FFA makes a positive difference in the lives of students by developing their potential for premier leadership, personal growth and career success through agricultural education.”</a:t>
            </a:r>
          </a:p>
          <a:p>
            <a:pPr algn="ctr"/>
            <a:endParaRPr lang="en-US" dirty="0"/>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77200" y="5715000"/>
            <a:ext cx="533400" cy="665322"/>
          </a:xfrm>
          <a:prstGeom prst="rect">
            <a:avLst/>
          </a:prstGeom>
        </p:spPr>
      </p:pic>
      <p:pic>
        <p:nvPicPr>
          <p:cNvPr id="1026" name="Picture 2" descr="\\ffanet.ffa.org@SSL\DavWWWRoot\projects\studenthandbook\publicdocuments\2011 Handbook Images\_MG_170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53000" y="1676400"/>
            <a:ext cx="2694503" cy="4038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3234097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Section3-BannerP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5091907" y="2832893"/>
            <a:ext cx="6521450" cy="855663"/>
          </a:xfrm>
          <a:prstGeom prst="rect">
            <a:avLst/>
          </a:prstGeom>
          <a:noFill/>
          <a:extLst>
            <a:ext uri="{909E8E84-426E-40DD-AFC4-6F175D3DCCD1}">
              <a14:hiddenFill xmlns:a14="http://schemas.microsoft.com/office/drawing/2010/main">
                <a:solidFill>
                  <a:srgbClr val="FFFFFF"/>
                </a:solidFill>
              </a14:hiddenFill>
            </a:ext>
          </a:extLst>
        </p:spPr>
      </p:pic>
      <p:sp>
        <p:nvSpPr>
          <p:cNvPr id="13316" name="Rectangle 4"/>
          <p:cNvSpPr>
            <a:spLocks noGrp="1" noChangeArrowheads="1"/>
          </p:cNvSpPr>
          <p:nvPr>
            <p:ph type="title"/>
          </p:nvPr>
        </p:nvSpPr>
        <p:spPr>
          <a:xfrm>
            <a:off x="533400" y="609600"/>
            <a:ext cx="7010400" cy="1143000"/>
          </a:xfrm>
        </p:spPr>
        <p:txBody>
          <a:bodyPr/>
          <a:lstStyle/>
          <a:p>
            <a:r>
              <a:rPr lang="en-US" dirty="0"/>
              <a:t>FFA Colors</a:t>
            </a:r>
          </a:p>
        </p:txBody>
      </p:sp>
      <p:sp>
        <p:nvSpPr>
          <p:cNvPr id="13317" name="Rectangle 5"/>
          <p:cNvSpPr>
            <a:spLocks noGrp="1" noChangeArrowheads="1"/>
          </p:cNvSpPr>
          <p:nvPr>
            <p:ph type="body" idx="1"/>
          </p:nvPr>
        </p:nvSpPr>
        <p:spPr>
          <a:xfrm>
            <a:off x="533400" y="1981200"/>
            <a:ext cx="7010400" cy="4114800"/>
          </a:xfrm>
        </p:spPr>
        <p:txBody>
          <a:bodyPr/>
          <a:lstStyle/>
          <a:p>
            <a:pPr marL="0" indent="0">
              <a:buNone/>
            </a:pPr>
            <a:r>
              <a:rPr lang="en-US" dirty="0"/>
              <a:t>National Blue – for the blue field of our nation’s </a:t>
            </a:r>
            <a:r>
              <a:rPr lang="en-US" dirty="0" smtClean="0"/>
              <a:t>flag</a:t>
            </a:r>
          </a:p>
          <a:p>
            <a:endParaRPr lang="en-US" dirty="0"/>
          </a:p>
          <a:p>
            <a:pPr marL="0" indent="0">
              <a:buNone/>
            </a:pPr>
            <a:r>
              <a:rPr lang="en-US" dirty="0"/>
              <a:t>Corn Gold – for the golden fields of ripened corn</a:t>
            </a:r>
          </a:p>
          <a:p>
            <a:endParaRPr lang="en-US"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77200" y="5715000"/>
            <a:ext cx="533400" cy="665322"/>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29600" y="5867400"/>
            <a:ext cx="533400" cy="665322"/>
          </a:xfrm>
          <a:prstGeom prst="rect">
            <a:avLst/>
          </a:prstGeom>
        </p:spPr>
      </p:pic>
    </p:spTree>
    <p:extLst>
      <p:ext uri="{BB962C8B-B14F-4D97-AF65-F5344CB8AC3E}">
        <p14:creationId xmlns:p14="http://schemas.microsoft.com/office/powerpoint/2010/main" val="37210774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Section3-BannerP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5091907" y="2832893"/>
            <a:ext cx="6521450" cy="855663"/>
          </a:xfrm>
          <a:prstGeom prst="rect">
            <a:avLst/>
          </a:prstGeom>
          <a:noFill/>
          <a:extLst>
            <a:ext uri="{909E8E84-426E-40DD-AFC4-6F175D3DCCD1}">
              <a14:hiddenFill xmlns:a14="http://schemas.microsoft.com/office/drawing/2010/main">
                <a:solidFill>
                  <a:srgbClr val="FFFFFF"/>
                </a:solidFill>
              </a14:hiddenFill>
            </a:ext>
          </a:extLst>
        </p:spPr>
      </p:pic>
      <p:sp>
        <p:nvSpPr>
          <p:cNvPr id="13316" name="Rectangle 4"/>
          <p:cNvSpPr>
            <a:spLocks noGrp="1" noChangeArrowheads="1"/>
          </p:cNvSpPr>
          <p:nvPr>
            <p:ph type="title"/>
          </p:nvPr>
        </p:nvSpPr>
        <p:spPr>
          <a:xfrm>
            <a:off x="533400" y="609600"/>
            <a:ext cx="7010400" cy="1143000"/>
          </a:xfrm>
        </p:spPr>
        <p:txBody>
          <a:bodyPr/>
          <a:lstStyle/>
          <a:p>
            <a:r>
              <a:rPr lang="en-US" dirty="0"/>
              <a:t>FFA Salute</a:t>
            </a:r>
          </a:p>
        </p:txBody>
      </p:sp>
      <p:sp>
        <p:nvSpPr>
          <p:cNvPr id="13317" name="Rectangle 5"/>
          <p:cNvSpPr>
            <a:spLocks noGrp="1" noChangeArrowheads="1"/>
          </p:cNvSpPr>
          <p:nvPr>
            <p:ph type="body" idx="1"/>
          </p:nvPr>
        </p:nvSpPr>
        <p:spPr>
          <a:xfrm>
            <a:off x="533400" y="1981200"/>
            <a:ext cx="4039394" cy="4114800"/>
          </a:xfrm>
        </p:spPr>
        <p:txBody>
          <a:bodyPr/>
          <a:lstStyle/>
          <a:p>
            <a:pPr marL="0" indent="0" algn="ctr">
              <a:buNone/>
            </a:pPr>
            <a:r>
              <a:rPr lang="en-US" i="1" dirty="0"/>
              <a:t>I pledge allegiance to the flag of the United States of America and to the Republic for which it stands, one nation under God, indivisible, with liberty and justice for all.</a:t>
            </a:r>
          </a:p>
          <a:p>
            <a:endParaRPr lang="en-US" dirty="0"/>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77200" y="5715000"/>
            <a:ext cx="533400" cy="665322"/>
          </a:xfrm>
          <a:prstGeom prst="rect">
            <a:avLst/>
          </a:prstGeom>
        </p:spPr>
      </p:pic>
      <p:pic>
        <p:nvPicPr>
          <p:cNvPr id="2050" name="Picture 2" descr="\\ffanet.ffa.org@SSL\DavWWWRoot\projects\studenthandbook\publicdocuments\2011 Handbook Images\Flag colorguard.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76800" y="1905793"/>
            <a:ext cx="2799948" cy="39616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480953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Section3-BannerP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5091907" y="2832893"/>
            <a:ext cx="6521450" cy="855663"/>
          </a:xfrm>
          <a:prstGeom prst="rect">
            <a:avLst/>
          </a:prstGeom>
          <a:noFill/>
          <a:extLst>
            <a:ext uri="{909E8E84-426E-40DD-AFC4-6F175D3DCCD1}">
              <a14:hiddenFill xmlns:a14="http://schemas.microsoft.com/office/drawing/2010/main">
                <a:solidFill>
                  <a:srgbClr val="FFFFFF"/>
                </a:solidFill>
              </a14:hiddenFill>
            </a:ext>
          </a:extLst>
        </p:spPr>
      </p:pic>
      <p:sp>
        <p:nvSpPr>
          <p:cNvPr id="13316" name="Rectangle 4"/>
          <p:cNvSpPr>
            <a:spLocks noGrp="1" noChangeArrowheads="1"/>
          </p:cNvSpPr>
          <p:nvPr>
            <p:ph type="title"/>
          </p:nvPr>
        </p:nvSpPr>
        <p:spPr>
          <a:xfrm>
            <a:off x="533400" y="609600"/>
            <a:ext cx="7010400" cy="1143000"/>
          </a:xfrm>
        </p:spPr>
        <p:txBody>
          <a:bodyPr/>
          <a:lstStyle/>
          <a:p>
            <a:r>
              <a:rPr lang="en-US" dirty="0"/>
              <a:t>FFA Motto</a:t>
            </a:r>
          </a:p>
        </p:txBody>
      </p:sp>
      <p:sp>
        <p:nvSpPr>
          <p:cNvPr id="13317" name="Rectangle 5"/>
          <p:cNvSpPr>
            <a:spLocks noGrp="1" noChangeArrowheads="1"/>
          </p:cNvSpPr>
          <p:nvPr>
            <p:ph type="body" idx="1"/>
          </p:nvPr>
        </p:nvSpPr>
        <p:spPr>
          <a:xfrm>
            <a:off x="533400" y="1981200"/>
            <a:ext cx="7010400" cy="4114800"/>
          </a:xfrm>
        </p:spPr>
        <p:txBody>
          <a:bodyPr>
            <a:normAutofit fontScale="92500"/>
          </a:bodyPr>
          <a:lstStyle/>
          <a:p>
            <a:pPr marL="0" indent="0" algn="ctr">
              <a:buNone/>
            </a:pPr>
            <a:r>
              <a:rPr lang="en-US" sz="4000" i="1" dirty="0"/>
              <a:t>Learning to Do,</a:t>
            </a:r>
          </a:p>
          <a:p>
            <a:pPr marL="0" indent="0" algn="ctr">
              <a:buNone/>
            </a:pPr>
            <a:r>
              <a:rPr lang="en-US" sz="4000" i="1" dirty="0"/>
              <a:t>Doing to Learn,</a:t>
            </a:r>
          </a:p>
          <a:p>
            <a:pPr marL="0" indent="0" algn="ctr">
              <a:buNone/>
            </a:pPr>
            <a:r>
              <a:rPr lang="en-US" sz="4000" i="1" dirty="0"/>
              <a:t>Earning to Live,</a:t>
            </a:r>
          </a:p>
          <a:p>
            <a:pPr marL="0" indent="0" algn="ctr">
              <a:buNone/>
            </a:pPr>
            <a:r>
              <a:rPr lang="en-US" sz="4000" i="1" dirty="0"/>
              <a:t>Living to Serve.</a:t>
            </a:r>
          </a:p>
          <a:p>
            <a:pPr marL="0" indent="0" algn="ctr">
              <a:buNone/>
            </a:pPr>
            <a:endParaRPr lang="en-US" i="1" dirty="0"/>
          </a:p>
          <a:p>
            <a:r>
              <a:rPr lang="en-US" sz="2600" i="1" dirty="0"/>
              <a:t>Written by Layton S. Hawkins, a pioneer in vocational education who began teaching in 1904.</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77200" y="5715000"/>
            <a:ext cx="533400" cy="665322"/>
          </a:xfrm>
          <a:prstGeom prst="rect">
            <a:avLst/>
          </a:prstGeom>
        </p:spPr>
      </p:pic>
    </p:spTree>
    <p:extLst>
      <p:ext uri="{BB962C8B-B14F-4D97-AF65-F5344CB8AC3E}">
        <p14:creationId xmlns:p14="http://schemas.microsoft.com/office/powerpoint/2010/main" val="27512063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Section3-BannerP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5091907" y="2832893"/>
            <a:ext cx="6521450" cy="855663"/>
          </a:xfrm>
          <a:prstGeom prst="rect">
            <a:avLst/>
          </a:prstGeom>
          <a:noFill/>
          <a:extLst>
            <a:ext uri="{909E8E84-426E-40DD-AFC4-6F175D3DCCD1}">
              <a14:hiddenFill xmlns:a14="http://schemas.microsoft.com/office/drawing/2010/main">
                <a:solidFill>
                  <a:srgbClr val="FFFFFF"/>
                </a:solidFill>
              </a14:hiddenFill>
            </a:ext>
          </a:extLst>
        </p:spPr>
      </p:pic>
      <p:sp>
        <p:nvSpPr>
          <p:cNvPr id="13316" name="Rectangle 4"/>
          <p:cNvSpPr>
            <a:spLocks noGrp="1" noChangeArrowheads="1"/>
          </p:cNvSpPr>
          <p:nvPr>
            <p:ph type="title"/>
          </p:nvPr>
        </p:nvSpPr>
        <p:spPr>
          <a:xfrm>
            <a:off x="533400" y="609600"/>
            <a:ext cx="7010400" cy="1143000"/>
          </a:xfrm>
        </p:spPr>
        <p:txBody>
          <a:bodyPr/>
          <a:lstStyle/>
          <a:p>
            <a:r>
              <a:rPr lang="en-US" dirty="0"/>
              <a:t>The FFA Emblem</a:t>
            </a:r>
          </a:p>
        </p:txBody>
      </p:sp>
      <p:sp>
        <p:nvSpPr>
          <p:cNvPr id="13317" name="Rectangle 5"/>
          <p:cNvSpPr>
            <a:spLocks noGrp="1" noChangeArrowheads="1"/>
          </p:cNvSpPr>
          <p:nvPr>
            <p:ph type="body" idx="1"/>
          </p:nvPr>
        </p:nvSpPr>
        <p:spPr>
          <a:xfrm>
            <a:off x="533400" y="1981200"/>
            <a:ext cx="4343400" cy="4114800"/>
          </a:xfrm>
        </p:spPr>
        <p:txBody>
          <a:bodyPr>
            <a:normAutofit fontScale="47500" lnSpcReduction="20000"/>
          </a:bodyPr>
          <a:lstStyle/>
          <a:p>
            <a:pPr marL="0" indent="0">
              <a:buNone/>
            </a:pPr>
            <a:r>
              <a:rPr lang="en-US" b="1" dirty="0"/>
              <a:t>Cross section of corn represents </a:t>
            </a:r>
            <a:r>
              <a:rPr lang="en-US" b="1" dirty="0" smtClean="0"/>
              <a:t>‘Unity’</a:t>
            </a:r>
            <a:endParaRPr lang="en-US" dirty="0"/>
          </a:p>
          <a:p>
            <a:pPr marL="0" indent="0">
              <a:buNone/>
            </a:pPr>
            <a:r>
              <a:rPr lang="en-US" dirty="0"/>
              <a:t>Whether you live in Alaska, Puerto Rico, Maine, Hawaii or one of the states in between, corn is grown somewhere in your state. This agriculture crop signifies unity, and, from the first Thanksgiving feast on, corn has historically served as the foundation crop of American agriculture. It is appropriate then that the cross section of corn be used as the foundation of the national FFA emblem.</a:t>
            </a:r>
          </a:p>
          <a:p>
            <a:pPr marL="0" indent="0">
              <a:buNone/>
            </a:pPr>
            <a:r>
              <a:rPr lang="en-US" dirty="0"/>
              <a:t> </a:t>
            </a:r>
          </a:p>
          <a:p>
            <a:pPr marL="0" indent="0">
              <a:buNone/>
            </a:pPr>
            <a:r>
              <a:rPr lang="en-US" b="1" dirty="0"/>
              <a:t>Rising sun signifies </a:t>
            </a:r>
            <a:r>
              <a:rPr lang="en-US" b="1" dirty="0" smtClean="0"/>
              <a:t>‘Progress’</a:t>
            </a:r>
            <a:endParaRPr lang="en-US" dirty="0"/>
          </a:p>
          <a:p>
            <a:pPr marL="0" indent="0">
              <a:buNone/>
            </a:pPr>
            <a:r>
              <a:rPr lang="en-US" dirty="0"/>
              <a:t>Just as the industry of agriculture has developed new technologies and evolved to meet the next generation of consumer demands, the National FFA Organization has continued to evolve as well and continually looks to the future to meet each member’s needs. The rising sun signifies progress and holds the promise that tomorrow will bring a new day, shining with opportunity.</a:t>
            </a:r>
          </a:p>
          <a:p>
            <a:endParaRPr lang="en-US" dirty="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1783" y="1828408"/>
            <a:ext cx="2207883" cy="22040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82187" y="4267200"/>
            <a:ext cx="2420112" cy="17804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77200" y="5715000"/>
            <a:ext cx="533400" cy="665322"/>
          </a:xfrm>
          <a:prstGeom prst="rect">
            <a:avLst/>
          </a:prstGeom>
        </p:spPr>
      </p:pic>
    </p:spTree>
    <p:extLst>
      <p:ext uri="{BB962C8B-B14F-4D97-AF65-F5344CB8AC3E}">
        <p14:creationId xmlns:p14="http://schemas.microsoft.com/office/powerpoint/2010/main" val="14723143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Section3-BannerP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5091907" y="2832893"/>
            <a:ext cx="6521450" cy="855663"/>
          </a:xfrm>
          <a:prstGeom prst="rect">
            <a:avLst/>
          </a:prstGeom>
          <a:noFill/>
          <a:extLst>
            <a:ext uri="{909E8E84-426E-40DD-AFC4-6F175D3DCCD1}">
              <a14:hiddenFill xmlns:a14="http://schemas.microsoft.com/office/drawing/2010/main">
                <a:solidFill>
                  <a:srgbClr val="FFFFFF"/>
                </a:solidFill>
              </a14:hiddenFill>
            </a:ext>
          </a:extLst>
        </p:spPr>
      </p:pic>
      <p:sp>
        <p:nvSpPr>
          <p:cNvPr id="13316" name="Rectangle 4"/>
          <p:cNvSpPr>
            <a:spLocks noGrp="1" noChangeArrowheads="1"/>
          </p:cNvSpPr>
          <p:nvPr>
            <p:ph type="title"/>
          </p:nvPr>
        </p:nvSpPr>
        <p:spPr>
          <a:xfrm>
            <a:off x="533400" y="609600"/>
            <a:ext cx="7010400" cy="1143000"/>
          </a:xfrm>
        </p:spPr>
        <p:txBody>
          <a:bodyPr/>
          <a:lstStyle/>
          <a:p>
            <a:r>
              <a:rPr lang="en-US" dirty="0"/>
              <a:t>The FFA Emblem</a:t>
            </a:r>
          </a:p>
        </p:txBody>
      </p:sp>
      <p:sp>
        <p:nvSpPr>
          <p:cNvPr id="13317" name="Rectangle 5"/>
          <p:cNvSpPr>
            <a:spLocks noGrp="1" noChangeArrowheads="1"/>
          </p:cNvSpPr>
          <p:nvPr>
            <p:ph type="body" idx="1"/>
          </p:nvPr>
        </p:nvSpPr>
        <p:spPr>
          <a:xfrm>
            <a:off x="533400" y="1981200"/>
            <a:ext cx="4267200" cy="4114800"/>
          </a:xfrm>
        </p:spPr>
        <p:txBody>
          <a:bodyPr>
            <a:normAutofit fontScale="62500" lnSpcReduction="20000"/>
          </a:bodyPr>
          <a:lstStyle/>
          <a:p>
            <a:pPr marL="0" indent="0">
              <a:buNone/>
            </a:pPr>
            <a:r>
              <a:rPr lang="en-US" b="1" dirty="0"/>
              <a:t>Plow signifies </a:t>
            </a:r>
            <a:r>
              <a:rPr lang="en-US" b="1" dirty="0" smtClean="0"/>
              <a:t>‘Labor </a:t>
            </a:r>
            <a:r>
              <a:rPr lang="en-US" b="1" dirty="0"/>
              <a:t>and Tillage of the </a:t>
            </a:r>
            <a:r>
              <a:rPr lang="en-US" b="1" dirty="0" smtClean="0"/>
              <a:t>Soil’</a:t>
            </a:r>
            <a:endParaRPr lang="en-US" dirty="0"/>
          </a:p>
          <a:p>
            <a:pPr marL="0" indent="0">
              <a:buNone/>
            </a:pPr>
            <a:r>
              <a:rPr lang="en-US" dirty="0"/>
              <a:t>The National FFA Organization is an organization founded in agriculture, the backbone of our country. The plow signifies labor and tillage of the soil and the historic foundation of our country’s strength</a:t>
            </a:r>
            <a:r>
              <a:rPr lang="en-US" dirty="0" smtClean="0"/>
              <a:t>.</a:t>
            </a:r>
          </a:p>
          <a:p>
            <a:pPr marL="0" indent="0">
              <a:buNone/>
            </a:pPr>
            <a:endParaRPr lang="en-US" dirty="0" smtClean="0"/>
          </a:p>
          <a:p>
            <a:pPr marL="0" indent="0">
              <a:buNone/>
            </a:pPr>
            <a:r>
              <a:rPr lang="en-US" b="1" dirty="0"/>
              <a:t> Eagle symbolizes </a:t>
            </a:r>
            <a:r>
              <a:rPr lang="en-US" b="1" dirty="0" smtClean="0"/>
              <a:t>‘Freedom’</a:t>
            </a:r>
            <a:endParaRPr lang="en-US" dirty="0"/>
          </a:p>
          <a:p>
            <a:pPr marL="0" indent="0">
              <a:buNone/>
            </a:pPr>
            <a:r>
              <a:rPr lang="en-US" dirty="0"/>
              <a:t>The eagle is a national symbol which reminds all FFA members of our freedom and the ability to explore new horizons for the future of agriculture.</a:t>
            </a:r>
          </a:p>
          <a:p>
            <a:pPr marL="0" indent="0">
              <a:buNone/>
            </a:pPr>
            <a:endParaRPr lang="en-US" dirty="0"/>
          </a:p>
          <a:p>
            <a:endParaRPr lang="en-US" dirty="0"/>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09084" y="2286000"/>
            <a:ext cx="2863316" cy="15737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76800" y="4419600"/>
            <a:ext cx="2866017" cy="13966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77200" y="5715000"/>
            <a:ext cx="533400" cy="665322"/>
          </a:xfrm>
          <a:prstGeom prst="rect">
            <a:avLst/>
          </a:prstGeom>
        </p:spPr>
      </p:pic>
    </p:spTree>
    <p:extLst>
      <p:ext uri="{BB962C8B-B14F-4D97-AF65-F5344CB8AC3E}">
        <p14:creationId xmlns:p14="http://schemas.microsoft.com/office/powerpoint/2010/main" val="27921936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Section3-BannerP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5091907" y="2832893"/>
            <a:ext cx="6521450" cy="855663"/>
          </a:xfrm>
          <a:prstGeom prst="rect">
            <a:avLst/>
          </a:prstGeom>
          <a:noFill/>
          <a:extLst>
            <a:ext uri="{909E8E84-426E-40DD-AFC4-6F175D3DCCD1}">
              <a14:hiddenFill xmlns:a14="http://schemas.microsoft.com/office/drawing/2010/main">
                <a:solidFill>
                  <a:srgbClr val="FFFFFF"/>
                </a:solidFill>
              </a14:hiddenFill>
            </a:ext>
          </a:extLst>
        </p:spPr>
      </p:pic>
      <p:sp>
        <p:nvSpPr>
          <p:cNvPr id="13316" name="Rectangle 4"/>
          <p:cNvSpPr>
            <a:spLocks noGrp="1" noChangeArrowheads="1"/>
          </p:cNvSpPr>
          <p:nvPr>
            <p:ph type="title"/>
          </p:nvPr>
        </p:nvSpPr>
        <p:spPr>
          <a:xfrm>
            <a:off x="533400" y="609600"/>
            <a:ext cx="7010400" cy="1143000"/>
          </a:xfrm>
        </p:spPr>
        <p:txBody>
          <a:bodyPr/>
          <a:lstStyle/>
          <a:p>
            <a:r>
              <a:rPr lang="en-US" dirty="0"/>
              <a:t>The FFA Emblem</a:t>
            </a:r>
          </a:p>
        </p:txBody>
      </p:sp>
      <p:sp>
        <p:nvSpPr>
          <p:cNvPr id="13317" name="Rectangle 5"/>
          <p:cNvSpPr>
            <a:spLocks noGrp="1" noChangeArrowheads="1"/>
          </p:cNvSpPr>
          <p:nvPr>
            <p:ph type="body" idx="1"/>
          </p:nvPr>
        </p:nvSpPr>
        <p:spPr>
          <a:xfrm>
            <a:off x="533400" y="1981200"/>
            <a:ext cx="4191000" cy="2514600"/>
          </a:xfrm>
        </p:spPr>
        <p:txBody>
          <a:bodyPr>
            <a:normAutofit fontScale="77500" lnSpcReduction="20000"/>
          </a:bodyPr>
          <a:lstStyle/>
          <a:p>
            <a:pPr marL="0" indent="0">
              <a:buNone/>
            </a:pPr>
            <a:r>
              <a:rPr lang="en-US" sz="3100" b="1" dirty="0"/>
              <a:t>Owl represents </a:t>
            </a:r>
            <a:r>
              <a:rPr lang="en-US" sz="3100" b="1" dirty="0" smtClean="0"/>
              <a:t>‘Knowledge’</a:t>
            </a:r>
            <a:endParaRPr lang="en-US" sz="3100" dirty="0"/>
          </a:p>
          <a:p>
            <a:pPr marL="0" indent="0">
              <a:buNone/>
            </a:pPr>
            <a:r>
              <a:rPr lang="en-US" sz="3100" dirty="0"/>
              <a:t>Long recognized as a symbol of wisdom and knowledge, the owl symbolizes the knowledge required to be successful in the industry of agriculture.</a:t>
            </a:r>
          </a:p>
          <a:p>
            <a:pPr marL="0" indent="0">
              <a:buNone/>
            </a:pPr>
            <a:r>
              <a:rPr lang="en-US" b="1" dirty="0"/>
              <a:t> </a:t>
            </a:r>
            <a:endParaRPr lang="en-US" dirty="0"/>
          </a:p>
          <a:p>
            <a:endParaRPr lang="en-US" dirty="0"/>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800" y="4126992"/>
            <a:ext cx="2210813" cy="22498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rotWithShape="1">
          <a:blip r:embed="rId5" cstate="print">
            <a:extLst>
              <a:ext uri="{28A0092B-C50C-407E-A947-70E740481C1C}">
                <a14:useLocalDpi xmlns:a14="http://schemas.microsoft.com/office/drawing/2010/main" val="0"/>
              </a:ext>
            </a:extLst>
          </a:blip>
          <a:srcRect r="34230"/>
          <a:stretch/>
        </p:blipFill>
        <p:spPr>
          <a:xfrm>
            <a:off x="5304988" y="1752600"/>
            <a:ext cx="1260763" cy="22572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p:cNvSpPr txBox="1"/>
          <p:nvPr/>
        </p:nvSpPr>
        <p:spPr>
          <a:xfrm>
            <a:off x="3717342" y="4374742"/>
            <a:ext cx="4436057" cy="1938992"/>
          </a:xfrm>
          <a:prstGeom prst="rect">
            <a:avLst/>
          </a:prstGeom>
          <a:noFill/>
        </p:spPr>
        <p:txBody>
          <a:bodyPr wrap="square" rtlCol="0">
            <a:spAutoFit/>
          </a:bodyPr>
          <a:lstStyle/>
          <a:p>
            <a:r>
              <a:rPr lang="en-US" sz="2000" b="1" dirty="0"/>
              <a:t>Agricultural Education and FFA</a:t>
            </a:r>
            <a:endParaRPr lang="en-US" sz="2000" dirty="0"/>
          </a:p>
          <a:p>
            <a:r>
              <a:rPr lang="en-US" sz="2000" dirty="0"/>
              <a:t>The words Agricultural Education and FFA are emblazoned in the center of the emblem to signify the combination of learning and leadership necessary for progressive agriculture.</a:t>
            </a:r>
          </a:p>
        </p:txBody>
      </p:sp>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77200" y="5715000"/>
            <a:ext cx="533400" cy="665322"/>
          </a:xfrm>
          <a:prstGeom prst="rect">
            <a:avLst/>
          </a:prstGeom>
        </p:spPr>
      </p:pic>
    </p:spTree>
    <p:extLst>
      <p:ext uri="{BB962C8B-B14F-4D97-AF65-F5344CB8AC3E}">
        <p14:creationId xmlns:p14="http://schemas.microsoft.com/office/powerpoint/2010/main" val="220966954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9CE96BBD38C644F94AFCE954520C662" ma:contentTypeVersion="4" ma:contentTypeDescription="Create a new document." ma:contentTypeScope="" ma:versionID="64dc7117390dcfc795f82adb88adb33a">
  <xsd:schema xmlns:xsd="http://www.w3.org/2001/XMLSchema" xmlns:xs="http://www.w3.org/2001/XMLSchema" xmlns:p="http://schemas.microsoft.com/office/2006/metadata/properties" targetNamespace="http://schemas.microsoft.com/office/2006/metadata/properties" ma:root="true" ma:fieldsID="53c87b3799094a2188c505f1efc2087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48B381A-7A71-4C18-AE17-EDFC5C23DFE9}">
  <ds:schemaRefs>
    <ds:schemaRef ds:uri="http://schemas.microsoft.com/sharepoint/v3/contenttype/forms"/>
  </ds:schemaRefs>
</ds:datastoreItem>
</file>

<file path=customXml/itemProps2.xml><?xml version="1.0" encoding="utf-8"?>
<ds:datastoreItem xmlns:ds="http://schemas.openxmlformats.org/officeDocument/2006/customXml" ds:itemID="{112B1F0B-ABE9-482F-AA0C-D6A41965F4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3E2B13FD-AFE2-4ED1-B524-83D234E593A3}">
  <ds:schemaRefs>
    <ds:schemaRef ds:uri="http://purl.org/dc/dcmitype/"/>
    <ds:schemaRef ds:uri="http://schemas.microsoft.com/office/infopath/2007/PartnerControls"/>
    <ds:schemaRef ds:uri="http://purl.org/dc/terms/"/>
    <ds:schemaRef ds:uri="http://schemas.openxmlformats.org/package/2006/metadata/core-properties"/>
    <ds:schemaRef ds:uri="http://purl.org/dc/elements/1.1/"/>
    <ds:schemaRef ds:uri="http://schemas.microsoft.com/office/2006/documentManagement/type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196</TotalTime>
  <Words>653</Words>
  <Application>Microsoft Office PowerPoint</Application>
  <PresentationFormat>On-screen Show (4:3)</PresentationFormat>
  <Paragraphs>72</Paragraphs>
  <Slides>16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PowerPoint Presentation</vt:lpstr>
      <vt:lpstr>Organizational Structure</vt:lpstr>
      <vt:lpstr>FFA Mission </vt:lpstr>
      <vt:lpstr>FFA Colors</vt:lpstr>
      <vt:lpstr>FFA Salute</vt:lpstr>
      <vt:lpstr>FFA Motto</vt:lpstr>
      <vt:lpstr>The FFA Emblem</vt:lpstr>
      <vt:lpstr>The FFA Emblem</vt:lpstr>
      <vt:lpstr>The FFA Emblem</vt:lpstr>
      <vt:lpstr>FFA Degrees</vt:lpstr>
      <vt:lpstr>Types of FFA Membership</vt:lpstr>
      <vt:lpstr>FFA Code of Ethics</vt:lpstr>
      <vt:lpstr>PowerPoint Presentation</vt:lpstr>
      <vt:lpstr>PowerPoint Presentation</vt:lpstr>
      <vt:lpstr>PowerPoint Presentation</vt:lpstr>
      <vt:lpstr>PowerPoint Presentation</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kmumaw</dc:creator>
  <cp:lastModifiedBy>Weinrich, Ashli</cp:lastModifiedBy>
  <cp:revision>18</cp:revision>
  <dcterms:created xsi:type="dcterms:W3CDTF">2011-02-09T20:07:46Z</dcterms:created>
  <dcterms:modified xsi:type="dcterms:W3CDTF">2018-08-14T19:33:54Z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0x010100B9CE96BBD38C644F94AFCE954520C662</vt:lpwstr>
  </property>
</Properties>
</file>