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9" r:id="rId5"/>
    <p:sldId id="271" r:id="rId6"/>
    <p:sldId id="277" r:id="rId7"/>
    <p:sldId id="278" r:id="rId8"/>
    <p:sldId id="276" r:id="rId9"/>
    <p:sldId id="279" r:id="rId10"/>
    <p:sldId id="280" r:id="rId11"/>
    <p:sldId id="275" r:id="rId12"/>
    <p:sldId id="274" r:id="rId13"/>
    <p:sldId id="282" r:id="rId14"/>
    <p:sldId id="289" r:id="rId15"/>
    <p:sldId id="284" r:id="rId16"/>
    <p:sldId id="283" r:id="rId17"/>
    <p:sldId id="291" r:id="rId18"/>
    <p:sldId id="285" r:id="rId19"/>
    <p:sldId id="288" r:id="rId20"/>
    <p:sldId id="292" r:id="rId21"/>
    <p:sldId id="290" r:id="rId22"/>
    <p:sldId id="286" r:id="rId23"/>
    <p:sldId id="272" r:id="rId24"/>
    <p:sldId id="270" r:id="rId25"/>
  </p:sldIdLst>
  <p:sldSz cx="9144000" cy="6858000" type="screen4x3"/>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mumaw" initials="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555"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3017371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2105075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2223905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718218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F83DA8-697F-44D2-B162-7B41C530F397}" type="datetimeFigureOut">
              <a:rPr lang="en-US" smtClean="0"/>
              <a:t>8/14/2018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595284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F83DA8-697F-44D2-B162-7B41C530F397}" type="datetimeFigureOut">
              <a:rPr lang="en-US" smtClean="0"/>
              <a:t>8/14/2018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220816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F83DA8-697F-44D2-B162-7B41C530F397}" type="datetimeFigureOut">
              <a:rPr lang="en-US" smtClean="0"/>
              <a:t>8/14/2018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091046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F83DA8-697F-44D2-B162-7B41C530F397}" type="datetimeFigureOut">
              <a:rPr lang="en-US" smtClean="0"/>
              <a:t>8/14/2018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414576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F83DA8-697F-44D2-B162-7B41C530F397}" type="datetimeFigureOut">
              <a:rPr lang="en-US" smtClean="0"/>
              <a:t>8/14/2018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3092995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F83DA8-697F-44D2-B162-7B41C530F397}" type="datetimeFigureOut">
              <a:rPr lang="en-US" smtClean="0"/>
              <a:t>8/14/2018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078781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F83DA8-697F-44D2-B162-7B41C530F397}" type="datetimeFigureOut">
              <a:rPr lang="en-US" smtClean="0"/>
              <a:t>8/14/2018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A15E88-53B1-4E02-8ADB-77066ADB785C}" type="slidenum">
              <a:rPr lang="en-US" smtClean="0"/>
              <a:t>‹#›</a:t>
            </a:fld>
            <a:endParaRPr lang="en-US"/>
          </a:p>
        </p:txBody>
      </p:sp>
    </p:spTree>
    <p:extLst>
      <p:ext uri="{BB962C8B-B14F-4D97-AF65-F5344CB8AC3E}">
        <p14:creationId xmlns:p14="http://schemas.microsoft.com/office/powerpoint/2010/main" val="1339974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F83DA8-697F-44D2-B162-7B41C530F397}" type="datetimeFigureOut">
              <a:rPr lang="en-US" smtClean="0"/>
              <a:t>8/14/2018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A15E88-53B1-4E02-8ADB-77066ADB785C}" type="slidenum">
              <a:rPr lang="en-US" smtClean="0"/>
              <a:t>‹#›</a:t>
            </a:fld>
            <a:endParaRPr lang="en-US"/>
          </a:p>
        </p:txBody>
      </p:sp>
    </p:spTree>
    <p:extLst>
      <p:ext uri="{BB962C8B-B14F-4D97-AF65-F5344CB8AC3E}">
        <p14:creationId xmlns:p14="http://schemas.microsoft.com/office/powerpoint/2010/main" val="1654898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4.png"/><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1.tiff"/><Relationship Id="rId5" Type="http://schemas.openxmlformats.org/officeDocument/2006/relationships/image" Target="../media/image4.png"/><Relationship Id="rId4" Type="http://schemas.openxmlformats.org/officeDocument/2006/relationships/image" Target="../media/image9.wmf"/></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4.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Section2-BannerP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209800"/>
            <a:ext cx="9204325" cy="1206500"/>
          </a:xfrm>
          <a:prstGeom prst="rect">
            <a:avLst/>
          </a:prstGeom>
          <a:noFill/>
          <a:extLst>
            <a:ext uri="{909E8E84-426E-40DD-AFC4-6F175D3DCCD1}">
              <a14:hiddenFill xmlns:a14="http://schemas.microsoft.com/office/drawing/2010/main">
                <a:solidFill>
                  <a:srgbClr val="FFFFFF"/>
                </a:solidFill>
              </a14:hiddenFill>
            </a:ext>
          </a:extLst>
        </p:spPr>
      </p:pic>
      <p:sp>
        <p:nvSpPr>
          <p:cNvPr id="6147" name="Rectangle 3"/>
          <p:cNvSpPr>
            <a:spLocks noGrp="1" noChangeArrowheads="1"/>
          </p:cNvSpPr>
          <p:nvPr>
            <p:ph type="subTitle" idx="1"/>
          </p:nvPr>
        </p:nvSpPr>
        <p:spPr>
          <a:xfrm>
            <a:off x="1372394" y="3581400"/>
            <a:ext cx="6400800" cy="1752600"/>
          </a:xfrm>
        </p:spPr>
        <p:txBody>
          <a:bodyPr>
            <a:normAutofit/>
          </a:bodyPr>
          <a:lstStyle/>
          <a:p>
            <a:r>
              <a:rPr lang="en-US" sz="5400" dirty="0" smtClean="0">
                <a:solidFill>
                  <a:schemeClr val="tx1"/>
                </a:solidFill>
              </a:rPr>
              <a:t>FFA History</a:t>
            </a:r>
            <a:endParaRPr lang="en-US" sz="5400" dirty="0">
              <a:solidFill>
                <a:schemeClr val="tx1"/>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25" y="304800"/>
            <a:ext cx="1447800" cy="1805871"/>
          </a:xfrm>
          <a:prstGeom prst="rect">
            <a:avLst/>
          </a:prstGeom>
        </p:spPr>
      </p:pic>
    </p:spTree>
    <p:extLst>
      <p:ext uri="{BB962C8B-B14F-4D97-AF65-F5344CB8AC3E}">
        <p14:creationId xmlns:p14="http://schemas.microsoft.com/office/powerpoint/2010/main" val="1874879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236664" y="538162"/>
            <a:ext cx="7010400" cy="1143000"/>
          </a:xfrm>
        </p:spPr>
        <p:txBody>
          <a:bodyPr/>
          <a:lstStyle/>
          <a:p>
            <a:pPr algn="l"/>
            <a:r>
              <a:rPr lang="en-US" dirty="0"/>
              <a:t>New Farmers of America</a:t>
            </a:r>
          </a:p>
        </p:txBody>
      </p:sp>
      <p:sp>
        <p:nvSpPr>
          <p:cNvPr id="8197" name="Rectangle 5"/>
          <p:cNvSpPr>
            <a:spLocks noGrp="1" noChangeArrowheads="1"/>
          </p:cNvSpPr>
          <p:nvPr>
            <p:ph type="body" idx="1"/>
          </p:nvPr>
        </p:nvSpPr>
        <p:spPr>
          <a:xfrm>
            <a:off x="1371600" y="1752600"/>
            <a:ext cx="7010400" cy="4114800"/>
          </a:xfrm>
        </p:spPr>
        <p:txBody>
          <a:bodyPr>
            <a:normAutofit/>
          </a:bodyPr>
          <a:lstStyle/>
          <a:p>
            <a:r>
              <a:rPr lang="en-US" sz="2800" dirty="0"/>
              <a:t>Started in Virginia in 1927</a:t>
            </a:r>
          </a:p>
          <a:p>
            <a:r>
              <a:rPr lang="en-US" sz="2800" dirty="0"/>
              <a:t>Official colors were black and gold</a:t>
            </a:r>
          </a:p>
          <a:p>
            <a:r>
              <a:rPr lang="en-US" sz="2800" dirty="0" err="1" smtClean="0"/>
              <a:t>Eblem</a:t>
            </a:r>
            <a:r>
              <a:rPr lang="en-US" sz="2800" dirty="0" smtClean="0"/>
              <a:t> </a:t>
            </a:r>
            <a:r>
              <a:rPr lang="en-US" sz="2800" dirty="0"/>
              <a:t>was similar to the FFA emblem, featuring a boll of cotton instead of a cross section of </a:t>
            </a:r>
            <a:r>
              <a:rPr lang="en-US" sz="2800" dirty="0" smtClean="0"/>
              <a:t>corn</a:t>
            </a:r>
            <a:endParaRPr lang="en-US" sz="2800" dirty="0"/>
          </a:p>
          <a:p>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6600" y="152400"/>
            <a:ext cx="1866900" cy="1914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4098" name="Picture 2" descr="\\ffanet.ffa.org@SSL\DavWWWRoot\projects\studenthandbook\publicdocuments\2011 Handbook Images\NFA Officer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05200" y="4191000"/>
            <a:ext cx="3048000" cy="2454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5600929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236664" y="538162"/>
            <a:ext cx="7010400" cy="1143000"/>
          </a:xfrm>
        </p:spPr>
        <p:txBody>
          <a:bodyPr/>
          <a:lstStyle/>
          <a:p>
            <a:pPr algn="l"/>
            <a:r>
              <a:rPr lang="en-US" dirty="0"/>
              <a:t>New Farmers of America</a:t>
            </a:r>
          </a:p>
        </p:txBody>
      </p:sp>
      <p:sp>
        <p:nvSpPr>
          <p:cNvPr id="8197" name="Rectangle 5"/>
          <p:cNvSpPr>
            <a:spLocks noGrp="1" noChangeArrowheads="1"/>
          </p:cNvSpPr>
          <p:nvPr>
            <p:ph type="body" idx="1"/>
          </p:nvPr>
        </p:nvSpPr>
        <p:spPr>
          <a:xfrm>
            <a:off x="1447800" y="2286000"/>
            <a:ext cx="7315200" cy="2667000"/>
          </a:xfrm>
        </p:spPr>
        <p:txBody>
          <a:bodyPr>
            <a:normAutofit/>
          </a:bodyPr>
          <a:lstStyle/>
          <a:p>
            <a:r>
              <a:rPr lang="en-US" dirty="0" smtClean="0"/>
              <a:t>1965 - </a:t>
            </a:r>
            <a:r>
              <a:rPr lang="en-US" dirty="0"/>
              <a:t>N</a:t>
            </a:r>
            <a:r>
              <a:rPr lang="en-US" dirty="0" smtClean="0"/>
              <a:t>ew </a:t>
            </a:r>
            <a:r>
              <a:rPr lang="en-US" dirty="0"/>
              <a:t>Farmers of America merged with Future Farmers of </a:t>
            </a:r>
            <a:r>
              <a:rPr lang="en-US" dirty="0" smtClean="0"/>
              <a:t>America</a:t>
            </a:r>
            <a:endParaRPr lang="en-US" dirty="0"/>
          </a:p>
          <a:p>
            <a:endParaRPr lang="en-US"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6600" y="152400"/>
            <a:ext cx="1866900" cy="1914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4" name="Picture 2" descr="\\ffanet.ffa.org@SSL\DavWWWRoot\projects\studenthandbook\publicdocuments\2011 Handbook Images\NFA and FFA.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81200" y="3512489"/>
            <a:ext cx="3733800" cy="2964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39515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228600"/>
            <a:ext cx="7010400" cy="1143000"/>
          </a:xfrm>
        </p:spPr>
        <p:txBody>
          <a:bodyPr>
            <a:normAutofit fontScale="90000"/>
          </a:bodyPr>
          <a:lstStyle/>
          <a:p>
            <a:r>
              <a:rPr lang="en-US" dirty="0"/>
              <a:t>New Farmers of America Creed</a:t>
            </a:r>
          </a:p>
        </p:txBody>
      </p:sp>
      <p:sp>
        <p:nvSpPr>
          <p:cNvPr id="8197" name="Rectangle 5"/>
          <p:cNvSpPr>
            <a:spLocks noGrp="1" noChangeArrowheads="1"/>
          </p:cNvSpPr>
          <p:nvPr>
            <p:ph type="body" idx="1"/>
          </p:nvPr>
        </p:nvSpPr>
        <p:spPr>
          <a:xfrm>
            <a:off x="1447800" y="1524000"/>
            <a:ext cx="7010400" cy="4997450"/>
          </a:xfrm>
        </p:spPr>
        <p:txBody>
          <a:bodyPr>
            <a:normAutofit fontScale="47500" lnSpcReduction="20000"/>
          </a:bodyPr>
          <a:lstStyle/>
          <a:p>
            <a:pPr marL="0" indent="0">
              <a:buNone/>
            </a:pPr>
            <a:r>
              <a:rPr lang="en-US" sz="3400" i="1" dirty="0"/>
              <a:t>I believe in the dignity of farm work and that I shall prosper in proportion as I learn to put knowledge and skill into the occupation of farming.</a:t>
            </a:r>
            <a:endParaRPr lang="en-US" sz="3400" dirty="0"/>
          </a:p>
          <a:p>
            <a:pPr marL="0" indent="0">
              <a:buNone/>
            </a:pPr>
            <a:endParaRPr lang="en-US" sz="3400" i="1" dirty="0"/>
          </a:p>
          <a:p>
            <a:pPr marL="0" indent="0">
              <a:buNone/>
            </a:pPr>
            <a:r>
              <a:rPr lang="en-US" sz="3400" i="1" dirty="0"/>
              <a:t>I believe that the farm boy who learns to produce better crops and better livestock; who learns to improve and beautify his home surroundings will find joy and success in meeting the challenging situations as they arise in his daily living.</a:t>
            </a:r>
            <a:endParaRPr lang="en-US" sz="3400" dirty="0"/>
          </a:p>
          <a:p>
            <a:pPr marL="0" indent="0">
              <a:buNone/>
            </a:pPr>
            <a:r>
              <a:rPr lang="en-US" sz="3400" i="1" dirty="0"/>
              <a:t> </a:t>
            </a:r>
            <a:endParaRPr lang="en-US" sz="3400" dirty="0"/>
          </a:p>
          <a:p>
            <a:pPr marL="0" indent="0">
              <a:buNone/>
            </a:pPr>
            <a:r>
              <a:rPr lang="en-US" sz="3400" i="1" dirty="0"/>
              <a:t>I believe that rural organizations should develop their leaders from within; that the boys in the rural communities should look forward to positions of leadership in the civic, social and public life surrounding them.</a:t>
            </a:r>
            <a:endParaRPr lang="en-US" sz="3400" dirty="0"/>
          </a:p>
          <a:p>
            <a:endParaRPr lang="en-US" sz="3400" dirty="0"/>
          </a:p>
          <a:p>
            <a:pPr marL="0" indent="0">
              <a:buNone/>
            </a:pPr>
            <a:r>
              <a:rPr lang="en-US" sz="3400" i="1" dirty="0"/>
              <a:t>I believe that the life of service is the life that counts; that happiness endures to mankind when it comes from having helped lift the burdens of others.</a:t>
            </a:r>
            <a:endParaRPr lang="en-US" sz="3400" dirty="0"/>
          </a:p>
          <a:p>
            <a:pPr marL="0" indent="0">
              <a:buNone/>
            </a:pPr>
            <a:r>
              <a:rPr lang="en-US" sz="3400" i="1" dirty="0"/>
              <a:t> </a:t>
            </a:r>
            <a:endParaRPr lang="en-US" sz="3400" dirty="0"/>
          </a:p>
          <a:p>
            <a:pPr marL="0" indent="0">
              <a:buNone/>
            </a:pPr>
            <a:r>
              <a:rPr lang="en-US" sz="3400" i="1" dirty="0"/>
              <a:t>I believe in the practice of cooperation in agriculture; that it will aid in bringing to the man lowest down a wealth of giving as well as receiving.</a:t>
            </a:r>
            <a:endParaRPr lang="en-US" sz="3400" dirty="0"/>
          </a:p>
          <a:p>
            <a:pPr marL="0" indent="0">
              <a:buNone/>
            </a:pPr>
            <a:r>
              <a:rPr lang="en-US" sz="3400" i="1" dirty="0"/>
              <a:t> </a:t>
            </a:r>
            <a:endParaRPr lang="en-US" sz="3400" dirty="0"/>
          </a:p>
          <a:p>
            <a:pPr marL="0" indent="0">
              <a:buNone/>
            </a:pPr>
            <a:r>
              <a:rPr lang="en-US" sz="3400" i="1" dirty="0"/>
              <a:t>I believe that each farm boy bears the responsibility for finding and developing his talents to the end that the life of his people may thereby be enriched so that happiness and contentment will come to all.</a:t>
            </a:r>
            <a:endParaRPr lang="en-US" sz="3400" dirty="0"/>
          </a:p>
          <a:p>
            <a:pPr marL="0" indent="0">
              <a:buNone/>
            </a:pPr>
            <a:endParaRPr lang="en-US" dirty="0"/>
          </a:p>
          <a:p>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spTree>
    <p:extLst>
      <p:ext uri="{BB962C8B-B14F-4D97-AF65-F5344CB8AC3E}">
        <p14:creationId xmlns:p14="http://schemas.microsoft.com/office/powerpoint/2010/main" val="4013886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lstStyle/>
          <a:p>
            <a:pPr algn="l"/>
            <a:r>
              <a:rPr lang="en-US" dirty="0"/>
              <a:t>Women Join FFA</a:t>
            </a:r>
          </a:p>
        </p:txBody>
      </p:sp>
      <p:sp>
        <p:nvSpPr>
          <p:cNvPr id="8197" name="Rectangle 5"/>
          <p:cNvSpPr>
            <a:spLocks noGrp="1" noChangeArrowheads="1"/>
          </p:cNvSpPr>
          <p:nvPr>
            <p:ph type="body" idx="1"/>
          </p:nvPr>
        </p:nvSpPr>
        <p:spPr>
          <a:xfrm>
            <a:off x="1447800" y="1981200"/>
            <a:ext cx="5257800" cy="4114800"/>
          </a:xfrm>
        </p:spPr>
        <p:txBody>
          <a:bodyPr>
            <a:normAutofit/>
          </a:bodyPr>
          <a:lstStyle/>
          <a:p>
            <a:r>
              <a:rPr lang="en-US" dirty="0"/>
              <a:t>In 1969 FFA opened membership to </a:t>
            </a:r>
            <a:r>
              <a:rPr lang="en-US" dirty="0" smtClean="0"/>
              <a:t>females</a:t>
            </a:r>
          </a:p>
          <a:p>
            <a:endParaRPr lang="en-US" dirty="0"/>
          </a:p>
          <a:p>
            <a:r>
              <a:rPr lang="en-US" dirty="0"/>
              <a:t>1976 first female to hold a national office, Julie Smiley from </a:t>
            </a:r>
            <a:r>
              <a:rPr lang="en-US" dirty="0" smtClean="0"/>
              <a:t>Washington</a:t>
            </a:r>
            <a:endParaRPr lang="en-US" dirty="0"/>
          </a:p>
          <a:p>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5122" name="Picture 2" descr="\\ffanet.ffa.org@SSL\DavWWWRoot\projects\studenthandbook\publicdocuments\2011 Handbook Images\Julie Smiley.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0" y="228600"/>
            <a:ext cx="2406253" cy="3581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9534067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lstStyle/>
          <a:p>
            <a:pPr algn="l"/>
            <a:r>
              <a:rPr lang="en-US" dirty="0"/>
              <a:t>Women Join FFA</a:t>
            </a:r>
          </a:p>
        </p:txBody>
      </p:sp>
      <p:sp>
        <p:nvSpPr>
          <p:cNvPr id="8197" name="Rectangle 5"/>
          <p:cNvSpPr>
            <a:spLocks noGrp="1" noChangeArrowheads="1"/>
          </p:cNvSpPr>
          <p:nvPr>
            <p:ph type="body" idx="1"/>
          </p:nvPr>
        </p:nvSpPr>
        <p:spPr>
          <a:xfrm>
            <a:off x="1236664" y="1905000"/>
            <a:ext cx="4876800" cy="2209800"/>
          </a:xfrm>
        </p:spPr>
        <p:txBody>
          <a:bodyPr>
            <a:normAutofit/>
          </a:bodyPr>
          <a:lstStyle/>
          <a:p>
            <a:r>
              <a:rPr lang="en-US" dirty="0"/>
              <a:t>Now females hold more than half of the leadership positions with in FFA chapters.</a:t>
            </a:r>
          </a:p>
          <a:p>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6146" name="Picture 2" descr="\\ffanet.ffa.org@SSL\DavWWWRoot\projects\studenthandbook\publicdocuments\2011 Handbook Images\Banmem0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21566" y="381000"/>
            <a:ext cx="3048000" cy="1895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6147" name="Picture 3" descr="\\ffanet.ffa.org@SSL\DavWWWRoot\projects\studenthandbook\publicdocuments\2011 Handbook Images\Pg_ 78 - DSC_0788.jpg"/>
          <p:cNvPicPr>
            <a:picLocks noChangeAspect="1" noChangeArrowheads="1"/>
          </p:cNvPicPr>
          <p:nvPr/>
        </p:nvPicPr>
        <p:blipFill rotWithShape="1">
          <a:blip r:embed="rId6">
            <a:extLst>
              <a:ext uri="{28A0092B-C50C-407E-A947-70E740481C1C}">
                <a14:useLocalDpi xmlns:a14="http://schemas.microsoft.com/office/drawing/2010/main" val="0"/>
              </a:ext>
            </a:extLst>
          </a:blip>
          <a:srcRect l="21744" r="21046"/>
          <a:stretch/>
        </p:blipFill>
        <p:spPr bwMode="auto">
          <a:xfrm>
            <a:off x="6172200" y="3459920"/>
            <a:ext cx="2559900" cy="29178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660774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lstStyle/>
          <a:p>
            <a:pPr algn="l"/>
            <a:r>
              <a:rPr lang="en-US" dirty="0"/>
              <a:t>Name Change</a:t>
            </a:r>
          </a:p>
        </p:txBody>
      </p:sp>
      <p:sp>
        <p:nvSpPr>
          <p:cNvPr id="8197" name="Rectangle 5"/>
          <p:cNvSpPr>
            <a:spLocks noGrp="1" noChangeArrowheads="1"/>
          </p:cNvSpPr>
          <p:nvPr>
            <p:ph type="body" idx="1"/>
          </p:nvPr>
        </p:nvSpPr>
        <p:spPr>
          <a:xfrm>
            <a:off x="1371600" y="1752600"/>
            <a:ext cx="6172200" cy="4540250"/>
          </a:xfrm>
        </p:spPr>
        <p:txBody>
          <a:bodyPr>
            <a:normAutofit fontScale="62500" lnSpcReduction="20000"/>
          </a:bodyPr>
          <a:lstStyle/>
          <a:p>
            <a:r>
              <a:rPr lang="en-US" dirty="0"/>
              <a:t>As members’ needs changed and evolved with time, the Future Farmers of America adopted many new programs and activities to meet those needs. </a:t>
            </a:r>
          </a:p>
          <a:p>
            <a:endParaRPr lang="en-US" dirty="0"/>
          </a:p>
          <a:p>
            <a:r>
              <a:rPr lang="en-US" dirty="0"/>
              <a:t>By the early 1980s, the Future Farmers of America was recognized as more than an organization for rural farm students. </a:t>
            </a:r>
          </a:p>
          <a:p>
            <a:endParaRPr lang="en-US" dirty="0"/>
          </a:p>
          <a:p>
            <a:r>
              <a:rPr lang="en-US" dirty="0"/>
              <a:t>In 1988, the delegates at the 60th National FFA Convention voted to change the official name of the organization from Future Farmers of America to the National FFA Organization to reflect the changing demographics of its membership.  </a:t>
            </a:r>
          </a:p>
          <a:p>
            <a:endParaRPr lang="en-US" dirty="0"/>
          </a:p>
          <a:p>
            <a:pPr lvl="1"/>
            <a:r>
              <a:rPr lang="en-US" dirty="0"/>
              <a:t>These changes illustrated an increased emphasis in the business, science and technology of agriculture in addition to production farming and ranching. </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9218" name="Picture 2" descr="\\ffanet.ffa.org@SSL\DavWWWRoot\projects\studenthandbook\publicdocuments\2011 Handbook Images\Pg 1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70424" y="212724"/>
            <a:ext cx="1451326" cy="22256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043884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lstStyle/>
          <a:p>
            <a:r>
              <a:rPr lang="en-US" dirty="0"/>
              <a:t>Convention Locations</a:t>
            </a:r>
          </a:p>
        </p:txBody>
      </p:sp>
      <p:sp>
        <p:nvSpPr>
          <p:cNvPr id="8197" name="Rectangle 5"/>
          <p:cNvSpPr>
            <a:spLocks noGrp="1" noChangeArrowheads="1"/>
          </p:cNvSpPr>
          <p:nvPr>
            <p:ph type="body" idx="1"/>
          </p:nvPr>
        </p:nvSpPr>
        <p:spPr>
          <a:xfrm>
            <a:off x="1447800" y="1981200"/>
            <a:ext cx="7010400" cy="4114800"/>
          </a:xfrm>
        </p:spPr>
        <p:txBody>
          <a:bodyPr>
            <a:normAutofit fontScale="70000" lnSpcReduction="20000"/>
          </a:bodyPr>
          <a:lstStyle/>
          <a:p>
            <a:r>
              <a:rPr lang="en-US" dirty="0"/>
              <a:t>The first national FFA convention was held in 1928 in Kansas City, Mo.</a:t>
            </a:r>
          </a:p>
          <a:p>
            <a:pPr marL="0" indent="0">
              <a:buNone/>
            </a:pPr>
            <a:endParaRPr lang="en-US" dirty="0"/>
          </a:p>
          <a:p>
            <a:r>
              <a:rPr lang="en-US" dirty="0"/>
              <a:t>After 71 years in Kansas City, the national FFA convention moved to Louisville, Ky., in 1999 for the 72</a:t>
            </a:r>
            <a:r>
              <a:rPr lang="en-US" baseline="30000" dirty="0"/>
              <a:t>nd</a:t>
            </a:r>
            <a:r>
              <a:rPr lang="en-US" dirty="0"/>
              <a:t> annual convention. The national convention remained in Louisville until 2005.</a:t>
            </a:r>
          </a:p>
          <a:p>
            <a:pPr marL="0" indent="0">
              <a:buNone/>
            </a:pPr>
            <a:endParaRPr lang="en-US" dirty="0"/>
          </a:p>
          <a:p>
            <a:r>
              <a:rPr lang="en-US" dirty="0"/>
              <a:t>In 2006, the 79</a:t>
            </a:r>
            <a:r>
              <a:rPr lang="en-US" baseline="30000" dirty="0"/>
              <a:t>th</a:t>
            </a:r>
            <a:r>
              <a:rPr lang="en-US" dirty="0"/>
              <a:t> National FFA Convention was held in </a:t>
            </a:r>
            <a:r>
              <a:rPr lang="en-US" dirty="0" smtClean="0"/>
              <a:t>Indianapolis.</a:t>
            </a:r>
            <a:endParaRPr lang="en-US" dirty="0"/>
          </a:p>
          <a:p>
            <a:endParaRPr lang="en-US" dirty="0"/>
          </a:p>
          <a:p>
            <a:r>
              <a:rPr lang="en-US" dirty="0"/>
              <a:t>In 2013 the convention will being to rotate between Louisville and Indianapolis every 3 years.</a:t>
            </a:r>
          </a:p>
          <a:p>
            <a:endParaRPr lang="en-US"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spTree>
    <p:extLst>
      <p:ext uri="{BB962C8B-B14F-4D97-AF65-F5344CB8AC3E}">
        <p14:creationId xmlns:p14="http://schemas.microsoft.com/office/powerpoint/2010/main" val="13471443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ffanet.ffa.org@SSL\DavWWWRoot\projects\studenthandbook\publicdocuments\2011 Handbook Images\098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598" y="1143000"/>
            <a:ext cx="3432351" cy="182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198" name="Picture 6" descr="Section2-BannerP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61511" y="152400"/>
            <a:ext cx="7010400" cy="1143000"/>
          </a:xfrm>
        </p:spPr>
        <p:txBody>
          <a:bodyPr/>
          <a:lstStyle/>
          <a:p>
            <a:r>
              <a:rPr lang="en-US" dirty="0"/>
              <a:t>Convention Locations</a:t>
            </a:r>
          </a:p>
        </p:txBody>
      </p:sp>
      <p:sp>
        <p:nvSpPr>
          <p:cNvPr id="8197" name="Rectangle 5"/>
          <p:cNvSpPr>
            <a:spLocks noGrp="1" noChangeArrowheads="1"/>
          </p:cNvSpPr>
          <p:nvPr>
            <p:ph type="body" idx="1"/>
          </p:nvPr>
        </p:nvSpPr>
        <p:spPr>
          <a:xfrm>
            <a:off x="5629274" y="1981200"/>
            <a:ext cx="3514726" cy="4114800"/>
          </a:xfrm>
        </p:spPr>
        <p:txBody>
          <a:bodyPr>
            <a:normAutofit lnSpcReduction="10000"/>
          </a:bodyPr>
          <a:lstStyle/>
          <a:p>
            <a:r>
              <a:rPr lang="en-US" dirty="0" smtClean="0"/>
              <a:t>1928 - 1998  </a:t>
            </a:r>
            <a:r>
              <a:rPr lang="en-US" dirty="0"/>
              <a:t>Kansas City, Mo.</a:t>
            </a:r>
          </a:p>
          <a:p>
            <a:pPr marL="0" indent="0">
              <a:buNone/>
            </a:pPr>
            <a:endParaRPr lang="en-US" dirty="0"/>
          </a:p>
          <a:p>
            <a:r>
              <a:rPr lang="en-US" dirty="0"/>
              <a:t>1999 </a:t>
            </a:r>
            <a:r>
              <a:rPr lang="en-US" dirty="0" smtClean="0"/>
              <a:t>– 2005 Louisville</a:t>
            </a:r>
            <a:r>
              <a:rPr lang="en-US" dirty="0"/>
              <a:t>, Ky</a:t>
            </a:r>
            <a:r>
              <a:rPr lang="en-US" dirty="0" smtClean="0"/>
              <a:t>.</a:t>
            </a:r>
            <a:endParaRPr lang="en-US" dirty="0"/>
          </a:p>
          <a:p>
            <a:pPr marL="0" indent="0">
              <a:buNone/>
            </a:pPr>
            <a:endParaRPr lang="en-US" dirty="0"/>
          </a:p>
          <a:p>
            <a:r>
              <a:rPr lang="en-US" dirty="0" smtClean="0"/>
              <a:t>2006 – 2013 Indianapolis</a:t>
            </a:r>
            <a:endParaRPr lang="en-US" dirty="0"/>
          </a:p>
          <a:p>
            <a:endParaRPr lang="en-US" dirty="0"/>
          </a:p>
          <a:p>
            <a:endParaRPr lang="en-US" dirty="0"/>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7172" name="Picture 4" descr="\\ffanet.ffa.org@SSL\DavWWWRoot\projects\studenthandbook\publicdocuments\2011 Handbook Images\NV9E5165Louisvill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37704" y="2057400"/>
            <a:ext cx="2172296" cy="28963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7170" name="Picture 2" descr="\\ffanet.ffa.org@SSL\DavWWWRoot\projects\studenthandbook\publicdocuments\2011 Handbook Images\_MG_173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05000" y="4062793"/>
            <a:ext cx="3331875" cy="22229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51403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6301281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lstStyle/>
          <a:p>
            <a:endParaRPr lang="en-US"/>
          </a:p>
        </p:txBody>
      </p:sp>
      <p:sp>
        <p:nvSpPr>
          <p:cNvPr id="8197" name="Rectangle 5"/>
          <p:cNvSpPr>
            <a:spLocks noGrp="1" noChangeArrowheads="1"/>
          </p:cNvSpPr>
          <p:nvPr>
            <p:ph type="body" idx="1"/>
          </p:nvPr>
        </p:nvSpPr>
        <p:spPr>
          <a:xfrm>
            <a:off x="1447800" y="1981200"/>
            <a:ext cx="7010400" cy="4114800"/>
          </a:xfrm>
        </p:spPr>
        <p:txBody>
          <a:bodyPr/>
          <a:lstStyle/>
          <a:p>
            <a:endParaRPr lang="en-US"/>
          </a:p>
        </p:txBody>
      </p:sp>
    </p:spTree>
    <p:extLst>
      <p:ext uri="{BB962C8B-B14F-4D97-AF65-F5344CB8AC3E}">
        <p14:creationId xmlns:p14="http://schemas.microsoft.com/office/powerpoint/2010/main" val="1536183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4"/>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lstStyle/>
          <a:p>
            <a:r>
              <a:rPr lang="en-US" dirty="0"/>
              <a:t>Milestones</a:t>
            </a:r>
          </a:p>
        </p:txBody>
      </p:sp>
      <p:sp>
        <p:nvSpPr>
          <p:cNvPr id="8197" name="Rectangle 5"/>
          <p:cNvSpPr>
            <a:spLocks noGrp="1" noChangeArrowheads="1"/>
          </p:cNvSpPr>
          <p:nvPr>
            <p:ph type="body" idx="1"/>
          </p:nvPr>
        </p:nvSpPr>
        <p:spPr>
          <a:xfrm>
            <a:off x="1447800" y="1981200"/>
            <a:ext cx="7010400" cy="4114800"/>
          </a:xfrm>
        </p:spPr>
        <p:txBody>
          <a:bodyPr/>
          <a:lstStyle/>
          <a:p>
            <a:r>
              <a:rPr lang="en-US" dirty="0"/>
              <a:t>1917 - Smith-Hughes Vocational Education Act</a:t>
            </a:r>
          </a:p>
          <a:p>
            <a:r>
              <a:rPr lang="en-US" dirty="0"/>
              <a:t>1928 – National Organization of the Future Farmers of America was formed</a:t>
            </a:r>
          </a:p>
          <a:p>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1026" name="Picture 2" descr="\\ffanet.ffa.org@SSL\DavWWWRoot\projects\studenthandbook\publicdocuments\2011 Handbook Images\1928conventio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4191000"/>
            <a:ext cx="5181600" cy="2482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302721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091907"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9220" name="Rectangle 4"/>
          <p:cNvSpPr>
            <a:spLocks noGrp="1" noChangeArrowheads="1"/>
          </p:cNvSpPr>
          <p:nvPr>
            <p:ph type="title"/>
          </p:nvPr>
        </p:nvSpPr>
        <p:spPr>
          <a:xfrm>
            <a:off x="533400" y="609600"/>
            <a:ext cx="7010400" cy="1143000"/>
          </a:xfrm>
        </p:spPr>
        <p:txBody>
          <a:bodyPr/>
          <a:lstStyle/>
          <a:p>
            <a:endParaRPr lang="en-US"/>
          </a:p>
        </p:txBody>
      </p:sp>
      <p:sp>
        <p:nvSpPr>
          <p:cNvPr id="9221" name="Rectangle 5"/>
          <p:cNvSpPr>
            <a:spLocks noGrp="1" noChangeArrowheads="1"/>
          </p:cNvSpPr>
          <p:nvPr>
            <p:ph type="body" idx="1"/>
          </p:nvPr>
        </p:nvSpPr>
        <p:spPr>
          <a:xfrm>
            <a:off x="533400" y="1981200"/>
            <a:ext cx="7010400" cy="4114800"/>
          </a:xfrm>
        </p:spPr>
        <p:txBody>
          <a:bodyPr/>
          <a:lstStyle/>
          <a:p>
            <a:endParaRPr lang="en-US"/>
          </a:p>
        </p:txBody>
      </p:sp>
    </p:spTree>
    <p:extLst>
      <p:ext uri="{BB962C8B-B14F-4D97-AF65-F5344CB8AC3E}">
        <p14:creationId xmlns:p14="http://schemas.microsoft.com/office/powerpoint/2010/main" val="5190604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3400"/>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7171" name="Rectangle 3"/>
          <p:cNvSpPr>
            <a:spLocks noGrp="1" noChangeArrowheads="1"/>
          </p:cNvSpPr>
          <p:nvPr>
            <p:ph type="ctrTitle"/>
          </p:nvPr>
        </p:nvSpPr>
        <p:spPr>
          <a:xfrm>
            <a:off x="685800" y="2286000"/>
            <a:ext cx="7772400" cy="1143000"/>
          </a:xfrm>
        </p:spPr>
        <p:txBody>
          <a:bodyPr/>
          <a:lstStyle/>
          <a:p>
            <a:endParaRPr lang="en-US"/>
          </a:p>
        </p:txBody>
      </p:sp>
      <p:sp>
        <p:nvSpPr>
          <p:cNvPr id="7172" name="Rectangle 4"/>
          <p:cNvSpPr>
            <a:spLocks noGrp="1" noChangeArrowheads="1"/>
          </p:cNvSpPr>
          <p:nvPr>
            <p:ph type="subTitle" idx="1"/>
          </p:nvPr>
        </p:nvSpPr>
        <p:spPr/>
        <p:txBody>
          <a:bodyPr/>
          <a:lstStyle/>
          <a:p>
            <a:endParaRPr lang="en-US"/>
          </a:p>
        </p:txBody>
      </p:sp>
    </p:spTree>
    <p:extLst>
      <p:ext uri="{BB962C8B-B14F-4D97-AF65-F5344CB8AC3E}">
        <p14:creationId xmlns:p14="http://schemas.microsoft.com/office/powerpoint/2010/main" val="14422734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lstStyle/>
          <a:p>
            <a:pPr algn="l"/>
            <a:r>
              <a:rPr lang="en-US" dirty="0"/>
              <a:t>First Leaders</a:t>
            </a:r>
          </a:p>
        </p:txBody>
      </p:sp>
      <p:sp>
        <p:nvSpPr>
          <p:cNvPr id="8197" name="Rectangle 5"/>
          <p:cNvSpPr>
            <a:spLocks noGrp="1" noChangeArrowheads="1"/>
          </p:cNvSpPr>
          <p:nvPr>
            <p:ph type="body" idx="1"/>
          </p:nvPr>
        </p:nvSpPr>
        <p:spPr>
          <a:xfrm>
            <a:off x="1447800" y="1981200"/>
            <a:ext cx="7010400" cy="4114800"/>
          </a:xfrm>
        </p:spPr>
        <p:txBody>
          <a:bodyPr>
            <a:normAutofit fontScale="77500" lnSpcReduction="20000"/>
          </a:bodyPr>
          <a:lstStyle/>
          <a:p>
            <a:r>
              <a:rPr lang="en-US" dirty="0"/>
              <a:t>Dr. Charles Homer Lane, First National FFA Advisor</a:t>
            </a:r>
          </a:p>
          <a:p>
            <a:r>
              <a:rPr lang="en-US" dirty="0"/>
              <a:t>Henry C. </a:t>
            </a:r>
            <a:r>
              <a:rPr lang="en-US" dirty="0" err="1"/>
              <a:t>Groseclose</a:t>
            </a:r>
            <a:r>
              <a:rPr lang="en-US" dirty="0"/>
              <a:t>, First National FFA Executive Secretary and Treasurer</a:t>
            </a:r>
          </a:p>
          <a:p>
            <a:r>
              <a:rPr lang="en-US" dirty="0"/>
              <a:t>Harry Oscar Sampson, Founder of the Young Farmers Organization of New Jersey</a:t>
            </a:r>
          </a:p>
          <a:p>
            <a:r>
              <a:rPr lang="en-US" dirty="0"/>
              <a:t>Harvey Owen Sargent, Co-Founder of New Farmers of America</a:t>
            </a:r>
          </a:p>
          <a:p>
            <a:r>
              <a:rPr lang="en-US" dirty="0"/>
              <a:t>G.W. Owens, Co-Founder of New Farmers of America</a:t>
            </a:r>
          </a:p>
          <a:p>
            <a:r>
              <a:rPr lang="en-US" dirty="0"/>
              <a:t>J.R. Thomas, National NFA Advisor</a:t>
            </a:r>
          </a:p>
          <a:p>
            <a:r>
              <a:rPr lang="en-US" dirty="0"/>
              <a:t>David Simmons, First National NFA President</a:t>
            </a:r>
          </a:p>
          <a:p>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2050" name="Picture 2" descr="\\ffanet.ffa.org@SSL\DavWWWRoot\projects\studenthandbook\publicdocuments\2011 Handbook Images\Pg 9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4600" y="152400"/>
            <a:ext cx="2541524" cy="17684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776379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371600" y="152400"/>
            <a:ext cx="7010400" cy="1143000"/>
          </a:xfrm>
        </p:spPr>
        <p:txBody>
          <a:bodyPr/>
          <a:lstStyle/>
          <a:p>
            <a:r>
              <a:rPr lang="en-US" dirty="0"/>
              <a:t>FFA CREED</a:t>
            </a:r>
          </a:p>
        </p:txBody>
      </p:sp>
      <p:sp>
        <p:nvSpPr>
          <p:cNvPr id="8197" name="Rectangle 5"/>
          <p:cNvSpPr>
            <a:spLocks noGrp="1" noChangeArrowheads="1"/>
          </p:cNvSpPr>
          <p:nvPr>
            <p:ph type="body" idx="1"/>
          </p:nvPr>
        </p:nvSpPr>
        <p:spPr>
          <a:xfrm>
            <a:off x="1236664" y="1062954"/>
            <a:ext cx="6611936" cy="5185446"/>
          </a:xfrm>
        </p:spPr>
        <p:txBody>
          <a:bodyPr>
            <a:normAutofit fontScale="25000" lnSpcReduction="20000"/>
          </a:bodyPr>
          <a:lstStyle/>
          <a:p>
            <a:pPr marL="0" indent="0">
              <a:buNone/>
            </a:pPr>
            <a:r>
              <a:rPr lang="en-US" sz="6400" dirty="0"/>
              <a:t>By Erwin Milton “E.M.” Tiffany </a:t>
            </a:r>
          </a:p>
          <a:p>
            <a:pPr marL="0" indent="0">
              <a:buNone/>
            </a:pPr>
            <a:endParaRPr lang="en-US" sz="6400" dirty="0"/>
          </a:p>
          <a:p>
            <a:pPr marL="0" indent="0">
              <a:buNone/>
            </a:pPr>
            <a:r>
              <a:rPr lang="en-US" sz="6400" i="1" dirty="0"/>
              <a:t>I believe in the future of agriculture, with a faith born not of words but of deeds - achievements won by the present and past generations of agriculturists; in the promise of better days through better ways, even as the better things we now enjoy have come to us from the struggles of former years.</a:t>
            </a:r>
          </a:p>
          <a:p>
            <a:pPr marL="0" indent="0">
              <a:buNone/>
            </a:pPr>
            <a:r>
              <a:rPr lang="en-US" sz="6400" i="1" dirty="0"/>
              <a:t> </a:t>
            </a:r>
          </a:p>
          <a:p>
            <a:pPr marL="0" indent="0">
              <a:buNone/>
            </a:pPr>
            <a:r>
              <a:rPr lang="en-US" sz="6400" i="1" dirty="0"/>
              <a:t>I believe that to live and work on a good farm, or to be engaged in other agricultural pursuits, is pleasant as well as challenging; for I know the joys and discomforts of agricultural life and hold an inborn fondness for those associations which, even in hours of discouragement, I cannot deny.</a:t>
            </a:r>
          </a:p>
          <a:p>
            <a:pPr marL="0" indent="0">
              <a:buNone/>
            </a:pPr>
            <a:r>
              <a:rPr lang="en-US" sz="6400" i="1" dirty="0"/>
              <a:t> </a:t>
            </a:r>
          </a:p>
          <a:p>
            <a:pPr marL="0" indent="0">
              <a:buNone/>
            </a:pPr>
            <a:r>
              <a:rPr lang="en-US" sz="6400" i="1" dirty="0"/>
              <a:t>I believe in leadership from ourselves and respect from others. I believe in my own ability to work efficiently and think clearly, with such knowledge and skill as I can secure, and in the ability of progressive agriculturists to serve our own and the public interest in producing and marketing the product of our toil.</a:t>
            </a:r>
          </a:p>
          <a:p>
            <a:pPr marL="0" indent="0">
              <a:buNone/>
            </a:pPr>
            <a:r>
              <a:rPr lang="en-US" sz="6400" i="1" dirty="0"/>
              <a:t> </a:t>
            </a:r>
          </a:p>
          <a:p>
            <a:pPr marL="0" indent="0">
              <a:buNone/>
            </a:pPr>
            <a:r>
              <a:rPr lang="en-US" sz="6400" i="1" dirty="0"/>
              <a:t>I believe in less dependence on begging and more power in bargaining; in the life abundant and enough honest wealth to help make it so--for others as well as myself; in less need for charity and more of it when needed; in being happy myself and playing square with those whose happiness depends upon me.</a:t>
            </a:r>
          </a:p>
          <a:p>
            <a:pPr marL="0" indent="0">
              <a:buNone/>
            </a:pPr>
            <a:endParaRPr lang="en-US" sz="6400" i="1" dirty="0"/>
          </a:p>
          <a:p>
            <a:pPr marL="0" indent="0">
              <a:buNone/>
            </a:pPr>
            <a:r>
              <a:rPr lang="en-US" sz="6400" i="1" dirty="0"/>
              <a:t>I believe that American agriculture can and will hold true to the best traditions of our national life and that I can exert an influence in my home and community which will stand solid for my part in that inspiring task.</a:t>
            </a:r>
          </a:p>
          <a:p>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3074" name="Picture 2" descr="\\ffanet.ffa.org@SSL\DavWWWRoot\projects\studenthandbook\publicdocuments\2011 Handbook Images\E.M. Tiffany-revise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6200" y="152400"/>
            <a:ext cx="1204913" cy="1676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91534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normAutofit fontScale="90000"/>
          </a:bodyPr>
          <a:lstStyle/>
          <a:p>
            <a:r>
              <a:rPr lang="en-US" dirty="0" smtClean="0"/>
              <a:t>FFA Creed </a:t>
            </a:r>
            <a:br>
              <a:rPr lang="en-US" dirty="0" smtClean="0"/>
            </a:br>
            <a:r>
              <a:rPr lang="en-US" dirty="0" smtClean="0"/>
              <a:t>Paragraphs 1 and 2</a:t>
            </a:r>
            <a:endParaRPr lang="en-US" dirty="0"/>
          </a:p>
        </p:txBody>
      </p:sp>
      <p:sp>
        <p:nvSpPr>
          <p:cNvPr id="8197" name="Rectangle 5"/>
          <p:cNvSpPr>
            <a:spLocks noGrp="1" noChangeArrowheads="1"/>
          </p:cNvSpPr>
          <p:nvPr>
            <p:ph type="body" idx="1"/>
          </p:nvPr>
        </p:nvSpPr>
        <p:spPr>
          <a:xfrm>
            <a:off x="1447800" y="1981200"/>
            <a:ext cx="7010400" cy="4724400"/>
          </a:xfrm>
        </p:spPr>
        <p:txBody>
          <a:bodyPr>
            <a:normAutofit fontScale="77500" lnSpcReduction="20000"/>
          </a:bodyPr>
          <a:lstStyle/>
          <a:p>
            <a:pPr marL="0" indent="0">
              <a:buNone/>
            </a:pPr>
            <a:r>
              <a:rPr lang="en-US" i="1" dirty="0"/>
              <a:t>I believe in the future of agriculture, with a faith born not of words but of deeds - achievements won by the present and past generations of agriculturists; in the promise of better days through better ways, even as the better things we now enjoy have come to us from the struggles of former years.</a:t>
            </a:r>
          </a:p>
          <a:p>
            <a:pPr marL="0" indent="0">
              <a:buNone/>
            </a:pPr>
            <a:r>
              <a:rPr lang="en-US" i="1" dirty="0"/>
              <a:t> </a:t>
            </a:r>
          </a:p>
          <a:p>
            <a:pPr marL="0" indent="0">
              <a:buNone/>
            </a:pPr>
            <a:r>
              <a:rPr lang="en-US" i="1" dirty="0"/>
              <a:t>I believe that to live and work on a good farm, or to be engaged in other agricultural pursuits, is pleasant as well as challenging; for I know the joys and discomforts of agricultural life and hold an inborn fondness for those associations which, even in hours of discouragement, I cannot deny.</a:t>
            </a:r>
          </a:p>
          <a:p>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spTree>
    <p:extLst>
      <p:ext uri="{BB962C8B-B14F-4D97-AF65-F5344CB8AC3E}">
        <p14:creationId xmlns:p14="http://schemas.microsoft.com/office/powerpoint/2010/main" val="34831457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228600"/>
            <a:ext cx="7010400" cy="1143000"/>
          </a:xfrm>
        </p:spPr>
        <p:txBody>
          <a:bodyPr>
            <a:normAutofit fontScale="90000"/>
          </a:bodyPr>
          <a:lstStyle/>
          <a:p>
            <a:r>
              <a:rPr lang="en-US" dirty="0"/>
              <a:t>FFA Creed </a:t>
            </a:r>
            <a:br>
              <a:rPr lang="en-US" dirty="0"/>
            </a:br>
            <a:r>
              <a:rPr lang="en-US" dirty="0"/>
              <a:t>Paragraphs </a:t>
            </a:r>
            <a:r>
              <a:rPr lang="en-US" dirty="0" smtClean="0"/>
              <a:t>3, 4 and 5</a:t>
            </a:r>
            <a:endParaRPr lang="en-US" dirty="0"/>
          </a:p>
        </p:txBody>
      </p:sp>
      <p:sp>
        <p:nvSpPr>
          <p:cNvPr id="8197" name="Rectangle 5"/>
          <p:cNvSpPr>
            <a:spLocks noGrp="1" noChangeArrowheads="1"/>
          </p:cNvSpPr>
          <p:nvPr>
            <p:ph type="body" idx="1"/>
          </p:nvPr>
        </p:nvSpPr>
        <p:spPr>
          <a:xfrm>
            <a:off x="1447800" y="1600200"/>
            <a:ext cx="7010400" cy="4921250"/>
          </a:xfrm>
        </p:spPr>
        <p:txBody>
          <a:bodyPr>
            <a:normAutofit fontScale="40000" lnSpcReduction="20000"/>
          </a:bodyPr>
          <a:lstStyle/>
          <a:p>
            <a:pPr marL="0" indent="0">
              <a:buNone/>
            </a:pPr>
            <a:r>
              <a:rPr lang="en-US" sz="5300" i="1" dirty="0"/>
              <a:t>I believe in leadership from ourselves and respect from others. I believe in my own ability to work efficiently and think clearly, with such knowledge and skill as I can secure, and in the ability of progressive agriculturists to serve our own and the public interest in producing and marketing the product of our toil.</a:t>
            </a:r>
          </a:p>
          <a:p>
            <a:pPr marL="0" indent="0">
              <a:buNone/>
            </a:pPr>
            <a:r>
              <a:rPr lang="en-US" sz="5300" i="1" dirty="0"/>
              <a:t> </a:t>
            </a:r>
          </a:p>
          <a:p>
            <a:pPr marL="0" indent="0">
              <a:buNone/>
            </a:pPr>
            <a:r>
              <a:rPr lang="en-US" sz="5300" i="1" dirty="0"/>
              <a:t>I believe in less dependence on begging and more power in bargaining; in the life abundant and enough honest wealth to help make it so--for others as well as myself; in less need for charity and more of it when needed; in being happy myself and playing square with those whose happiness depends upon me.</a:t>
            </a:r>
          </a:p>
          <a:p>
            <a:pPr marL="0" indent="0">
              <a:buNone/>
            </a:pPr>
            <a:endParaRPr lang="en-US" sz="5300" i="1" dirty="0"/>
          </a:p>
          <a:p>
            <a:pPr marL="0" indent="0">
              <a:buNone/>
            </a:pPr>
            <a:r>
              <a:rPr lang="en-US" sz="5300" i="1" dirty="0"/>
              <a:t>I believe that American agriculture can and will hold true to the best traditions of our national life and that I can exert an influence in my home and community which will stand solid for my part in that inspiring task.</a:t>
            </a:r>
          </a:p>
          <a:p>
            <a:pPr marL="0" indent="0">
              <a:buNone/>
            </a:pPr>
            <a:endParaRPr lang="en-US" dirty="0"/>
          </a:p>
          <a:p>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spTree>
    <p:extLst>
      <p:ext uri="{BB962C8B-B14F-4D97-AF65-F5344CB8AC3E}">
        <p14:creationId xmlns:p14="http://schemas.microsoft.com/office/powerpoint/2010/main" val="478097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30000"/>
                    </a14:imgEffect>
                  </a14:imgLayer>
                </a14:imgProps>
              </a:ext>
              <a:ext uri="{28A0092B-C50C-407E-A947-70E740481C1C}">
                <a14:useLocalDpi xmlns:a14="http://schemas.microsoft.com/office/drawing/2010/main" val="0"/>
              </a:ext>
            </a:extLst>
          </a:blip>
          <a:stretch>
            <a:fillRect/>
          </a:stretch>
        </p:blipFill>
        <p:spPr>
          <a:xfrm>
            <a:off x="6030452" y="152400"/>
            <a:ext cx="2844800" cy="2133600"/>
          </a:xfrm>
          <a:prstGeom prst="rect">
            <a:avLst/>
          </a:prstGeom>
          <a:ln>
            <a:noFill/>
          </a:ln>
          <a:effectLst>
            <a:softEdge rad="112500"/>
          </a:effectLst>
        </p:spPr>
      </p:pic>
      <p:pic>
        <p:nvPicPr>
          <p:cNvPr id="8198" name="Picture 6" descr="Section2-BannerP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lstStyle/>
          <a:p>
            <a:pPr algn="l"/>
            <a:r>
              <a:rPr lang="en-US" dirty="0"/>
              <a:t>Only Blue Will Do</a:t>
            </a:r>
          </a:p>
        </p:txBody>
      </p:sp>
      <p:sp>
        <p:nvSpPr>
          <p:cNvPr id="8197" name="Rectangle 5"/>
          <p:cNvSpPr>
            <a:spLocks noGrp="1" noChangeArrowheads="1"/>
          </p:cNvSpPr>
          <p:nvPr>
            <p:ph type="body" idx="1"/>
          </p:nvPr>
        </p:nvSpPr>
        <p:spPr>
          <a:xfrm>
            <a:off x="1447800" y="2133600"/>
            <a:ext cx="7010400" cy="4387850"/>
          </a:xfrm>
        </p:spPr>
        <p:txBody>
          <a:bodyPr>
            <a:normAutofit fontScale="92500" lnSpcReduction="20000"/>
          </a:bodyPr>
          <a:lstStyle/>
          <a:p>
            <a:pPr marL="0" indent="0">
              <a:buNone/>
            </a:pPr>
            <a:r>
              <a:rPr lang="en-US" dirty="0"/>
              <a:t>Significance of the Blue Corduroy Jacket:</a:t>
            </a:r>
          </a:p>
          <a:p>
            <a:pPr>
              <a:tabLst>
                <a:tab pos="1711325" algn="l"/>
              </a:tabLst>
            </a:pPr>
            <a:r>
              <a:rPr lang="en-US" dirty="0"/>
              <a:t>The most recognizable symbol of the FFA Organization</a:t>
            </a:r>
          </a:p>
          <a:p>
            <a:r>
              <a:rPr lang="en-US" dirty="0"/>
              <a:t>Allows members to be on an even playing field when participating in various FFA events.</a:t>
            </a:r>
          </a:p>
          <a:p>
            <a:r>
              <a:rPr lang="en-US" dirty="0"/>
              <a:t>Legacy began in Fredericktown, Ohio</a:t>
            </a:r>
          </a:p>
          <a:p>
            <a:r>
              <a:rPr lang="en-US" dirty="0"/>
              <a:t>Today more than 66,000 blue corduroy jackets are sold to FFA members each year.</a:t>
            </a:r>
          </a:p>
          <a:p>
            <a:pPr marL="0" indent="0">
              <a:buNone/>
            </a:pPr>
            <a:endParaRPr lang="en-US" dirty="0"/>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4532" y="5943600"/>
            <a:ext cx="488727" cy="609600"/>
          </a:xfrm>
          <a:prstGeom prst="rect">
            <a:avLst/>
          </a:prstGeom>
        </p:spPr>
      </p:pic>
    </p:spTree>
    <p:extLst>
      <p:ext uri="{BB962C8B-B14F-4D97-AF65-F5344CB8AC3E}">
        <p14:creationId xmlns:p14="http://schemas.microsoft.com/office/powerpoint/2010/main" val="2336101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normAutofit fontScale="90000"/>
          </a:bodyPr>
          <a:lstStyle/>
          <a:p>
            <a:pPr algn="l"/>
            <a:r>
              <a:rPr lang="en-US" b="1" dirty="0"/>
              <a:t>Official Dress for </a:t>
            </a:r>
            <a:r>
              <a:rPr lang="en-US" b="1" dirty="0" smtClean="0"/>
              <a:t/>
            </a:r>
            <a:br>
              <a:rPr lang="en-US" b="1" dirty="0" smtClean="0"/>
            </a:br>
            <a:r>
              <a:rPr lang="en-US" b="1" dirty="0" smtClean="0"/>
              <a:t>Female </a:t>
            </a:r>
            <a:r>
              <a:rPr lang="en-US" b="1" dirty="0"/>
              <a:t>Members</a:t>
            </a:r>
            <a:endParaRPr lang="en-US" dirty="0"/>
          </a:p>
        </p:txBody>
      </p:sp>
      <p:sp>
        <p:nvSpPr>
          <p:cNvPr id="8197" name="Rectangle 5"/>
          <p:cNvSpPr>
            <a:spLocks noGrp="1" noChangeArrowheads="1"/>
          </p:cNvSpPr>
          <p:nvPr>
            <p:ph type="body" idx="1"/>
          </p:nvPr>
        </p:nvSpPr>
        <p:spPr>
          <a:xfrm>
            <a:off x="1447800" y="1981200"/>
            <a:ext cx="7010400" cy="4114800"/>
          </a:xfrm>
        </p:spPr>
        <p:txBody>
          <a:bodyPr>
            <a:normAutofit fontScale="85000" lnSpcReduction="20000"/>
          </a:bodyPr>
          <a:lstStyle/>
          <a:p>
            <a:pPr marL="514350" indent="-514350">
              <a:buFont typeface="+mj-lt"/>
              <a:buAutoNum type="arabicPeriod"/>
            </a:pPr>
            <a:r>
              <a:rPr lang="en-US" dirty="0"/>
              <a:t>Official FFA jacket, zipped to the top</a:t>
            </a:r>
          </a:p>
          <a:p>
            <a:pPr marL="514350" indent="-514350">
              <a:buFont typeface="+mj-lt"/>
              <a:buAutoNum type="arabicPeriod"/>
            </a:pPr>
            <a:r>
              <a:rPr lang="en-US" dirty="0"/>
              <a:t>Black skirt: Skirt is to be at least knee length, hemmed evenly across the bottom, with a slit no higher than two inches above the knee, excluding the kick pleat. </a:t>
            </a:r>
          </a:p>
          <a:p>
            <a:pPr marL="514350" indent="-514350">
              <a:buFont typeface="+mj-lt"/>
              <a:buAutoNum type="arabicPeriod"/>
            </a:pPr>
            <a:r>
              <a:rPr lang="en-US" dirty="0"/>
              <a:t>White collared shirt</a:t>
            </a:r>
          </a:p>
          <a:p>
            <a:pPr marL="514350" indent="-514350">
              <a:buFont typeface="+mj-lt"/>
              <a:buAutoNum type="arabicPeriod"/>
            </a:pPr>
            <a:r>
              <a:rPr lang="en-US" dirty="0"/>
              <a:t>Official FFA blue scarf</a:t>
            </a:r>
          </a:p>
          <a:p>
            <a:pPr marL="514350" indent="-514350">
              <a:buFont typeface="+mj-lt"/>
              <a:buAutoNum type="arabicPeriod"/>
            </a:pPr>
            <a:r>
              <a:rPr lang="en-US" dirty="0"/>
              <a:t>Black closed heel and toe dress shoes (no boots, sandals, open-toed shoes or tennis shoes), worn with black nylon hosiery</a:t>
            </a:r>
          </a:p>
          <a:p>
            <a:endParaRPr lang="en-US" dirty="0"/>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30000"/>
                    </a14:imgEffect>
                  </a14:imgLayer>
                </a14:imgProps>
              </a:ext>
              <a:ext uri="{28A0092B-C50C-407E-A947-70E740481C1C}">
                <a14:useLocalDpi xmlns:a14="http://schemas.microsoft.com/office/drawing/2010/main" val="0"/>
              </a:ext>
            </a:extLst>
          </a:blip>
          <a:stretch>
            <a:fillRect/>
          </a:stretch>
        </p:blipFill>
        <p:spPr>
          <a:xfrm>
            <a:off x="6294284" y="0"/>
            <a:ext cx="2844800" cy="2133600"/>
          </a:xfrm>
          <a:prstGeom prst="rect">
            <a:avLst/>
          </a:prstGeom>
          <a:ln>
            <a:noFill/>
          </a:ln>
          <a:effectLst>
            <a:softEdge rad="112500"/>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spTree>
    <p:extLst>
      <p:ext uri="{BB962C8B-B14F-4D97-AF65-F5344CB8AC3E}">
        <p14:creationId xmlns:p14="http://schemas.microsoft.com/office/powerpoint/2010/main" val="2124262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FAHandbook-YellowBackgroundP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ection2-BannerP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451893" y="2832893"/>
            <a:ext cx="6521450" cy="855663"/>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p:nvPr>
        </p:nvSpPr>
        <p:spPr>
          <a:xfrm>
            <a:off x="1447800" y="609600"/>
            <a:ext cx="7010400" cy="1143000"/>
          </a:xfrm>
        </p:spPr>
        <p:txBody>
          <a:bodyPr>
            <a:normAutofit fontScale="90000"/>
          </a:bodyPr>
          <a:lstStyle/>
          <a:p>
            <a:pPr algn="l"/>
            <a:r>
              <a:rPr lang="en-US" b="1" dirty="0"/>
              <a:t>Official Dress </a:t>
            </a:r>
            <a:r>
              <a:rPr lang="en-US" b="1" dirty="0" smtClean="0"/>
              <a:t>for</a:t>
            </a:r>
            <a:br>
              <a:rPr lang="en-US" b="1" dirty="0" smtClean="0"/>
            </a:br>
            <a:r>
              <a:rPr lang="en-US" b="1" dirty="0" smtClean="0"/>
              <a:t> </a:t>
            </a:r>
            <a:r>
              <a:rPr lang="en-US" b="1" dirty="0"/>
              <a:t>Male Members</a:t>
            </a:r>
            <a:endParaRPr lang="en-US" dirty="0"/>
          </a:p>
        </p:txBody>
      </p:sp>
      <p:sp>
        <p:nvSpPr>
          <p:cNvPr id="8197" name="Rectangle 5"/>
          <p:cNvSpPr>
            <a:spLocks noGrp="1" noChangeArrowheads="1"/>
          </p:cNvSpPr>
          <p:nvPr>
            <p:ph type="body" idx="1"/>
          </p:nvPr>
        </p:nvSpPr>
        <p:spPr>
          <a:xfrm>
            <a:off x="1447800" y="1981200"/>
            <a:ext cx="7010400" cy="4114800"/>
          </a:xfrm>
        </p:spPr>
        <p:txBody>
          <a:bodyPr/>
          <a:lstStyle/>
          <a:p>
            <a:pPr marL="514350" indent="-514350">
              <a:buFont typeface="+mj-lt"/>
              <a:buAutoNum type="arabicPeriod"/>
            </a:pPr>
            <a:r>
              <a:rPr lang="en-US" dirty="0"/>
              <a:t>Official FFA jacket, zipped to the top</a:t>
            </a:r>
          </a:p>
          <a:p>
            <a:pPr marL="514350" indent="-514350">
              <a:buFont typeface="+mj-lt"/>
              <a:buAutoNum type="arabicPeriod"/>
            </a:pPr>
            <a:r>
              <a:rPr lang="en-US" dirty="0"/>
              <a:t>Black slacks (no jeans)</a:t>
            </a:r>
          </a:p>
          <a:p>
            <a:pPr marL="514350" indent="-514350">
              <a:buFont typeface="+mj-lt"/>
              <a:buAutoNum type="arabicPeriod"/>
            </a:pPr>
            <a:r>
              <a:rPr lang="en-US" dirty="0"/>
              <a:t>White collared shirt</a:t>
            </a:r>
          </a:p>
          <a:p>
            <a:pPr marL="514350" indent="-514350">
              <a:buFont typeface="+mj-lt"/>
              <a:buAutoNum type="arabicPeriod"/>
            </a:pPr>
            <a:r>
              <a:rPr lang="en-US" dirty="0"/>
              <a:t>Official FFA tie</a:t>
            </a:r>
          </a:p>
          <a:p>
            <a:pPr marL="514350" indent="-514350">
              <a:buFont typeface="+mj-lt"/>
              <a:buAutoNum type="arabicPeriod"/>
            </a:pPr>
            <a:r>
              <a:rPr lang="en-US" dirty="0"/>
              <a:t>Black dress shoes (no boots, sandals, open-toed shoes or tennis shoes) worn with black socks</a:t>
            </a:r>
          </a:p>
          <a:p>
            <a:endParaRPr lang="en-US" dirty="0"/>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30000"/>
                    </a14:imgEffect>
                  </a14:imgLayer>
                </a14:imgProps>
              </a:ext>
              <a:ext uri="{28A0092B-C50C-407E-A947-70E740481C1C}">
                <a14:useLocalDpi xmlns:a14="http://schemas.microsoft.com/office/drawing/2010/main" val="0"/>
              </a:ext>
            </a:extLst>
          </a:blip>
          <a:stretch>
            <a:fillRect/>
          </a:stretch>
        </p:blipFill>
        <p:spPr>
          <a:xfrm>
            <a:off x="6030452" y="0"/>
            <a:ext cx="2844800" cy="2133600"/>
          </a:xfrm>
          <a:prstGeom prst="rect">
            <a:avLst/>
          </a:prstGeom>
          <a:ln>
            <a:noFill/>
          </a:ln>
          <a:effectLst>
            <a:softEdge rad="112500"/>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2132" y="5791200"/>
            <a:ext cx="488727" cy="609600"/>
          </a:xfrm>
          <a:prstGeom prst="rect">
            <a:avLst/>
          </a:prstGeom>
        </p:spPr>
      </p:pic>
    </p:spTree>
    <p:extLst>
      <p:ext uri="{BB962C8B-B14F-4D97-AF65-F5344CB8AC3E}">
        <p14:creationId xmlns:p14="http://schemas.microsoft.com/office/powerpoint/2010/main" val="44381614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9CE96BBD38C644F94AFCE954520C662" ma:contentTypeVersion="4" ma:contentTypeDescription="Create a new document." ma:contentTypeScope="" ma:versionID="64dc7117390dcfc795f82adb88adb33a">
  <xsd:schema xmlns:xsd="http://www.w3.org/2001/XMLSchema" xmlns:xs="http://www.w3.org/2001/XMLSchema" xmlns:p="http://schemas.microsoft.com/office/2006/metadata/properties" targetNamespace="http://schemas.microsoft.com/office/2006/metadata/properties" ma:root="true" ma:fieldsID="53c87b3799094a2188c505f1efc2087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2B13FD-AFE2-4ED1-B524-83D234E593A3}">
  <ds:schemaRefs>
    <ds:schemaRef ds:uri="http://www.w3.org/XML/1998/namespace"/>
    <ds:schemaRef ds:uri="http://purl.org/dc/elements/1.1/"/>
    <ds:schemaRef ds:uri="http://purl.org/dc/dcmityp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9B6E0B1B-E6D5-4C9E-A08E-01311C3D69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148B381A-7A71-4C18-AE17-EDFC5C23DF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822</TotalTime>
  <Words>839</Words>
  <Application>Microsoft Office PowerPoint</Application>
  <PresentationFormat>On-screen Show (4:3)</PresentationFormat>
  <Paragraphs>98</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PowerPoint Presentation</vt:lpstr>
      <vt:lpstr>Milestones</vt:lpstr>
      <vt:lpstr>First Leaders</vt:lpstr>
      <vt:lpstr>FFA CREED</vt:lpstr>
      <vt:lpstr>FFA Creed  Paragraphs 1 and 2</vt:lpstr>
      <vt:lpstr>FFA Creed  Paragraphs 3, 4 and 5</vt:lpstr>
      <vt:lpstr>Only Blue Will Do</vt:lpstr>
      <vt:lpstr>Official Dress for  Female Members</vt:lpstr>
      <vt:lpstr>Official Dress for  Male Members</vt:lpstr>
      <vt:lpstr>New Farmers of America</vt:lpstr>
      <vt:lpstr>New Farmers of America</vt:lpstr>
      <vt:lpstr>New Farmers of America Creed</vt:lpstr>
      <vt:lpstr>Women Join FFA</vt:lpstr>
      <vt:lpstr>Women Join FFA</vt:lpstr>
      <vt:lpstr>Name Change</vt:lpstr>
      <vt:lpstr>Convention Locations</vt:lpstr>
      <vt:lpstr>Convention Locations</vt:lpstr>
      <vt:lpstr>PowerPoint Presentation</vt:lpstr>
      <vt:lpstr>PowerPoint Presentation</vt:lpstr>
      <vt:lpstr>PowerPoint Presentation</vt:lpstr>
      <vt:lpstr>PowerPoint Presentation</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kmumaw</dc:creator>
  <cp:lastModifiedBy>Weinrich, Ashli</cp:lastModifiedBy>
  <cp:revision>32</cp:revision>
  <dcterms:created xsi:type="dcterms:W3CDTF">2011-02-09T20:07:46Z</dcterms:created>
  <dcterms:modified xsi:type="dcterms:W3CDTF">2018-08-14T19:41:58Z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0x010100B9CE96BBD38C644F94AFCE954520C662</vt:lpwstr>
  </property>
</Properties>
</file>