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37"/>
  </p:notesMasterIdLst>
  <p:handoutMasterIdLst>
    <p:handoutMasterId r:id="rId38"/>
  </p:handoutMasterIdLst>
  <p:sldIdLst>
    <p:sldId id="295" r:id="rId6"/>
    <p:sldId id="261" r:id="rId7"/>
    <p:sldId id="258" r:id="rId8"/>
    <p:sldId id="259" r:id="rId9"/>
    <p:sldId id="260" r:id="rId10"/>
    <p:sldId id="296" r:id="rId11"/>
    <p:sldId id="264" r:id="rId12"/>
    <p:sldId id="297" r:id="rId13"/>
    <p:sldId id="265" r:id="rId14"/>
    <p:sldId id="298" r:id="rId15"/>
    <p:sldId id="288" r:id="rId16"/>
    <p:sldId id="299" r:id="rId17"/>
    <p:sldId id="286" r:id="rId18"/>
    <p:sldId id="300" r:id="rId19"/>
    <p:sldId id="287" r:id="rId20"/>
    <p:sldId id="301" r:id="rId21"/>
    <p:sldId id="266" r:id="rId22"/>
    <p:sldId id="267" r:id="rId23"/>
    <p:sldId id="274" r:id="rId24"/>
    <p:sldId id="275" r:id="rId25"/>
    <p:sldId id="276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302" r:id="rId35"/>
    <p:sldId id="289" r:id="rId36"/>
  </p:sldIdLst>
  <p:sldSz cx="9144000" cy="6858000" type="screen4x3"/>
  <p:notesSz cx="7315200" cy="9601200"/>
  <p:custDataLst>
    <p:tags r:id="rId3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venir 55 Roman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venir 55 Roman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venir 55 Roman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venir 55 Roman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venir 55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venir 55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venir 55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venir 55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venir 55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08">
          <p15:clr>
            <a:srgbClr val="A4A3A4"/>
          </p15:clr>
        </p15:guide>
        <p15:guide id="2" pos="5472">
          <p15:clr>
            <a:srgbClr val="A4A3A4"/>
          </p15:clr>
        </p15:guide>
        <p15:guide id="3" pos="2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0E20"/>
    <a:srgbClr val="576B77"/>
    <a:srgbClr val="0034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555" y="54"/>
      </p:cViewPr>
      <p:guideLst>
        <p:guide orient="horz" pos="1008"/>
        <p:guide pos="5472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gs" Target="tags/tag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 smtClean="0">
                <a:latin typeface="Arial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pPr>
              <a:defRPr/>
            </a:pPr>
            <a:fld id="{893722AD-FE27-0342-B9C0-6EEBADFC1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94153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venir 55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1480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venir 55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1480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F1EBAD3-5AED-684B-99AD-8F27AF57E7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6724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pitchFamily="1" charset="-128"/>
        <a:cs typeface="ＭＳ Ｐゴシック" pitchFamily="1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pitchFamily="1" charset="-128"/>
        <a:cs typeface="ＭＳ Ｐゴシック" pitchFamily="1" charset="-128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pitchFamily="1" charset="-128"/>
        <a:cs typeface="ＭＳ Ｐゴシック" pitchFamily="1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pitchFamily="1" charset="-128"/>
        <a:cs typeface="ＭＳ Ｐゴシック" pitchFamily="1" charset="-128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pitchFamily="1" charset="-128"/>
        <a:cs typeface="ＭＳ Ｐゴシック" pitchFamily="1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1843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3FF86E85-32BA-4F43-9A10-4913E3244421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18438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3686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76850728-6ED5-A046-B718-8B967EA41A63}" type="slidenum">
              <a:rPr lang="en-US" sz="1200"/>
              <a:pPr eaLnBrk="1" hangingPunct="1"/>
              <a:t>10</a:t>
            </a:fld>
            <a:endParaRPr lang="en-US" sz="1200"/>
          </a:p>
        </p:txBody>
      </p:sp>
      <p:sp>
        <p:nvSpPr>
          <p:cNvPr id="36870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3891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8D30EBD5-3FCE-7148-924C-DEB48524C16C}" type="slidenum">
              <a:rPr lang="en-US" sz="1200"/>
              <a:pPr eaLnBrk="1" hangingPunct="1"/>
              <a:t>11</a:t>
            </a:fld>
            <a:endParaRPr lang="en-US" sz="1200"/>
          </a:p>
        </p:txBody>
      </p:sp>
      <p:sp>
        <p:nvSpPr>
          <p:cNvPr id="38918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4096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784F9DC3-177D-C646-B26C-7EAE9ED55C1A}" type="slidenum">
              <a:rPr lang="en-US" sz="1200"/>
              <a:pPr eaLnBrk="1" hangingPunct="1"/>
              <a:t>12</a:t>
            </a:fld>
            <a:endParaRPr lang="en-US" sz="1200"/>
          </a:p>
        </p:txBody>
      </p:sp>
      <p:sp>
        <p:nvSpPr>
          <p:cNvPr id="40966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4301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FEF117BC-0EC4-D641-8A83-3A0B9966598B}" type="slidenum">
              <a:rPr lang="en-US" sz="1200"/>
              <a:pPr eaLnBrk="1" hangingPunct="1"/>
              <a:t>13</a:t>
            </a:fld>
            <a:endParaRPr lang="en-US" sz="1200"/>
          </a:p>
        </p:txBody>
      </p:sp>
      <p:sp>
        <p:nvSpPr>
          <p:cNvPr id="43014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4506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16FE42D8-9F6D-1C48-B4AD-FB550E604A53}" type="slidenum">
              <a:rPr lang="en-US" sz="1200"/>
              <a:pPr eaLnBrk="1" hangingPunct="1"/>
              <a:t>14</a:t>
            </a:fld>
            <a:endParaRPr lang="en-US" sz="1200"/>
          </a:p>
        </p:txBody>
      </p:sp>
      <p:sp>
        <p:nvSpPr>
          <p:cNvPr id="45062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4710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593AE766-9B9A-0F44-9A67-F505E751638B}" type="slidenum">
              <a:rPr lang="en-US" sz="1200"/>
              <a:pPr eaLnBrk="1" hangingPunct="1"/>
              <a:t>15</a:t>
            </a:fld>
            <a:endParaRPr lang="en-US" sz="1200"/>
          </a:p>
        </p:txBody>
      </p:sp>
      <p:sp>
        <p:nvSpPr>
          <p:cNvPr id="47110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4915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799BE67C-57A0-0D4C-B7BA-F2D6C4FF2F26}" type="slidenum">
              <a:rPr lang="en-US" sz="1200"/>
              <a:pPr eaLnBrk="1" hangingPunct="1"/>
              <a:t>16</a:t>
            </a:fld>
            <a:endParaRPr lang="en-US" sz="1200"/>
          </a:p>
        </p:txBody>
      </p:sp>
      <p:sp>
        <p:nvSpPr>
          <p:cNvPr id="49158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5120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C2312C92-1CBB-0C42-9850-7443E5CC8677}" type="slidenum">
              <a:rPr lang="en-US" sz="1200"/>
              <a:pPr eaLnBrk="1" hangingPunct="1"/>
              <a:t>17</a:t>
            </a:fld>
            <a:endParaRPr lang="en-US" sz="1200"/>
          </a:p>
        </p:txBody>
      </p:sp>
      <p:sp>
        <p:nvSpPr>
          <p:cNvPr id="51206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5325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E2C47454-B012-EC42-856B-016AC7CFF018}" type="slidenum">
              <a:rPr lang="en-US" sz="1200"/>
              <a:pPr eaLnBrk="1" hangingPunct="1"/>
              <a:t>18</a:t>
            </a:fld>
            <a:endParaRPr lang="en-US" sz="1200"/>
          </a:p>
        </p:txBody>
      </p:sp>
      <p:sp>
        <p:nvSpPr>
          <p:cNvPr id="53254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5530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AA77521D-34CF-994C-BFA2-E67F75F3486B}" type="slidenum">
              <a:rPr lang="en-US" sz="1200"/>
              <a:pPr eaLnBrk="1" hangingPunct="1"/>
              <a:t>19</a:t>
            </a:fld>
            <a:endParaRPr lang="en-US" sz="1200"/>
          </a:p>
        </p:txBody>
      </p:sp>
      <p:sp>
        <p:nvSpPr>
          <p:cNvPr id="55302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50321BCB-9078-9A44-9E7F-8ACB11284541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26630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5734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B1DC1E59-664D-4A4B-ACC2-006A6B39CA54}" type="slidenum">
              <a:rPr lang="en-US" sz="1200"/>
              <a:pPr eaLnBrk="1" hangingPunct="1"/>
              <a:t>20</a:t>
            </a:fld>
            <a:endParaRPr lang="en-US" sz="1200"/>
          </a:p>
        </p:txBody>
      </p:sp>
      <p:sp>
        <p:nvSpPr>
          <p:cNvPr id="57350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5939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6D16B51E-1A7C-324A-AA0D-5B0A85FFFE65}" type="slidenum">
              <a:rPr lang="en-US" sz="1200"/>
              <a:pPr eaLnBrk="1" hangingPunct="1"/>
              <a:t>21</a:t>
            </a:fld>
            <a:endParaRPr lang="en-US" sz="1200"/>
          </a:p>
        </p:txBody>
      </p:sp>
      <p:sp>
        <p:nvSpPr>
          <p:cNvPr id="59398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6144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EBB9697B-C74F-E142-B1E9-A62865F81360}" type="slidenum">
              <a:rPr lang="en-US" sz="1200"/>
              <a:pPr eaLnBrk="1" hangingPunct="1"/>
              <a:t>22</a:t>
            </a:fld>
            <a:endParaRPr lang="en-US" sz="1200"/>
          </a:p>
        </p:txBody>
      </p:sp>
      <p:sp>
        <p:nvSpPr>
          <p:cNvPr id="61446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6349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78CCB5E1-50AF-974D-AD64-6B2B41C70959}" type="slidenum">
              <a:rPr lang="en-US" sz="1200"/>
              <a:pPr eaLnBrk="1" hangingPunct="1"/>
              <a:t>23</a:t>
            </a:fld>
            <a:endParaRPr lang="en-US" sz="1200"/>
          </a:p>
        </p:txBody>
      </p:sp>
      <p:sp>
        <p:nvSpPr>
          <p:cNvPr id="63494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6554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68B12575-102A-7C49-AA6C-E0677E0869AD}" type="slidenum">
              <a:rPr lang="en-US" sz="1200"/>
              <a:pPr eaLnBrk="1" hangingPunct="1"/>
              <a:t>24</a:t>
            </a:fld>
            <a:endParaRPr lang="en-US" sz="1200"/>
          </a:p>
        </p:txBody>
      </p:sp>
      <p:sp>
        <p:nvSpPr>
          <p:cNvPr id="65542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6758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D0CAEC40-EEC0-1E44-81D6-778536F30F2D}" type="slidenum">
              <a:rPr lang="en-US" sz="1200"/>
              <a:pPr eaLnBrk="1" hangingPunct="1"/>
              <a:t>25</a:t>
            </a:fld>
            <a:endParaRPr lang="en-US" sz="1200"/>
          </a:p>
        </p:txBody>
      </p:sp>
      <p:sp>
        <p:nvSpPr>
          <p:cNvPr id="67590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6963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3E5D4F8A-DD9A-4D4D-B385-B2C72CDD7907}" type="slidenum">
              <a:rPr lang="en-US" sz="1200"/>
              <a:pPr eaLnBrk="1" hangingPunct="1"/>
              <a:t>26</a:t>
            </a:fld>
            <a:endParaRPr lang="en-US" sz="1200"/>
          </a:p>
        </p:txBody>
      </p:sp>
      <p:sp>
        <p:nvSpPr>
          <p:cNvPr id="69638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7168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EFCA32F3-CD2A-C94F-8DF3-68D6D2AF4BA3}" type="slidenum">
              <a:rPr lang="en-US" sz="1200"/>
              <a:pPr eaLnBrk="1" hangingPunct="1"/>
              <a:t>27</a:t>
            </a:fld>
            <a:endParaRPr lang="en-US" sz="1200"/>
          </a:p>
        </p:txBody>
      </p:sp>
      <p:sp>
        <p:nvSpPr>
          <p:cNvPr id="71686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7373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349038CB-0E2D-8A4E-9067-3784442F99CC}" type="slidenum">
              <a:rPr lang="en-US" sz="1200"/>
              <a:pPr eaLnBrk="1" hangingPunct="1"/>
              <a:t>28</a:t>
            </a:fld>
            <a:endParaRPr lang="en-US" sz="1200"/>
          </a:p>
        </p:txBody>
      </p:sp>
      <p:sp>
        <p:nvSpPr>
          <p:cNvPr id="73734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7578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6D7429DF-7B39-5B4D-BD48-C5B7EA870AF5}" type="slidenum">
              <a:rPr lang="en-US" sz="1200"/>
              <a:pPr eaLnBrk="1" hangingPunct="1"/>
              <a:t>29</a:t>
            </a:fld>
            <a:endParaRPr lang="en-US" sz="1200"/>
          </a:p>
        </p:txBody>
      </p:sp>
      <p:sp>
        <p:nvSpPr>
          <p:cNvPr id="75782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2048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1152C8AC-CDA1-1947-8B63-FACFDE4D2EDB}" type="slidenum">
              <a:rPr lang="en-US" sz="1200"/>
              <a:pPr eaLnBrk="1" hangingPunct="1"/>
              <a:t>3</a:t>
            </a:fld>
            <a:endParaRPr lang="en-US" sz="1200"/>
          </a:p>
        </p:txBody>
      </p:sp>
      <p:sp>
        <p:nvSpPr>
          <p:cNvPr id="20486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7782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ECB52642-A72A-354E-BA59-DAE30FEE4C4B}" type="slidenum">
              <a:rPr lang="en-US" sz="1200"/>
              <a:pPr eaLnBrk="1" hangingPunct="1"/>
              <a:t>30</a:t>
            </a:fld>
            <a:endParaRPr lang="en-US" sz="1200"/>
          </a:p>
        </p:txBody>
      </p:sp>
      <p:sp>
        <p:nvSpPr>
          <p:cNvPr id="77830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7987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7F648216-CA83-3F41-AC4C-035E72EB59F9}" type="slidenum">
              <a:rPr lang="en-US" sz="1200"/>
              <a:pPr eaLnBrk="1" hangingPunct="1"/>
              <a:t>31</a:t>
            </a:fld>
            <a:endParaRPr lang="en-US" sz="1200"/>
          </a:p>
        </p:txBody>
      </p:sp>
      <p:sp>
        <p:nvSpPr>
          <p:cNvPr id="79878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2253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E1CABF63-C5BF-4C46-93F6-EA6442738449}" type="slidenum">
              <a:rPr lang="en-US" sz="1200"/>
              <a:pPr eaLnBrk="1" hangingPunct="1"/>
              <a:t>4</a:t>
            </a:fld>
            <a:endParaRPr lang="en-US" sz="1200"/>
          </a:p>
        </p:txBody>
      </p:sp>
      <p:sp>
        <p:nvSpPr>
          <p:cNvPr id="22534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2458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E74C8CC3-0902-9446-84CA-CABCB30D2947}" type="slidenum">
              <a:rPr lang="en-US" sz="1200"/>
              <a:pPr eaLnBrk="1" hangingPunct="1"/>
              <a:t>5</a:t>
            </a:fld>
            <a:endParaRPr lang="en-US" sz="1200"/>
          </a:p>
        </p:txBody>
      </p:sp>
      <p:sp>
        <p:nvSpPr>
          <p:cNvPr id="24582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2867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72A5A7D2-46DF-6E4A-A65D-AE63C6302EB7}" type="slidenum">
              <a:rPr lang="en-US" sz="1200"/>
              <a:pPr eaLnBrk="1" hangingPunct="1"/>
              <a:t>6</a:t>
            </a:fld>
            <a:endParaRPr lang="en-US" sz="1200"/>
          </a:p>
        </p:txBody>
      </p:sp>
      <p:sp>
        <p:nvSpPr>
          <p:cNvPr id="28678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3072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2DA737F2-19DA-784F-A4C9-13C8006FBA55}" type="slidenum">
              <a:rPr lang="en-US" sz="1200"/>
              <a:pPr eaLnBrk="1" hangingPunct="1"/>
              <a:t>7</a:t>
            </a:fld>
            <a:endParaRPr lang="en-US" sz="1200"/>
          </a:p>
        </p:txBody>
      </p:sp>
      <p:sp>
        <p:nvSpPr>
          <p:cNvPr id="30726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3277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5B420842-122F-0E48-B722-1889DB8EB4A8}" type="slidenum">
              <a:rPr lang="en-US" sz="1200"/>
              <a:pPr eaLnBrk="1" hangingPunct="1"/>
              <a:t>8</a:t>
            </a:fld>
            <a:endParaRPr lang="en-US" sz="1200"/>
          </a:p>
        </p:txBody>
      </p:sp>
      <p:sp>
        <p:nvSpPr>
          <p:cNvPr id="32774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Session 1: FENCE BASICS Notes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version 2.0</a:t>
            </a:r>
          </a:p>
        </p:txBody>
      </p:sp>
      <p:sp>
        <p:nvSpPr>
          <p:cNvPr id="3482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fld id="{13237112-1346-C842-8AEA-23B64CACAA80}" type="slidenum">
              <a:rPr lang="en-US" sz="1200"/>
              <a:pPr eaLnBrk="1" hangingPunct="1"/>
              <a:t>9</a:t>
            </a:fld>
            <a:endParaRPr lang="en-US" sz="1200"/>
          </a:p>
        </p:txBody>
      </p:sp>
      <p:sp>
        <p:nvSpPr>
          <p:cNvPr id="34822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850136"/>
            <a:ext cx="2862072" cy="3941064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457200" y="1447800"/>
            <a:ext cx="2862072" cy="304800"/>
          </a:xfr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FontTx/>
              <a:buNone/>
              <a:defRPr sz="2000" b="1" i="0">
                <a:solidFill>
                  <a:srgbClr val="576B77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69ACC-25E7-FE49-B404-2631E05117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329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1"/>
          <p:cNvSpPr>
            <a:spLocks noChangeArrowheads="1"/>
          </p:cNvSpPr>
          <p:nvPr userDrawn="1"/>
        </p:nvSpPr>
        <p:spPr bwMode="auto">
          <a:xfrm>
            <a:off x="457200" y="1490663"/>
            <a:ext cx="2862263" cy="457200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6072" y="1600200"/>
            <a:ext cx="2633472" cy="304800"/>
          </a:xfrm>
        </p:spPr>
        <p:txBody>
          <a:bodyPr rIns="0"/>
          <a:lstStyle>
            <a:lvl1pPr>
              <a:defRPr b="0" i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2862072" cy="32766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457200" y="2112264"/>
            <a:ext cx="2862072" cy="304800"/>
          </a:xfr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defRPr sz="2000" b="1" i="0">
                <a:solidFill>
                  <a:srgbClr val="576B77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4910A-AE61-E542-BAAC-31AD26D2DF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697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1"/>
          <p:cNvSpPr>
            <a:spLocks noChangeArrowheads="1"/>
          </p:cNvSpPr>
          <p:nvPr userDrawn="1"/>
        </p:nvSpPr>
        <p:spPr bwMode="auto">
          <a:xfrm>
            <a:off x="457200" y="1490663"/>
            <a:ext cx="2862263" cy="457200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2862072" cy="36576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263" y="1600200"/>
            <a:ext cx="2633472" cy="304800"/>
          </a:xfrm>
        </p:spPr>
        <p:txBody>
          <a:bodyPr rIns="0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E9A5F-35A6-7C4A-B838-0E0EBCCBA5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127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1"/>
          <p:cNvSpPr>
            <a:spLocks noChangeArrowheads="1"/>
          </p:cNvSpPr>
          <p:nvPr userDrawn="1"/>
        </p:nvSpPr>
        <p:spPr bwMode="auto">
          <a:xfrm>
            <a:off x="457200" y="1490663"/>
            <a:ext cx="2862263" cy="739775"/>
          </a:xfrm>
          <a:prstGeom prst="roundRect">
            <a:avLst>
              <a:gd name="adj" fmla="val 9801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Ins="0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2862072" cy="3429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F38A3-CF65-034F-921E-FA6DCA0597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875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izz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11"/>
          <p:cNvSpPr>
            <a:spLocks noChangeArrowheads="1"/>
          </p:cNvSpPr>
          <p:nvPr userDrawn="1"/>
        </p:nvSpPr>
        <p:spPr bwMode="auto">
          <a:xfrm>
            <a:off x="457200" y="1490663"/>
            <a:ext cx="2862263" cy="795337"/>
          </a:xfrm>
          <a:prstGeom prst="roundRect">
            <a:avLst>
              <a:gd name="adj" fmla="val 8412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263" y="1621631"/>
            <a:ext cx="2633662" cy="533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9123C0-C994-454A-B944-3E975C19B45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590800"/>
            <a:ext cx="7162800" cy="3200400"/>
          </a:xfrm>
        </p:spPr>
        <p:txBody>
          <a:bodyPr/>
          <a:lstStyle>
            <a:lvl1pPr marL="455613" indent="-455613">
              <a:lnSpc>
                <a:spcPts val="2500"/>
              </a:lnSpc>
              <a:spcBef>
                <a:spcPts val="400"/>
              </a:spcBef>
              <a:spcAft>
                <a:spcPts val="1800"/>
              </a:spcAft>
              <a:buFont typeface="+mj-lt"/>
              <a:buNone/>
              <a:tabLst>
                <a:tab pos="2171700" algn="l"/>
              </a:tabLst>
              <a:defRPr sz="2000"/>
            </a:lvl1pPr>
            <a:lvl2pPr marL="0" indent="0">
              <a:lnSpc>
                <a:spcPts val="2300"/>
              </a:lnSpc>
              <a:spcAft>
                <a:spcPts val="600"/>
              </a:spcAft>
              <a:buFont typeface="+mj-lt"/>
              <a:buNone/>
              <a:tabLst>
                <a:tab pos="403225" algn="l"/>
                <a:tab pos="455613" algn="l"/>
                <a:tab pos="1830388" algn="l"/>
                <a:tab pos="6970713" algn="l"/>
              </a:tabLst>
              <a:defRPr sz="2000" i="0" u="none" baseline="0">
                <a:solidFill>
                  <a:srgbClr val="B70E20"/>
                </a:solidFill>
              </a:defRPr>
            </a:lvl2pPr>
          </a:lstStyle>
          <a:p>
            <a:pPr lvl="0"/>
            <a:r>
              <a:rPr lang="en-US" dirty="0" smtClean="0"/>
              <a:t>1.	Click to edit Master text styles</a:t>
            </a:r>
          </a:p>
          <a:p>
            <a:pPr lvl="1"/>
            <a:r>
              <a:rPr lang="en-US" dirty="0" smtClean="0"/>
              <a:t>		Second level</a:t>
            </a:r>
          </a:p>
          <a:p>
            <a:pPr lvl="1"/>
            <a:r>
              <a:rPr lang="en-US" dirty="0" smtClean="0"/>
              <a:t>		Second level</a:t>
            </a:r>
          </a:p>
        </p:txBody>
      </p:sp>
    </p:spTree>
    <p:extLst>
      <p:ext uri="{BB962C8B-B14F-4D97-AF65-F5344CB8AC3E}">
        <p14:creationId xmlns:p14="http://schemas.microsoft.com/office/powerpoint/2010/main" val="1052741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1"/>
          <p:cNvSpPr>
            <a:spLocks noChangeArrowheads="1"/>
          </p:cNvSpPr>
          <p:nvPr userDrawn="1"/>
        </p:nvSpPr>
        <p:spPr bwMode="auto">
          <a:xfrm>
            <a:off x="457200" y="1490663"/>
            <a:ext cx="4114800" cy="457200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72" y="1600200"/>
            <a:ext cx="3941064" cy="304800"/>
          </a:xfrm>
        </p:spPr>
        <p:txBody>
          <a:bodyPr rIns="0"/>
          <a:lstStyle>
            <a:lvl1pPr>
              <a:defRPr b="0" i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457200" y="2133600"/>
            <a:ext cx="8229600" cy="35814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4D3B7-481F-E842-9899-C8516DDC8D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063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ence101_FenceInstall_ppt_slides_Session_1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5" descr="Fence101_logo_pms7463+7545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791200"/>
            <a:ext cx="137160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576263" y="1600200"/>
            <a:ext cx="2633662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4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05063"/>
            <a:ext cx="2862263" cy="331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venir 55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FF0665CA-1F4D-9C48-9BAF-603217CFC8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3" r:id="rId5"/>
    <p:sldLayoutId id="2147483862" r:id="rId6"/>
  </p:sldLayoutIdLst>
  <p:hf sldNum="0" hdr="0" ftr="0" dt="0"/>
  <p:txStyles>
    <p:titleStyle>
      <a:lvl1pPr algn="l" rtl="0" eaLnBrk="0" fontAlgn="base" hangingPunct="0">
        <a:lnSpc>
          <a:spcPts val="2000"/>
        </a:lnSpc>
        <a:spcBef>
          <a:spcPct val="0"/>
        </a:spcBef>
        <a:spcAft>
          <a:spcPct val="0"/>
        </a:spcAft>
        <a:defRPr cap="all">
          <a:solidFill>
            <a:schemeClr val="bg1"/>
          </a:solidFill>
          <a:latin typeface="Trebuchet MS" pitchFamily="1" charset="0"/>
          <a:ea typeface="ＭＳ Ｐゴシック" charset="-128"/>
          <a:cs typeface="ＭＳ Ｐゴシック" charset="-128"/>
        </a:defRPr>
      </a:lvl1pPr>
      <a:lvl2pPr algn="l" rtl="0" eaLnBrk="0" fontAlgn="base" hangingPunct="0">
        <a:lnSpc>
          <a:spcPts val="2000"/>
        </a:lnSpc>
        <a:spcBef>
          <a:spcPct val="0"/>
        </a:spcBef>
        <a:spcAft>
          <a:spcPct val="0"/>
        </a:spcAft>
        <a:defRPr>
          <a:solidFill>
            <a:schemeClr val="bg1"/>
          </a:solidFill>
          <a:latin typeface="Trebuchet MS" pitchFamily="1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lnSpc>
          <a:spcPts val="2000"/>
        </a:lnSpc>
        <a:spcBef>
          <a:spcPct val="0"/>
        </a:spcBef>
        <a:spcAft>
          <a:spcPct val="0"/>
        </a:spcAft>
        <a:defRPr>
          <a:solidFill>
            <a:schemeClr val="bg1"/>
          </a:solidFill>
          <a:latin typeface="Trebuchet MS" pitchFamily="1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lnSpc>
          <a:spcPts val="2000"/>
        </a:lnSpc>
        <a:spcBef>
          <a:spcPct val="0"/>
        </a:spcBef>
        <a:spcAft>
          <a:spcPct val="0"/>
        </a:spcAft>
        <a:defRPr>
          <a:solidFill>
            <a:schemeClr val="bg1"/>
          </a:solidFill>
          <a:latin typeface="Trebuchet MS" pitchFamily="1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lnSpc>
          <a:spcPts val="2000"/>
        </a:lnSpc>
        <a:spcBef>
          <a:spcPct val="0"/>
        </a:spcBef>
        <a:spcAft>
          <a:spcPct val="0"/>
        </a:spcAft>
        <a:defRPr>
          <a:solidFill>
            <a:schemeClr val="bg1"/>
          </a:solidFill>
          <a:latin typeface="Trebuchet MS" pitchFamily="1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Marcelle Scrip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Marcelle Scrip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Marcelle Scrip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Marcelle Script" charset="0"/>
        </a:defRPr>
      </a:lvl9pPr>
    </p:titleStyle>
    <p:bodyStyle>
      <a:lvl1pPr marL="228600" indent="-228600" algn="l" rtl="0" eaLnBrk="0" fontAlgn="base" hangingPunct="0">
        <a:lnSpc>
          <a:spcPts val="2000"/>
        </a:lnSpc>
        <a:spcBef>
          <a:spcPts val="400"/>
        </a:spcBef>
        <a:spcAft>
          <a:spcPct val="0"/>
        </a:spcAft>
        <a:tabLst>
          <a:tab pos="2171700" algn="l"/>
        </a:tabLst>
        <a:defRPr>
          <a:solidFill>
            <a:srgbClr val="00345E"/>
          </a:solidFill>
          <a:latin typeface="Trebuchet MS" pitchFamily="1" charset="0"/>
          <a:ea typeface="ＭＳ Ｐゴシック" charset="-128"/>
          <a:cs typeface="ＭＳ Ｐゴシック" charset="-128"/>
        </a:defRPr>
      </a:lvl1pPr>
      <a:lvl2pPr marL="457200" indent="-112713" algn="l" rtl="0" eaLnBrk="0" fontAlgn="base" hangingPunct="0">
        <a:lnSpc>
          <a:spcPts val="2000"/>
        </a:lnSpc>
        <a:spcBef>
          <a:spcPts val="400"/>
        </a:spcBef>
        <a:spcAft>
          <a:spcPct val="0"/>
        </a:spcAft>
        <a:tabLst>
          <a:tab pos="2171700" algn="l"/>
        </a:tabLst>
        <a:defRPr>
          <a:solidFill>
            <a:srgbClr val="00345E"/>
          </a:solidFill>
          <a:latin typeface="Trebuchet MS" pitchFamily="1" charset="0"/>
          <a:ea typeface="ＭＳ Ｐゴシック" charset="-128"/>
        </a:defRPr>
      </a:lvl2pPr>
      <a:lvl3pPr marL="685800" indent="117475" algn="l" rtl="0" eaLnBrk="0" fontAlgn="base" hangingPunct="0">
        <a:lnSpc>
          <a:spcPts val="2000"/>
        </a:lnSpc>
        <a:spcBef>
          <a:spcPts val="400"/>
        </a:spcBef>
        <a:spcAft>
          <a:spcPct val="0"/>
        </a:spcAft>
        <a:buChar char="•"/>
        <a:tabLst>
          <a:tab pos="2171700" algn="l"/>
        </a:tabLst>
        <a:defRPr>
          <a:solidFill>
            <a:srgbClr val="00345E"/>
          </a:solidFill>
          <a:latin typeface="Trebuchet MS" pitchFamily="1" charset="0"/>
          <a:ea typeface="ＭＳ Ｐゴシック" charset="0"/>
          <a:cs typeface="Geneva" charset="-128"/>
        </a:defRPr>
      </a:lvl3pPr>
      <a:lvl4pPr marL="1196975" indent="-173038" algn="l" rtl="0" eaLnBrk="0" fontAlgn="base" hangingPunct="0">
        <a:lnSpc>
          <a:spcPts val="2000"/>
        </a:lnSpc>
        <a:spcBef>
          <a:spcPts val="400"/>
        </a:spcBef>
        <a:spcAft>
          <a:spcPct val="0"/>
        </a:spcAft>
        <a:buChar char="–"/>
        <a:tabLst>
          <a:tab pos="2171700" algn="l"/>
        </a:tabLst>
        <a:defRPr>
          <a:solidFill>
            <a:srgbClr val="00345E"/>
          </a:solidFill>
          <a:latin typeface="Trebuchet MS" pitchFamily="1" charset="0"/>
          <a:ea typeface="Geneva" charset="-128"/>
          <a:cs typeface="Geneva" charset="0"/>
        </a:defRPr>
      </a:lvl4pPr>
      <a:lvl5pPr marL="1600200" indent="-173038" algn="l" rtl="0" eaLnBrk="0" fontAlgn="base" hangingPunct="0">
        <a:lnSpc>
          <a:spcPts val="2000"/>
        </a:lnSpc>
        <a:spcBef>
          <a:spcPts val="400"/>
        </a:spcBef>
        <a:spcAft>
          <a:spcPct val="0"/>
        </a:spcAft>
        <a:buChar char="»"/>
        <a:tabLst>
          <a:tab pos="2171700" algn="l"/>
        </a:tabLst>
        <a:defRPr>
          <a:solidFill>
            <a:srgbClr val="00345E"/>
          </a:solidFill>
          <a:latin typeface="Trebuchet MS" pitchFamily="1" charset="0"/>
          <a:ea typeface="ＭＳ Ｐゴシック" pitchFamily="-112" charset="-128"/>
          <a:cs typeface="ＭＳ Ｐゴシック" pitchFamily="-112" charset="-128"/>
        </a:defRPr>
      </a:lvl5pPr>
      <a:lvl6pPr marL="2628900" indent="-227013" algn="l" rtl="0" fontAlgn="base">
        <a:lnSpc>
          <a:spcPct val="150000"/>
        </a:lnSpc>
        <a:spcBef>
          <a:spcPct val="20000"/>
        </a:spcBef>
        <a:spcAft>
          <a:spcPct val="0"/>
        </a:spcAft>
        <a:buChar char="»"/>
        <a:tabLst>
          <a:tab pos="2171700" algn="l"/>
        </a:tabLst>
        <a:defRPr sz="2000">
          <a:solidFill>
            <a:srgbClr val="00345E"/>
          </a:solidFill>
          <a:latin typeface="+mn-lt"/>
          <a:ea typeface="ＭＳ Ｐゴシック" charset="-128"/>
        </a:defRPr>
      </a:lvl6pPr>
      <a:lvl7pPr marL="3086100" indent="-227013" algn="l" rtl="0" fontAlgn="base">
        <a:lnSpc>
          <a:spcPct val="150000"/>
        </a:lnSpc>
        <a:spcBef>
          <a:spcPct val="20000"/>
        </a:spcBef>
        <a:spcAft>
          <a:spcPct val="0"/>
        </a:spcAft>
        <a:buChar char="»"/>
        <a:tabLst>
          <a:tab pos="2171700" algn="l"/>
        </a:tabLst>
        <a:defRPr sz="2000">
          <a:solidFill>
            <a:srgbClr val="00345E"/>
          </a:solidFill>
          <a:latin typeface="+mn-lt"/>
          <a:ea typeface="ＭＳ Ｐゴシック" charset="-128"/>
        </a:defRPr>
      </a:lvl7pPr>
      <a:lvl8pPr marL="3543300" indent="-227013" algn="l" rtl="0" fontAlgn="base">
        <a:lnSpc>
          <a:spcPct val="150000"/>
        </a:lnSpc>
        <a:spcBef>
          <a:spcPct val="20000"/>
        </a:spcBef>
        <a:spcAft>
          <a:spcPct val="0"/>
        </a:spcAft>
        <a:buChar char="»"/>
        <a:tabLst>
          <a:tab pos="2171700" algn="l"/>
        </a:tabLst>
        <a:defRPr sz="2000">
          <a:solidFill>
            <a:srgbClr val="00345E"/>
          </a:solidFill>
          <a:latin typeface="+mn-lt"/>
          <a:ea typeface="ＭＳ Ｐゴシック" charset="-128"/>
        </a:defRPr>
      </a:lvl8pPr>
      <a:lvl9pPr marL="4000500" indent="-227013" algn="l" rtl="0" fontAlgn="base">
        <a:lnSpc>
          <a:spcPct val="150000"/>
        </a:lnSpc>
        <a:spcBef>
          <a:spcPct val="20000"/>
        </a:spcBef>
        <a:spcAft>
          <a:spcPct val="0"/>
        </a:spcAft>
        <a:buChar char="»"/>
        <a:tabLst>
          <a:tab pos="2171700" algn="l"/>
        </a:tabLst>
        <a:defRPr sz="2000">
          <a:solidFill>
            <a:srgbClr val="00345E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576B7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990600" y="2408238"/>
            <a:ext cx="72390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600" i="1">
                <a:solidFill>
                  <a:schemeClr val="bg1"/>
                </a:solidFill>
                <a:latin typeface="Trebuchet MS" charset="0"/>
              </a:rPr>
              <a:t>General Fencing Info</a:t>
            </a:r>
            <a:endParaRPr lang="en-US" sz="3600" i="1">
              <a:solidFill>
                <a:srgbClr val="576B77"/>
              </a:solidFill>
              <a:latin typeface="Trebuchet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4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576B7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990600" y="2408238"/>
            <a:ext cx="72390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600" i="1">
                <a:solidFill>
                  <a:schemeClr val="bg1"/>
                </a:solidFill>
                <a:latin typeface="Trebuchet MS" charset="0"/>
              </a:rPr>
              <a:t>Types of Wire</a:t>
            </a:r>
            <a:endParaRPr lang="en-US" sz="3600" i="1">
              <a:solidFill>
                <a:srgbClr val="576B77"/>
              </a:solidFill>
              <a:latin typeface="Trebuchet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8" descr="HighTensileBarbedWire_042811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513138"/>
            <a:ext cx="2428875" cy="324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0" name="Picture 7" descr="Ruthless_042811.t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5"/>
          <a:stretch>
            <a:fillRect/>
          </a:stretch>
        </p:blipFill>
        <p:spPr bwMode="auto">
          <a:xfrm>
            <a:off x="6002338" y="1219200"/>
            <a:ext cx="3141662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TYPES OF WIRE</a:t>
            </a:r>
          </a:p>
        </p:txBody>
      </p:sp>
      <p:sp>
        <p:nvSpPr>
          <p:cNvPr id="37892" name="Content Placeholder 10"/>
          <p:cNvSpPr>
            <a:spLocks noGrp="1"/>
          </p:cNvSpPr>
          <p:nvPr>
            <p:ph idx="1"/>
          </p:nvPr>
        </p:nvSpPr>
        <p:spPr>
          <a:xfrm>
            <a:off x="457200" y="2514600"/>
            <a:ext cx="5410200" cy="3276600"/>
          </a:xfrm>
        </p:spPr>
        <p:txBody>
          <a:bodyPr/>
          <a:lstStyle/>
          <a:p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Contains </a:t>
            </a:r>
            <a:r>
              <a:rPr lang="en-US" dirty="0" err="1">
                <a:latin typeface="Trebuchet MS" charset="0"/>
                <a:ea typeface="ＭＳ Ｐゴシック" charset="0"/>
                <a:cs typeface="ＭＳ Ｐゴシック" charset="0"/>
              </a:rPr>
              <a:t>approx</a:t>
            </a: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 0.05 – 0.15 carbon content</a:t>
            </a:r>
          </a:p>
          <a:p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Very malleable (bends easy)</a:t>
            </a:r>
          </a:p>
          <a:p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8-11% elongation</a:t>
            </a:r>
          </a:p>
          <a:p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85% of </a:t>
            </a:r>
            <a:r>
              <a:rPr lang="en-US" dirty="0" err="1">
                <a:latin typeface="Trebuchet MS" charset="0"/>
                <a:ea typeface="ＭＳ Ｐゴシック" charset="0"/>
                <a:cs typeface="ＭＳ Ｐゴシック" charset="0"/>
              </a:rPr>
              <a:t>ag</a:t>
            </a: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 fencing made today is from low carbon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lang="en-US" sz="2000" b="1" dirty="0">
                <a:solidFill>
                  <a:srgbClr val="576B77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High Tensile</a:t>
            </a:r>
          </a:p>
          <a:p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High tensile contains </a:t>
            </a:r>
            <a:r>
              <a:rPr lang="en-US" dirty="0" err="1">
                <a:latin typeface="Trebuchet MS" charset="0"/>
                <a:ea typeface="ＭＳ Ｐゴシック" charset="0"/>
                <a:cs typeface="ＭＳ Ｐゴシック" charset="0"/>
              </a:rPr>
              <a:t>approx</a:t>
            </a: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 </a:t>
            </a:r>
            <a:b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0.6–0.99% carbon content </a:t>
            </a:r>
          </a:p>
          <a:p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1-3% elongation</a:t>
            </a:r>
          </a:p>
          <a:p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Lighter weight, thinner wire, </a:t>
            </a:r>
            <a:r>
              <a:rPr lang="en-US" dirty="0" smtClean="0">
                <a:latin typeface="Trebuchet MS" charset="0"/>
                <a:ea typeface="ＭＳ Ｐゴシック" charset="0"/>
                <a:cs typeface="ＭＳ Ｐゴシック" charset="0"/>
              </a:rPr>
              <a:t>same </a:t>
            </a: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break strength</a:t>
            </a:r>
          </a:p>
          <a:p>
            <a:endParaRPr lang="en-US" dirty="0">
              <a:latin typeface="Trebuchet MS" charset="0"/>
              <a:ea typeface="ＭＳ Ｐゴシック" charset="0"/>
              <a:cs typeface="ＭＳ Ｐゴシック" charset="0"/>
            </a:endParaRPr>
          </a:p>
          <a:p>
            <a:endParaRPr lang="en-US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7893" name="Rectangle 3"/>
          <p:cNvSpPr>
            <a:spLocks noGrp="1" noChangeArrowheads="1"/>
          </p:cNvSpPr>
          <p:nvPr>
            <p:ph type="body" sz="quarter" idx="12"/>
          </p:nvPr>
        </p:nvSpPr>
        <p:spPr>
          <a:xfrm>
            <a:off x="457200" y="2112963"/>
            <a:ext cx="2862263" cy="3048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Low Carbon</a:t>
            </a:r>
          </a:p>
        </p:txBody>
      </p:sp>
      <p:sp>
        <p:nvSpPr>
          <p:cNvPr id="37894" name="AutoShape 15"/>
          <p:cNvSpPr>
            <a:spLocks noChangeArrowheads="1"/>
          </p:cNvSpPr>
          <p:nvPr/>
        </p:nvSpPr>
        <p:spPr bwMode="auto">
          <a:xfrm>
            <a:off x="6248400" y="3657600"/>
            <a:ext cx="2619375" cy="381000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solidFill>
                  <a:schemeClr val="bg1"/>
                </a:solidFill>
                <a:latin typeface="Trebuchet MS" charset="0"/>
              </a:rPr>
              <a:t>Both rolls are 1,320</a:t>
            </a:r>
            <a:r>
              <a:rPr lang="ja-JP" altLang="en-US" sz="1600">
                <a:solidFill>
                  <a:schemeClr val="bg1"/>
                </a:solidFill>
                <a:latin typeface="Trebuchet MS" charset="0"/>
              </a:rPr>
              <a:t>’</a:t>
            </a:r>
            <a:r>
              <a:rPr lang="en-US" altLang="ja-JP" sz="1600">
                <a:solidFill>
                  <a:schemeClr val="bg1"/>
                </a:solidFill>
                <a:latin typeface="Trebuchet MS" charset="0"/>
              </a:rPr>
              <a:t> long</a:t>
            </a:r>
            <a:endParaRPr lang="en-US" sz="1600">
              <a:solidFill>
                <a:schemeClr val="bg1"/>
              </a:solidFill>
              <a:latin typeface="Trebuchet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576B7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990600" y="2408238"/>
            <a:ext cx="72390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600" i="1">
                <a:solidFill>
                  <a:schemeClr val="bg1"/>
                </a:solidFill>
                <a:latin typeface="Trebuchet MS" charset="0"/>
              </a:rPr>
              <a:t>Fence Knots</a:t>
            </a:r>
            <a:endParaRPr lang="en-US" sz="3600" i="1">
              <a:solidFill>
                <a:srgbClr val="576B77"/>
              </a:solidFill>
              <a:latin typeface="Trebuchet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FENCE KNOTS</a:t>
            </a:r>
          </a:p>
        </p:txBody>
      </p:sp>
      <p:sp>
        <p:nvSpPr>
          <p:cNvPr id="41986" name="Content Placeholder 7"/>
          <p:cNvSpPr>
            <a:spLocks noGrp="1"/>
          </p:cNvSpPr>
          <p:nvPr>
            <p:ph idx="1"/>
          </p:nvPr>
        </p:nvSpPr>
        <p:spPr>
          <a:xfrm>
            <a:off x="457200" y="2514600"/>
            <a:ext cx="5638800" cy="3276600"/>
          </a:xfrm>
        </p:spPr>
        <p:txBody>
          <a:bodyPr/>
          <a:lstStyle/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	Acts as a hinge that gives under pressure</a:t>
            </a: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	Allows the fence to spring back into shape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lang="en-US" sz="2000" b="1">
                <a:solidFill>
                  <a:srgbClr val="576B77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Square Deal</a:t>
            </a: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	Prevents Red Brand fence from buckling or sagging</a:t>
            </a: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	Provides extra strength and rigidity with flexibility for ideal installation over hilly terrain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lang="en-US" sz="2000" b="1">
                <a:solidFill>
                  <a:srgbClr val="576B77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Cross Lock</a:t>
            </a: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	Firmly affixes the fence wires together</a:t>
            </a: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	Provides superior resistance to movement </a:t>
            </a:r>
            <a:br>
              <a:rPr lang="en-US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from animal penetration or severe snowstorms</a:t>
            </a:r>
          </a:p>
          <a:p>
            <a:endParaRPr lang="en-US">
              <a:latin typeface="Trebuchet MS" charset="0"/>
              <a:ea typeface="ＭＳ Ｐゴシック" charset="0"/>
              <a:cs typeface="ＭＳ Ｐゴシック" charset="0"/>
            </a:endParaRPr>
          </a:p>
          <a:p>
            <a:endParaRPr lang="en-US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quarter" idx="12"/>
          </p:nvPr>
        </p:nvSpPr>
        <p:spPr>
          <a:xfrm>
            <a:off x="457200" y="2112963"/>
            <a:ext cx="2862263" cy="3048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Monarch Knot</a:t>
            </a:r>
          </a:p>
        </p:txBody>
      </p:sp>
      <p:pic>
        <p:nvPicPr>
          <p:cNvPr id="41988" name="Picture 5" descr="C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213" y="4482123"/>
            <a:ext cx="139858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6" descr="M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275" y="1699847"/>
            <a:ext cx="1398588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8" descr="S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275" y="3090984"/>
            <a:ext cx="1398588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576B7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990600" y="2408238"/>
            <a:ext cx="72390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600" i="1">
                <a:solidFill>
                  <a:schemeClr val="bg1"/>
                </a:solidFill>
                <a:latin typeface="Trebuchet MS" charset="0"/>
              </a:rPr>
              <a:t>Reading Fence Style Numbers</a:t>
            </a:r>
            <a:endParaRPr lang="en-US" sz="3600" i="1">
              <a:solidFill>
                <a:srgbClr val="576B77"/>
              </a:solidFill>
              <a:latin typeface="Trebuchet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8" descr="ReadRBfence_Fence101_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96"/>
          <a:stretch>
            <a:fillRect/>
          </a:stretch>
        </p:blipFill>
        <p:spPr bwMode="auto">
          <a:xfrm>
            <a:off x="430213" y="2068145"/>
            <a:ext cx="7494587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576263" y="1600200"/>
            <a:ext cx="3940175" cy="304800"/>
          </a:xfrm>
        </p:spPr>
        <p:txBody>
          <a:bodyPr/>
          <a:lstStyle/>
          <a:p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READING FENCE STYLE NUMBERS</a:t>
            </a:r>
          </a:p>
        </p:txBody>
      </p:sp>
      <p:sp>
        <p:nvSpPr>
          <p:cNvPr id="46083" name="AutoShape 10"/>
          <p:cNvSpPr>
            <a:spLocks noChangeArrowheads="1"/>
          </p:cNvSpPr>
          <p:nvPr/>
        </p:nvSpPr>
        <p:spPr bwMode="auto">
          <a:xfrm>
            <a:off x="5705475" y="2057400"/>
            <a:ext cx="2057400" cy="284163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bIns="18288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Example 3</a:t>
            </a:r>
          </a:p>
        </p:txBody>
      </p:sp>
      <p:sp>
        <p:nvSpPr>
          <p:cNvPr id="46084" name="AutoShape 8"/>
          <p:cNvSpPr>
            <a:spLocks noChangeArrowheads="1"/>
          </p:cNvSpPr>
          <p:nvPr/>
        </p:nvSpPr>
        <p:spPr bwMode="auto">
          <a:xfrm>
            <a:off x="704850" y="2057400"/>
            <a:ext cx="2057400" cy="284163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18288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Example 1</a:t>
            </a:r>
          </a:p>
        </p:txBody>
      </p:sp>
      <p:sp>
        <p:nvSpPr>
          <p:cNvPr id="46085" name="AutoShape 9"/>
          <p:cNvSpPr>
            <a:spLocks noChangeArrowheads="1"/>
          </p:cNvSpPr>
          <p:nvPr/>
        </p:nvSpPr>
        <p:spPr bwMode="auto">
          <a:xfrm>
            <a:off x="3144838" y="2057400"/>
            <a:ext cx="2057400" cy="284163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18288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Example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576B7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990600" y="2408238"/>
            <a:ext cx="72390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600" i="1">
                <a:solidFill>
                  <a:schemeClr val="bg1"/>
                </a:solidFill>
                <a:latin typeface="Trebuchet MS" charset="0"/>
              </a:rPr>
              <a:t>Types of Fence</a:t>
            </a:r>
            <a:endParaRPr lang="en-US" sz="3600" i="1">
              <a:solidFill>
                <a:srgbClr val="576B77"/>
              </a:solidFill>
              <a:latin typeface="Trebuchet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3657600" cy="365760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200"/>
              </a:spcBef>
            </a:pP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Multi-Use Woven Field Fence</a:t>
            </a:r>
          </a:p>
          <a:p>
            <a:pPr eaLnBrk="1" hangingPunct="1">
              <a:lnSpc>
                <a:spcPct val="100000"/>
              </a:lnSpc>
              <a:spcBef>
                <a:spcPts val="200"/>
              </a:spcBef>
            </a:pP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Non-Climb Horse Fence </a:t>
            </a:r>
          </a:p>
          <a:p>
            <a:pPr eaLnBrk="1" hangingPunct="1">
              <a:lnSpc>
                <a:spcPct val="100000"/>
              </a:lnSpc>
              <a:spcBef>
                <a:spcPts val="200"/>
              </a:spcBef>
            </a:pP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</a:t>
            </a:r>
            <a:r>
              <a:rPr lang="en-US" dirty="0" err="1" smtClean="0">
                <a:latin typeface="Trebuchet MS" charset="0"/>
                <a:ea typeface="ＭＳ Ｐゴシック" charset="0"/>
                <a:cs typeface="ＭＳ Ｐゴシック" charset="0"/>
              </a:rPr>
              <a:t>Keepsafe</a:t>
            </a:r>
            <a:r>
              <a:rPr lang="en-US" baseline="30000" dirty="0" smtClean="0">
                <a:latin typeface="Trebuchet MS" charset="0"/>
                <a:ea typeface="ＭＳ Ｐゴシック" charset="0"/>
                <a:cs typeface="ＭＳ Ｐゴシック" charset="0"/>
              </a:rPr>
              <a:t>®</a:t>
            </a:r>
            <a:r>
              <a:rPr lang="en-US" dirty="0" smtClean="0">
                <a:latin typeface="Trebuchet MS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V-Mesh Horse Fence</a:t>
            </a:r>
          </a:p>
          <a:p>
            <a:pPr eaLnBrk="1" hangingPunct="1">
              <a:lnSpc>
                <a:spcPct val="100000"/>
              </a:lnSpc>
              <a:spcBef>
                <a:spcPts val="200"/>
              </a:spcBef>
            </a:pP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Sheep &amp; Goat Fence</a:t>
            </a:r>
          </a:p>
          <a:p>
            <a:pPr eaLnBrk="1" hangingPunct="1">
              <a:lnSpc>
                <a:spcPct val="100000"/>
              </a:lnSpc>
              <a:spcBef>
                <a:spcPts val="200"/>
              </a:spcBef>
            </a:pP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Deer &amp; Orchard Fence</a:t>
            </a:r>
          </a:p>
          <a:p>
            <a:pPr eaLnBrk="1" hangingPunct="1">
              <a:lnSpc>
                <a:spcPct val="100000"/>
              </a:lnSpc>
              <a:spcBef>
                <a:spcPts val="200"/>
              </a:spcBef>
            </a:pP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Deer &amp; Wildlife Fence</a:t>
            </a:r>
          </a:p>
          <a:p>
            <a:pPr eaLnBrk="1" hangingPunct="1">
              <a:lnSpc>
                <a:spcPct val="100000"/>
              </a:lnSpc>
              <a:spcBef>
                <a:spcPts val="200"/>
              </a:spcBef>
            </a:pP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Barbed Wire</a:t>
            </a:r>
          </a:p>
          <a:p>
            <a:pPr eaLnBrk="1" hangingPunct="1">
              <a:lnSpc>
                <a:spcPct val="100000"/>
              </a:lnSpc>
              <a:spcBef>
                <a:spcPts val="200"/>
              </a:spcBef>
            </a:pP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Stockade Panels</a:t>
            </a:r>
          </a:p>
          <a:p>
            <a:pPr eaLnBrk="1" hangingPunct="1">
              <a:lnSpc>
                <a:spcPct val="100000"/>
              </a:lnSpc>
              <a:spcBef>
                <a:spcPts val="200"/>
              </a:spcBef>
            </a:pP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Welded Wire</a:t>
            </a:r>
          </a:p>
          <a:p>
            <a:pPr eaLnBrk="1" hangingPunct="1">
              <a:lnSpc>
                <a:spcPct val="100000"/>
              </a:lnSpc>
              <a:spcBef>
                <a:spcPts val="200"/>
              </a:spcBef>
            </a:pP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Poultry Netting</a:t>
            </a:r>
          </a:p>
          <a:p>
            <a:pPr eaLnBrk="1" hangingPunct="1">
              <a:lnSpc>
                <a:spcPct val="100000"/>
              </a:lnSpc>
              <a:spcBef>
                <a:spcPts val="200"/>
              </a:spcBef>
            </a:pP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Apron Fence</a:t>
            </a:r>
          </a:p>
          <a:p>
            <a:pPr eaLnBrk="1" hangingPunct="1">
              <a:lnSpc>
                <a:spcPct val="100000"/>
              </a:lnSpc>
              <a:spcBef>
                <a:spcPts val="200"/>
              </a:spcBef>
            </a:pP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Yard, Garden, and Kennel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pPr eaLnBrk="1" hangingPunct="1"/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TYPES OF FENCE</a:t>
            </a:r>
          </a:p>
        </p:txBody>
      </p:sp>
      <p:pic>
        <p:nvPicPr>
          <p:cNvPr id="5017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7200" y="1600200"/>
            <a:ext cx="4419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88" descr="Field Fence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450" y="2114550"/>
            <a:ext cx="1555750" cy="372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TYPES OF FENCE</a:t>
            </a:r>
            <a:b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</a:br>
            <a:endParaRPr lang="en-US" cap="none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55336" name="Group 4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55486"/>
              </p:ext>
            </p:extLst>
          </p:nvPr>
        </p:nvGraphicFramePr>
        <p:xfrm>
          <a:off x="457200" y="2559050"/>
          <a:ext cx="4114800" cy="3060673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48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Features </a:t>
                      </a:r>
                    </a:p>
                  </a:txBody>
                  <a:tcPr marL="62449" marR="62449" marT="45730" marB="4573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Benefits</a:t>
                      </a:r>
                    </a:p>
                  </a:txBody>
                  <a:tcPr marL="62449" marR="62449" marT="45730" marB="4573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Available in multi-use and </a:t>
                      </a:r>
                      <a:b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</a:b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heavy duty styles</a:t>
                      </a:r>
                    </a:p>
                  </a:txBody>
                  <a:tcPr marL="62449" marR="62449" marT="45730" marB="4573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Versatile</a:t>
                      </a:r>
                    </a:p>
                  </a:txBody>
                  <a:tcPr marL="62449" marR="62449" marT="45730" marB="4573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7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Sturdy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construction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345E"/>
                        </a:solidFill>
                        <a:effectLst/>
                        <a:latin typeface="Trebuchet M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62449" marR="62449" marT="45730" marB="4573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Provides reliable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containment </a:t>
                      </a:r>
                      <a:b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for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livestock</a:t>
                      </a:r>
                    </a:p>
                  </a:txBody>
                  <a:tcPr marL="62449" marR="62449" marT="45730" marB="4573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7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Ideal for all terrain, including </a:t>
                      </a:r>
                      <a:b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</a:b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corrals and pastures</a:t>
                      </a:r>
                    </a:p>
                  </a:txBody>
                  <a:tcPr marL="62449" marR="62449" marT="45730" marB="4573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Easy of installation</a:t>
                      </a:r>
                    </a:p>
                  </a:txBody>
                  <a:tcPr marL="62449" marR="62449" marT="45730" marB="4573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Zinc coating</a:t>
                      </a:r>
                    </a:p>
                  </a:txBody>
                  <a:tcPr marL="62449" marR="62449" marT="45730" marB="4573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Longevity</a:t>
                      </a:r>
                    </a:p>
                  </a:txBody>
                  <a:tcPr marL="62449" marR="62449" marT="45730" marB="4573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Monarch</a:t>
                      </a:r>
                      <a:r>
                        <a:rPr kumimoji="0" lang="en-US" sz="10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®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 Knot</a:t>
                      </a:r>
                    </a:p>
                  </a:txBody>
                  <a:tcPr marL="62449" marR="62449" marT="45730" marB="4573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Acts like a hinge under pressure</a:t>
                      </a:r>
                    </a:p>
                  </a:txBody>
                  <a:tcPr marL="62449" marR="62449" marT="45730" marB="4573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7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Square Deal</a:t>
                      </a:r>
                      <a:r>
                        <a:rPr kumimoji="0" lang="en-US" sz="10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®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 Knot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345E"/>
                        </a:solidFill>
                        <a:effectLst/>
                        <a:latin typeface="Trebuchet M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62449" marR="62449" marT="45730" marB="4573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Doesn</a:t>
                      </a:r>
                      <a:r>
                        <a:rPr kumimoji="0" lang="ja-JP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’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t slip, prevents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buckling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and sagging</a:t>
                      </a:r>
                    </a:p>
                  </a:txBody>
                  <a:tcPr marL="62449" marR="62449" marT="45730" marB="4573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7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Cross Lock</a:t>
                      </a:r>
                      <a:r>
                        <a:rPr kumimoji="0" lang="en-US" sz="10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®  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Knot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345E"/>
                        </a:solidFill>
                        <a:effectLst/>
                        <a:latin typeface="Trebuchet M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62449" marR="62449" marT="45730" marB="4573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Resists movement from animals </a:t>
                      </a:r>
                      <a:b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</a:b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and severe snowstorms</a:t>
                      </a:r>
                    </a:p>
                  </a:txBody>
                  <a:tcPr marL="62449" marR="62449" marT="45730" marB="4573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7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High Tensile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345E"/>
                        </a:solidFill>
                        <a:effectLst/>
                        <a:latin typeface="Trebuchet M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62449" marR="62449" marT="45730" marB="4573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Light weight, thinner alternative </a:t>
                      </a:r>
                      <a:b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</a:b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with same break strength</a:t>
                      </a:r>
                    </a:p>
                  </a:txBody>
                  <a:tcPr marL="62449" marR="62449" marT="45730" marB="4573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2259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457200" y="2112963"/>
            <a:ext cx="3962400" cy="325437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Multi-Use Woven Field Fence</a:t>
            </a:r>
          </a:p>
        </p:txBody>
      </p:sp>
      <p:sp>
        <p:nvSpPr>
          <p:cNvPr id="52260" name="AutoShape 84"/>
          <p:cNvSpPr>
            <a:spLocks noChangeArrowheads="1"/>
          </p:cNvSpPr>
          <p:nvPr/>
        </p:nvSpPr>
        <p:spPr bwMode="auto">
          <a:xfrm>
            <a:off x="5334000" y="1655763"/>
            <a:ext cx="3362325" cy="282575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tIns="0" bIns="18288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Show Field Fence Swatches</a:t>
            </a:r>
          </a:p>
        </p:txBody>
      </p:sp>
      <p:pic>
        <p:nvPicPr>
          <p:cNvPr id="52261" name="Picture 90" descr="1047-6_70048_l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75" y="2057400"/>
            <a:ext cx="2236788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2262" name="AutoShape 35"/>
          <p:cNvCxnSpPr>
            <a:cxnSpLocks noChangeShapeType="1"/>
          </p:cNvCxnSpPr>
          <p:nvPr/>
        </p:nvCxnSpPr>
        <p:spPr bwMode="auto">
          <a:xfrm>
            <a:off x="457200" y="5653088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TYPES OF FENCE</a:t>
            </a:r>
            <a:b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</a:br>
            <a:endParaRPr lang="en-US" cap="none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29723" name="Group 2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5625402"/>
              </p:ext>
            </p:extLst>
          </p:nvPr>
        </p:nvGraphicFramePr>
        <p:xfrm>
          <a:off x="457200" y="2514600"/>
          <a:ext cx="2862263" cy="2198008"/>
        </p:xfrm>
        <a:graphic>
          <a:graphicData uri="http://schemas.openxmlformats.org/drawingml/2006/table">
            <a:tbl>
              <a:tblPr/>
              <a:tblGrid>
                <a:gridCol w="1430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Features </a:t>
                      </a:r>
                    </a:p>
                  </a:txBody>
                  <a:tcPr marL="62449" marR="62449"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Benefits</a:t>
                      </a:r>
                    </a:p>
                  </a:txBody>
                  <a:tcPr marL="62449" marR="62449"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1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Unique 2” x 4” spacing</a:t>
                      </a:r>
                    </a:p>
                  </a:txBody>
                  <a:tcPr marL="62449" marR="62449"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Prevents stepping through</a:t>
                      </a:r>
                    </a:p>
                  </a:txBody>
                  <a:tcPr marL="62449" marR="62449"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0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Smooth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Square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Deal</a:t>
                      </a:r>
                      <a:r>
                        <a:rPr kumimoji="0" lang="en-US" sz="1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®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Knot</a:t>
                      </a:r>
                    </a:p>
                  </a:txBody>
                  <a:tcPr marL="62449" marR="62449"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Protects hides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from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injury</a:t>
                      </a:r>
                    </a:p>
                  </a:txBody>
                  <a:tcPr marL="62449" marR="62449"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3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Strong mesh design</a:t>
                      </a:r>
                    </a:p>
                  </a:txBody>
                  <a:tcPr marL="62449" marR="62449"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Keeps unwanted animals out,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/>
                      </a:r>
                      <a:b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</a:b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provides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safety</a:t>
                      </a:r>
                    </a:p>
                  </a:txBody>
                  <a:tcPr marL="62449" marR="62449"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7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Zinc coating</a:t>
                      </a:r>
                    </a:p>
                  </a:txBody>
                  <a:tcPr marL="62449" marR="62449" marT="45705" marB="4570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Longevity</a:t>
                      </a:r>
                    </a:p>
                  </a:txBody>
                  <a:tcPr marL="62449" marR="62449"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429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57200" y="2112963"/>
            <a:ext cx="3048000" cy="325437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Non-Climb Horse Fence</a:t>
            </a:r>
          </a:p>
        </p:txBody>
      </p:sp>
      <p:sp>
        <p:nvSpPr>
          <p:cNvPr id="54295" name="AutoShape 23"/>
          <p:cNvSpPr>
            <a:spLocks noChangeArrowheads="1"/>
          </p:cNvSpPr>
          <p:nvPr/>
        </p:nvSpPr>
        <p:spPr bwMode="auto">
          <a:xfrm>
            <a:off x="5867400" y="1655763"/>
            <a:ext cx="2819400" cy="282575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tIns="0" bIns="18288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Show Non-Climb Swatch</a:t>
            </a:r>
          </a:p>
        </p:txBody>
      </p:sp>
      <p:pic>
        <p:nvPicPr>
          <p:cNvPr id="54296" name="Picture 29" descr="13480-2_70314_l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100263"/>
            <a:ext cx="920750" cy="391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97" name="Picture 32" descr="Horse Fen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700" y="2124075"/>
            <a:ext cx="1284288" cy="393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98" name="AutoShape 34"/>
          <p:cNvSpPr>
            <a:spLocks/>
          </p:cNvSpPr>
          <p:nvPr/>
        </p:nvSpPr>
        <p:spPr bwMode="auto">
          <a:xfrm>
            <a:off x="8228013" y="3395663"/>
            <a:ext cx="152400" cy="304800"/>
          </a:xfrm>
          <a:prstGeom prst="rightBrace">
            <a:avLst>
              <a:gd name="adj1" fmla="val 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9" name="AutoShape 35"/>
          <p:cNvSpPr>
            <a:spLocks/>
          </p:cNvSpPr>
          <p:nvPr/>
        </p:nvSpPr>
        <p:spPr bwMode="auto">
          <a:xfrm rot="5400000">
            <a:off x="7770813" y="5986463"/>
            <a:ext cx="152400" cy="152400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300" name="Text Box 36"/>
          <p:cNvSpPr txBox="1">
            <a:spLocks noChangeArrowheads="1"/>
          </p:cNvSpPr>
          <p:nvPr/>
        </p:nvSpPr>
        <p:spPr bwMode="auto">
          <a:xfrm>
            <a:off x="7678738" y="6110288"/>
            <a:ext cx="4492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576B77"/>
                </a:solidFill>
              </a:rPr>
              <a:t>2</a:t>
            </a:r>
            <a:r>
              <a:rPr lang="ja-JP" altLang="en-US" sz="1800">
                <a:solidFill>
                  <a:srgbClr val="576B77"/>
                </a:solidFill>
              </a:rPr>
              <a:t>”</a:t>
            </a:r>
            <a:endParaRPr lang="en-US" sz="1800">
              <a:solidFill>
                <a:srgbClr val="576B77"/>
              </a:solidFill>
            </a:endParaRPr>
          </a:p>
        </p:txBody>
      </p:sp>
      <p:sp>
        <p:nvSpPr>
          <p:cNvPr id="54301" name="Text Box 37"/>
          <p:cNvSpPr txBox="1">
            <a:spLocks noChangeArrowheads="1"/>
          </p:cNvSpPr>
          <p:nvPr/>
        </p:nvSpPr>
        <p:spPr bwMode="auto">
          <a:xfrm>
            <a:off x="8380413" y="3406775"/>
            <a:ext cx="4492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576B77"/>
                </a:solidFill>
              </a:rPr>
              <a:t>4</a:t>
            </a:r>
            <a:r>
              <a:rPr lang="ja-JP" altLang="en-US" sz="1800">
                <a:solidFill>
                  <a:srgbClr val="576B77"/>
                </a:solidFill>
              </a:rPr>
              <a:t>”</a:t>
            </a:r>
            <a:endParaRPr lang="en-US" sz="1800">
              <a:solidFill>
                <a:srgbClr val="576B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GENERAL FENCING INFO</a:t>
            </a:r>
            <a:b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</a:br>
            <a:endParaRPr lang="en-US" cap="none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602" name="Content Placeholder 8"/>
          <p:cNvSpPr>
            <a:spLocks noGrp="1"/>
          </p:cNvSpPr>
          <p:nvPr>
            <p:ph idx="1"/>
          </p:nvPr>
        </p:nvSpPr>
        <p:spPr>
          <a:xfrm>
            <a:off x="457200" y="2743200"/>
            <a:ext cx="2862263" cy="2971800"/>
          </a:xfrm>
        </p:spPr>
        <p:txBody>
          <a:bodyPr/>
          <a:lstStyle/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	Keep livestock in </a:t>
            </a:r>
            <a:br>
              <a:rPr lang="en-US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and predators out</a:t>
            </a: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	Provide safety </a:t>
            </a:r>
            <a:br>
              <a:rPr lang="en-US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and security</a:t>
            </a: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	Direct movement of</a:t>
            </a:r>
            <a:br>
              <a:rPr lang="en-US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animals and machinery</a:t>
            </a: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	Reduce trespassing</a:t>
            </a: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	Enhance property</a:t>
            </a:r>
            <a:br>
              <a:rPr lang="en-US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appearance</a:t>
            </a: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	Define property lines</a:t>
            </a:r>
          </a:p>
        </p:txBody>
      </p:sp>
      <p:sp>
        <p:nvSpPr>
          <p:cNvPr id="25603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2112963"/>
            <a:ext cx="2862263" cy="3048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Fence Value </a:t>
            </a:r>
            <a:br>
              <a:rPr lang="en-US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Addition to Property</a:t>
            </a:r>
          </a:p>
        </p:txBody>
      </p:sp>
      <p:pic>
        <p:nvPicPr>
          <p:cNvPr id="25604" name="Picture 4" descr="C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867150"/>
            <a:ext cx="3200400" cy="2127250"/>
          </a:xfrm>
          <a:prstGeom prst="rect">
            <a:avLst/>
          </a:prstGeom>
          <a:noFill/>
          <a:ln w="44450">
            <a:solidFill>
              <a:srgbClr val="576B7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Horse Fence Prett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524000"/>
            <a:ext cx="3200400" cy="2127250"/>
          </a:xfrm>
          <a:prstGeom prst="rect">
            <a:avLst/>
          </a:prstGeom>
          <a:noFill/>
          <a:ln w="44450">
            <a:solidFill>
              <a:srgbClr val="576B7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pPr eaLnBrk="1" hangingPunct="1"/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TYPES OF FENCE</a:t>
            </a:r>
            <a:b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</a:br>
            <a:endParaRPr lang="en-US" cap="none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29733" name="Group 3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1069328"/>
              </p:ext>
            </p:extLst>
          </p:nvPr>
        </p:nvGraphicFramePr>
        <p:xfrm>
          <a:off x="457200" y="2797907"/>
          <a:ext cx="2862263" cy="1877025"/>
        </p:xfrm>
        <a:graphic>
          <a:graphicData uri="http://schemas.openxmlformats.org/drawingml/2006/table">
            <a:tbl>
              <a:tblPr/>
              <a:tblGrid>
                <a:gridCol w="1430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5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Features </a:t>
                      </a:r>
                    </a:p>
                  </a:txBody>
                  <a:tcPr marL="62449" marR="62449"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Benefits</a:t>
                      </a:r>
                    </a:p>
                  </a:txBody>
                  <a:tcPr marL="62449" marR="6244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7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Unique 2” x 4”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         v-mesh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spacing</a:t>
                      </a:r>
                    </a:p>
                  </a:txBody>
                  <a:tcPr marL="62449" marR="62449"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Prevents hooves from getting caught, keeps unwanted animals out</a:t>
                      </a:r>
                    </a:p>
                  </a:txBody>
                  <a:tcPr marL="62449" marR="6244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23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Continuous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v shape pattern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weave</a:t>
                      </a:r>
                    </a:p>
                  </a:txBody>
                  <a:tcPr marL="62449" marR="62449"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Strength and flexibility, minimizes potential 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for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injury</a:t>
                      </a:r>
                    </a:p>
                  </a:txBody>
                  <a:tcPr marL="62449" marR="6244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3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Zinc coating</a:t>
                      </a:r>
                    </a:p>
                  </a:txBody>
                  <a:tcPr marL="62449" marR="62449"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Longevity</a:t>
                      </a:r>
                    </a:p>
                  </a:txBody>
                  <a:tcPr marL="62449" marR="62449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6339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457200" y="2112963"/>
            <a:ext cx="2862263" cy="3048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Keepsafe</a:t>
            </a:r>
            <a:r>
              <a:rPr lang="en-US" baseline="30000">
                <a:latin typeface="Trebuchet MS" charset="0"/>
                <a:ea typeface="ＭＳ Ｐゴシック" charset="0"/>
                <a:cs typeface="ＭＳ Ｐゴシック" charset="0"/>
              </a:rPr>
              <a:t>®</a:t>
            </a: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 V-Mesh Horse Fence</a:t>
            </a:r>
          </a:p>
        </p:txBody>
      </p:sp>
      <p:sp>
        <p:nvSpPr>
          <p:cNvPr id="56340" name="AutoShape 23"/>
          <p:cNvSpPr>
            <a:spLocks noChangeArrowheads="1"/>
          </p:cNvSpPr>
          <p:nvPr/>
        </p:nvSpPr>
        <p:spPr bwMode="auto">
          <a:xfrm>
            <a:off x="4953000" y="1612900"/>
            <a:ext cx="3962400" cy="368300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tIns="0" bIns="18288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Show Keepsafe</a:t>
            </a:r>
            <a:r>
              <a:rPr lang="en-US" sz="1400" baseline="30000">
                <a:solidFill>
                  <a:schemeClr val="bg1"/>
                </a:solidFill>
                <a:latin typeface="Trebuchet MS" charset="0"/>
              </a:rPr>
              <a:t>®</a:t>
            </a:r>
            <a:r>
              <a:rPr lang="en-US" sz="1400">
                <a:solidFill>
                  <a:schemeClr val="bg1"/>
                </a:solidFill>
                <a:latin typeface="Trebuchet MS" charset="0"/>
              </a:rPr>
              <a:t> V-Mesh Horse Fence Swatch</a:t>
            </a:r>
          </a:p>
        </p:txBody>
      </p:sp>
      <p:sp>
        <p:nvSpPr>
          <p:cNvPr id="56341" name="AutoShape 27"/>
          <p:cNvSpPr>
            <a:spLocks/>
          </p:cNvSpPr>
          <p:nvPr/>
        </p:nvSpPr>
        <p:spPr bwMode="auto">
          <a:xfrm>
            <a:off x="8269288" y="3395663"/>
            <a:ext cx="152400" cy="304800"/>
          </a:xfrm>
          <a:prstGeom prst="rightBrace">
            <a:avLst>
              <a:gd name="adj1" fmla="val 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42" name="AutoShape 28"/>
          <p:cNvSpPr>
            <a:spLocks/>
          </p:cNvSpPr>
          <p:nvPr/>
        </p:nvSpPr>
        <p:spPr bwMode="auto">
          <a:xfrm rot="5400000">
            <a:off x="7888288" y="5910263"/>
            <a:ext cx="152400" cy="152400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43" name="Text Box 29"/>
          <p:cNvSpPr txBox="1">
            <a:spLocks noChangeArrowheads="1"/>
          </p:cNvSpPr>
          <p:nvPr/>
        </p:nvSpPr>
        <p:spPr bwMode="auto">
          <a:xfrm>
            <a:off x="7742238" y="6034088"/>
            <a:ext cx="4492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576B77"/>
                </a:solidFill>
              </a:rPr>
              <a:t>2</a:t>
            </a:r>
            <a:r>
              <a:rPr lang="ja-JP" altLang="en-US" sz="1800">
                <a:solidFill>
                  <a:srgbClr val="576B77"/>
                </a:solidFill>
              </a:rPr>
              <a:t>”</a:t>
            </a:r>
            <a:endParaRPr lang="en-US" sz="1800">
              <a:solidFill>
                <a:srgbClr val="576B77"/>
              </a:solidFill>
            </a:endParaRPr>
          </a:p>
        </p:txBody>
      </p:sp>
      <p:sp>
        <p:nvSpPr>
          <p:cNvPr id="56344" name="Text Box 30"/>
          <p:cNvSpPr txBox="1">
            <a:spLocks noChangeArrowheads="1"/>
          </p:cNvSpPr>
          <p:nvPr/>
        </p:nvSpPr>
        <p:spPr bwMode="auto">
          <a:xfrm>
            <a:off x="8370888" y="3311525"/>
            <a:ext cx="4492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576B77"/>
                </a:solidFill>
              </a:rPr>
              <a:t>4</a:t>
            </a:r>
            <a:r>
              <a:rPr lang="ja-JP" altLang="en-US" sz="1800">
                <a:solidFill>
                  <a:srgbClr val="576B77"/>
                </a:solidFill>
              </a:rPr>
              <a:t>”</a:t>
            </a:r>
            <a:endParaRPr lang="en-US" sz="1800">
              <a:solidFill>
                <a:srgbClr val="576B77"/>
              </a:solidFill>
            </a:endParaRPr>
          </a:p>
        </p:txBody>
      </p:sp>
      <p:pic>
        <p:nvPicPr>
          <p:cNvPr id="56345" name="Picture 31" descr="VMe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675" y="2047875"/>
            <a:ext cx="1477963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46" name="Picture 32" descr="VMes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100" y="2076450"/>
            <a:ext cx="865188" cy="383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47" name="Rectangle 33"/>
          <p:cNvSpPr>
            <a:spLocks noChangeArrowheads="1"/>
          </p:cNvSpPr>
          <p:nvPr/>
        </p:nvSpPr>
        <p:spPr bwMode="auto">
          <a:xfrm>
            <a:off x="9178925" y="36306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TYPES OF FENCE</a:t>
            </a:r>
          </a:p>
        </p:txBody>
      </p:sp>
      <p:sp>
        <p:nvSpPr>
          <p:cNvPr id="58370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57200" y="2112963"/>
            <a:ext cx="2862263" cy="3048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Sheep and Goat Fence</a:t>
            </a:r>
          </a:p>
        </p:txBody>
      </p:sp>
      <p:sp>
        <p:nvSpPr>
          <p:cNvPr id="58371" name="AutoShape 23"/>
          <p:cNvSpPr>
            <a:spLocks noChangeArrowheads="1"/>
          </p:cNvSpPr>
          <p:nvPr/>
        </p:nvSpPr>
        <p:spPr bwMode="auto">
          <a:xfrm>
            <a:off x="5257800" y="1655763"/>
            <a:ext cx="3429000" cy="282575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tIns="0" bIns="18288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Show Sheep &amp; Goat Swatch</a:t>
            </a:r>
          </a:p>
        </p:txBody>
      </p:sp>
      <p:pic>
        <p:nvPicPr>
          <p:cNvPr id="58372" name="Picture 32" descr="Sheep and go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713" y="2162175"/>
            <a:ext cx="1411287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33" descr="1348-4_l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2146300"/>
            <a:ext cx="2324100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" name="Group 31"/>
          <p:cNvGraphicFramePr>
            <a:graphicFrameLocks noGrp="1"/>
          </p:cNvGraphicFramePr>
          <p:nvPr/>
        </p:nvGraphicFramePr>
        <p:xfrm>
          <a:off x="457200" y="2590800"/>
          <a:ext cx="4191000" cy="1630364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5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Features </a:t>
                      </a:r>
                    </a:p>
                  </a:txBody>
                  <a:tcPr marL="62449" marR="62449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Benefits</a:t>
                      </a:r>
                    </a:p>
                  </a:txBody>
                  <a:tcPr marL="62449" marR="62449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4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4” x 4” mesh spacing</a:t>
                      </a:r>
                    </a:p>
                  </a:txBody>
                  <a:tcPr marL="62449" marR="62449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Prevents goats from getting their heads stuck</a:t>
                      </a:r>
                    </a:p>
                  </a:txBody>
                  <a:tcPr marL="62449" marR="62449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Smooth Square </a:t>
                      </a:r>
                      <a:b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</a:b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Deal</a:t>
                      </a:r>
                      <a:r>
                        <a:rPr kumimoji="0" lang="en-US" sz="10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®  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Knot</a:t>
                      </a:r>
                    </a:p>
                  </a:txBody>
                  <a:tcPr marL="62449" marR="62449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Protects hides from injury</a:t>
                      </a:r>
                    </a:p>
                  </a:txBody>
                  <a:tcPr marL="62449" marR="62449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68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Strong mesh design</a:t>
                      </a:r>
                    </a:p>
                  </a:txBody>
                  <a:tcPr marL="62449" marR="62449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Flexes on impact</a:t>
                      </a:r>
                    </a:p>
                  </a:txBody>
                  <a:tcPr marL="62449" marR="62449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8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Zinc coating</a:t>
                      </a:r>
                    </a:p>
                  </a:txBody>
                  <a:tcPr marL="62449" marR="62449"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Longevity</a:t>
                      </a:r>
                    </a:p>
                  </a:txBody>
                  <a:tcPr marL="62449" marR="62449"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pPr eaLnBrk="1" hangingPunct="1"/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TYPES OF FENCE</a:t>
            </a:r>
          </a:p>
        </p:txBody>
      </p:sp>
      <p:graphicFrame>
        <p:nvGraphicFramePr>
          <p:cNvPr id="34843" name="Group 27"/>
          <p:cNvGraphicFramePr>
            <a:graphicFrameLocks noGrp="1"/>
          </p:cNvGraphicFramePr>
          <p:nvPr>
            <p:ph idx="1"/>
          </p:nvPr>
        </p:nvGraphicFramePr>
        <p:xfrm>
          <a:off x="457200" y="2819400"/>
          <a:ext cx="2862263" cy="2609851"/>
        </p:xfrm>
        <a:graphic>
          <a:graphicData uri="http://schemas.openxmlformats.org/drawingml/2006/table">
            <a:tbl>
              <a:tblPr/>
              <a:tblGrid>
                <a:gridCol w="1430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Features 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Benefits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Close spacing </a:t>
                      </a:r>
                      <a:b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</a:b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at bottom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Keeps small vermin from entering enclosure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Monarch</a:t>
                      </a:r>
                      <a:r>
                        <a:rPr kumimoji="0" lang="en-US" sz="1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®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Knot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Acts like a hinge</a:t>
                      </a:r>
                      <a:b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</a:b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 under pressure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7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Ideal for all terrain, including corrals </a:t>
                      </a:r>
                      <a:b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</a:b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and pastures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Ease of installation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Zinc coating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Longevity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043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57200" y="2112963"/>
            <a:ext cx="2862263" cy="3048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Deer and </a:t>
            </a:r>
            <a:br>
              <a:rPr lang="en-US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Orchard Fence</a:t>
            </a:r>
          </a:p>
        </p:txBody>
      </p:sp>
      <p:sp>
        <p:nvSpPr>
          <p:cNvPr id="60439" name="AutoShape 23"/>
          <p:cNvSpPr>
            <a:spLocks noChangeArrowheads="1"/>
          </p:cNvSpPr>
          <p:nvPr/>
        </p:nvSpPr>
        <p:spPr bwMode="auto">
          <a:xfrm>
            <a:off x="5638800" y="1655763"/>
            <a:ext cx="3048000" cy="282575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tIns="0" bIns="18288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Show Deer and Orchard Swatch</a:t>
            </a:r>
          </a:p>
        </p:txBody>
      </p:sp>
      <p:pic>
        <p:nvPicPr>
          <p:cNvPr id="60440" name="Picture 28" descr="Deer and Orcha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2133600"/>
            <a:ext cx="8890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41" name="Picture 29" descr="Deer and orhcar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588" y="2133600"/>
            <a:ext cx="2157412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pPr eaLnBrk="1" hangingPunct="1"/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TYPES OF FENCE</a:t>
            </a:r>
          </a:p>
        </p:txBody>
      </p:sp>
      <p:graphicFrame>
        <p:nvGraphicFramePr>
          <p:cNvPr id="32797" name="Group 2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7142753"/>
              </p:ext>
            </p:extLst>
          </p:nvPr>
        </p:nvGraphicFramePr>
        <p:xfrm>
          <a:off x="457200" y="2570163"/>
          <a:ext cx="2862263" cy="2345968"/>
        </p:xfrm>
        <a:graphic>
          <a:graphicData uri="http://schemas.openxmlformats.org/drawingml/2006/table">
            <a:tbl>
              <a:tblPr/>
              <a:tblGrid>
                <a:gridCol w="1430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7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Features </a:t>
                      </a:r>
                    </a:p>
                  </a:txBody>
                  <a:tcPr marL="62449" marR="62449"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Benefits</a:t>
                      </a:r>
                    </a:p>
                  </a:txBody>
                  <a:tcPr marL="62449" marR="62449"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0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Close spacing </a:t>
                      </a:r>
                      <a:b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</a:b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at bottom</a:t>
                      </a:r>
                    </a:p>
                  </a:txBody>
                  <a:tcPr marL="62449" marR="62449"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Prevents small animals from getting their heads stuck</a:t>
                      </a:r>
                    </a:p>
                  </a:txBody>
                  <a:tcPr marL="62449" marR="62449"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3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CrossLock</a:t>
                      </a:r>
                      <a:r>
                        <a:rPr kumimoji="0" lang="en-US" sz="10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®  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Knot </a:t>
                      </a:r>
                    </a:p>
                  </a:txBody>
                  <a:tcPr marL="62449" marR="62449"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Provides superior resistance </a:t>
                      </a:r>
                      <a:b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</a:b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to movement</a:t>
                      </a:r>
                    </a:p>
                  </a:txBody>
                  <a:tcPr marL="62449" marR="62449"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9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96 inch tall fence</a:t>
                      </a:r>
                    </a:p>
                  </a:txBody>
                  <a:tcPr marL="62449" marR="62449"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Prevents deer </a:t>
                      </a:r>
                      <a:b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</a:b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from jumping over</a:t>
                      </a:r>
                    </a:p>
                  </a:txBody>
                  <a:tcPr marL="62449" marR="62449"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Zinc coating</a:t>
                      </a:r>
                    </a:p>
                  </a:txBody>
                  <a:tcPr marL="62449" marR="62449"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Longevity</a:t>
                      </a:r>
                    </a:p>
                  </a:txBody>
                  <a:tcPr marL="62449" marR="62449"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2486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57200" y="2112963"/>
            <a:ext cx="2862263" cy="3048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Deer and Wildlife Fence</a:t>
            </a:r>
          </a:p>
        </p:txBody>
      </p:sp>
      <p:sp>
        <p:nvSpPr>
          <p:cNvPr id="62487" name="AutoShape 23"/>
          <p:cNvSpPr>
            <a:spLocks noChangeArrowheads="1"/>
          </p:cNvSpPr>
          <p:nvPr/>
        </p:nvSpPr>
        <p:spPr bwMode="auto">
          <a:xfrm>
            <a:off x="5791200" y="1655763"/>
            <a:ext cx="2895600" cy="282575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tIns="0" bIns="18288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Show Deer and Wildlife Swatch</a:t>
            </a:r>
          </a:p>
        </p:txBody>
      </p:sp>
      <p:pic>
        <p:nvPicPr>
          <p:cNvPr id="62488" name="Picture 27" descr="Deer and Wildlfe swat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25" y="2032000"/>
            <a:ext cx="1704975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89" name="Picture 28" descr="Deer and Wildlif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032000"/>
            <a:ext cx="1100138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7" descr="Barbed Wi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200" y="1752600"/>
            <a:ext cx="3581400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pPr eaLnBrk="1" hangingPunct="1"/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TYPES OF FENCE</a:t>
            </a:r>
          </a:p>
        </p:txBody>
      </p:sp>
      <p:graphicFrame>
        <p:nvGraphicFramePr>
          <p:cNvPr id="33823" name="Group 3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2444450"/>
              </p:ext>
            </p:extLst>
          </p:nvPr>
        </p:nvGraphicFramePr>
        <p:xfrm>
          <a:off x="457200" y="2570163"/>
          <a:ext cx="2862263" cy="2498695"/>
        </p:xfrm>
        <a:graphic>
          <a:graphicData uri="http://schemas.openxmlformats.org/drawingml/2006/table">
            <a:tbl>
              <a:tblPr/>
              <a:tblGrid>
                <a:gridCol w="1430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Features </a:t>
                      </a:r>
                    </a:p>
                  </a:txBody>
                  <a:tcPr marL="62449" marR="62449" marT="45731" marB="45731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Benefits</a:t>
                      </a:r>
                    </a:p>
                  </a:txBody>
                  <a:tcPr marL="62449" marR="62449"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0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Sharp points</a:t>
                      </a:r>
                    </a:p>
                  </a:txBody>
                  <a:tcPr marL="62449" marR="62449" marT="45731" marB="45731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Presents hurt factor </a:t>
                      </a:r>
                      <a:b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</a:b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to animals</a:t>
                      </a:r>
                    </a:p>
                  </a:txBody>
                  <a:tcPr marL="62449" marR="62449"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5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Strong barbs</a:t>
                      </a:r>
                    </a:p>
                  </a:txBody>
                  <a:tcPr marL="62449" marR="62449" marT="45731" marB="45731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Resists bending</a:t>
                      </a:r>
                    </a:p>
                  </a:txBody>
                  <a:tcPr marL="62449" marR="62449"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0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Twisted cable</a:t>
                      </a:r>
                    </a:p>
                  </a:txBody>
                  <a:tcPr marL="62449" marR="62449" marT="45731" marB="45731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Provides strength to the fence</a:t>
                      </a:r>
                    </a:p>
                  </a:txBody>
                  <a:tcPr marL="62449" marR="62449"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1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Zinc coating</a:t>
                      </a:r>
                    </a:p>
                  </a:txBody>
                  <a:tcPr marL="62449" marR="62449" marT="45731" marB="45731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Longevity</a:t>
                      </a:r>
                    </a:p>
                  </a:txBody>
                  <a:tcPr marL="62449" marR="62449"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49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High Tensile</a:t>
                      </a:r>
                      <a:b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</a:b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Barbed Wire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345E"/>
                        </a:solidFill>
                        <a:effectLst/>
                        <a:latin typeface="Trebuchet MS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62449" marR="62449" marT="45731" marB="45731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charset="0"/>
                          <a:ea typeface="ＭＳ Ｐゴシック" charset="0"/>
                          <a:cs typeface="ＭＳ Ｐゴシック" charset="0"/>
                        </a:rPr>
                        <a:t>Light weight, thinner alternative, same break strength</a:t>
                      </a:r>
                    </a:p>
                  </a:txBody>
                  <a:tcPr marL="62449" marR="62449"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453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57200" y="2112963"/>
            <a:ext cx="2862263" cy="3048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Barbed Wire</a:t>
            </a:r>
          </a:p>
        </p:txBody>
      </p:sp>
      <p:sp>
        <p:nvSpPr>
          <p:cNvPr id="64539" name="AutoShape 23"/>
          <p:cNvSpPr>
            <a:spLocks noChangeArrowheads="1"/>
          </p:cNvSpPr>
          <p:nvPr/>
        </p:nvSpPr>
        <p:spPr bwMode="auto">
          <a:xfrm>
            <a:off x="5461000" y="1655763"/>
            <a:ext cx="2971800" cy="282575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tIns="0" bIns="18288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Show Barbed Wire Swatches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pPr eaLnBrk="1" hangingPunct="1"/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TYPES OF FENCE</a:t>
            </a:r>
          </a:p>
        </p:txBody>
      </p:sp>
      <p:graphicFrame>
        <p:nvGraphicFramePr>
          <p:cNvPr id="37891" name="Group 3"/>
          <p:cNvGraphicFramePr>
            <a:graphicFrameLocks noGrp="1"/>
          </p:cNvGraphicFramePr>
          <p:nvPr>
            <p:ph idx="1"/>
          </p:nvPr>
        </p:nvGraphicFramePr>
        <p:xfrm>
          <a:off x="457200" y="2570163"/>
          <a:ext cx="2862263" cy="2179638"/>
        </p:xfrm>
        <a:graphic>
          <a:graphicData uri="http://schemas.openxmlformats.org/drawingml/2006/table">
            <a:tbl>
              <a:tblPr/>
              <a:tblGrid>
                <a:gridCol w="1430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Features 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Benefits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Solid rigid construction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Easy to install, provides strength </a:t>
                      </a:r>
                      <a:b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</a:b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and durability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Sturdy welded construction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Will not fail under animal pressure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Several gauges and heights available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Match specific animal confinement need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Zinc coating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Longevity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6582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57200" y="2112963"/>
            <a:ext cx="2862263" cy="3048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Stockade Panels</a:t>
            </a:r>
          </a:p>
        </p:txBody>
      </p:sp>
      <p:sp>
        <p:nvSpPr>
          <p:cNvPr id="66583" name="AutoShape 23"/>
          <p:cNvSpPr>
            <a:spLocks noChangeArrowheads="1"/>
          </p:cNvSpPr>
          <p:nvPr/>
        </p:nvSpPr>
        <p:spPr bwMode="auto">
          <a:xfrm>
            <a:off x="5638800" y="1655763"/>
            <a:ext cx="3048000" cy="282575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tIns="0" bIns="18288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Show Panel Swatch</a:t>
            </a:r>
          </a:p>
        </p:txBody>
      </p:sp>
      <p:pic>
        <p:nvPicPr>
          <p:cNvPr id="66584" name="Picture 26" descr="Pan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5" y="2184400"/>
            <a:ext cx="1038225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85" name="Picture 28" descr="panel pho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075" y="2032000"/>
            <a:ext cx="191452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26" descr="Welded Wi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275" y="1905000"/>
            <a:ext cx="19018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0" name="Picture 27" descr="WeldedWire-2x4Patter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75" y="2133600"/>
            <a:ext cx="74612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pPr eaLnBrk="1" hangingPunct="1"/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TYPES OF FENCE</a:t>
            </a:r>
          </a:p>
        </p:txBody>
      </p:sp>
      <p:graphicFrame>
        <p:nvGraphicFramePr>
          <p:cNvPr id="38915" name="Group 3"/>
          <p:cNvGraphicFramePr>
            <a:graphicFrameLocks noGrp="1"/>
          </p:cNvGraphicFramePr>
          <p:nvPr>
            <p:ph idx="1"/>
          </p:nvPr>
        </p:nvGraphicFramePr>
        <p:xfrm>
          <a:off x="457200" y="2570163"/>
          <a:ext cx="2862263" cy="1903412"/>
        </p:xfrm>
        <a:graphic>
          <a:graphicData uri="http://schemas.openxmlformats.org/drawingml/2006/table">
            <a:tbl>
              <a:tblPr/>
              <a:tblGrid>
                <a:gridCol w="1430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5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Features </a:t>
                      </a:r>
                    </a:p>
                  </a:txBody>
                  <a:tcPr marL="62449" marR="62449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Benefits</a:t>
                      </a:r>
                    </a:p>
                  </a:txBody>
                  <a:tcPr marL="62449" marR="62449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General purpose fence</a:t>
                      </a:r>
                    </a:p>
                  </a:txBody>
                  <a:tcPr marL="62449" marR="62449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Variety of outdoor projects</a:t>
                      </a:r>
                    </a:p>
                  </a:txBody>
                  <a:tcPr marL="62449" marR="62449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6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Varying mesh sizes, heights and lengths</a:t>
                      </a:r>
                    </a:p>
                  </a:txBody>
                  <a:tcPr marL="62449" marR="62449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Matches specific fencing criteria</a:t>
                      </a:r>
                    </a:p>
                  </a:txBody>
                  <a:tcPr marL="62449" marR="62449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Sturdy Welds</a:t>
                      </a:r>
                    </a:p>
                  </a:txBody>
                  <a:tcPr marL="62449" marR="62449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Uniform mesh pattern</a:t>
                      </a:r>
                    </a:p>
                  </a:txBody>
                  <a:tcPr marL="62449" marR="62449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7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Zinc coating</a:t>
                      </a:r>
                    </a:p>
                  </a:txBody>
                  <a:tcPr marL="62449" marR="62449" marT="45707" marB="457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Longevity</a:t>
                      </a:r>
                    </a:p>
                  </a:txBody>
                  <a:tcPr marL="62449" marR="62449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8632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2112963"/>
            <a:ext cx="2862263" cy="3048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Welded Wire Fence</a:t>
            </a:r>
          </a:p>
        </p:txBody>
      </p:sp>
      <p:sp>
        <p:nvSpPr>
          <p:cNvPr id="68633" name="AutoShape 23"/>
          <p:cNvSpPr>
            <a:spLocks noChangeArrowheads="1"/>
          </p:cNvSpPr>
          <p:nvPr/>
        </p:nvSpPr>
        <p:spPr bwMode="auto">
          <a:xfrm>
            <a:off x="6019800" y="1655763"/>
            <a:ext cx="2667000" cy="282575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tIns="0" bIns="18288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Show Welded Wire Swatch</a:t>
            </a:r>
          </a:p>
        </p:txBody>
      </p:sp>
      <p:sp>
        <p:nvSpPr>
          <p:cNvPr id="68634" name="Text Box 27"/>
          <p:cNvSpPr txBox="1">
            <a:spLocks noChangeArrowheads="1"/>
          </p:cNvSpPr>
          <p:nvPr/>
        </p:nvSpPr>
        <p:spPr bwMode="auto">
          <a:xfrm>
            <a:off x="8305800" y="2514600"/>
            <a:ext cx="457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>
                <a:solidFill>
                  <a:srgbClr val="576B77"/>
                </a:solidFill>
              </a:rPr>
              <a:t>4</a:t>
            </a:r>
            <a:r>
              <a:rPr lang="ja-JP" altLang="en-US" sz="1400">
                <a:solidFill>
                  <a:srgbClr val="576B77"/>
                </a:solidFill>
              </a:rPr>
              <a:t>”</a:t>
            </a:r>
            <a:endParaRPr lang="en-US" sz="1400">
              <a:solidFill>
                <a:srgbClr val="576B77"/>
              </a:solidFill>
            </a:endParaRPr>
          </a:p>
        </p:txBody>
      </p:sp>
      <p:sp>
        <p:nvSpPr>
          <p:cNvPr id="68635" name="Text Box 28"/>
          <p:cNvSpPr txBox="1">
            <a:spLocks noChangeArrowheads="1"/>
          </p:cNvSpPr>
          <p:nvPr/>
        </p:nvSpPr>
        <p:spPr bwMode="auto">
          <a:xfrm>
            <a:off x="7924800" y="5969000"/>
            <a:ext cx="533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>
                <a:solidFill>
                  <a:srgbClr val="576B77"/>
                </a:solidFill>
              </a:rPr>
              <a:t>2</a:t>
            </a:r>
            <a:r>
              <a:rPr lang="ja-JP" altLang="en-US" sz="1400">
                <a:solidFill>
                  <a:srgbClr val="576B77"/>
                </a:solidFill>
              </a:rPr>
              <a:t>”</a:t>
            </a:r>
            <a:endParaRPr lang="en-US" sz="1800">
              <a:solidFill>
                <a:srgbClr val="576B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pPr eaLnBrk="1" hangingPunct="1"/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TYPES OF FENCE</a:t>
            </a:r>
          </a:p>
        </p:txBody>
      </p:sp>
      <p:graphicFrame>
        <p:nvGraphicFramePr>
          <p:cNvPr id="39939" name="Group 3"/>
          <p:cNvGraphicFramePr>
            <a:graphicFrameLocks noGrp="1"/>
          </p:cNvGraphicFramePr>
          <p:nvPr>
            <p:ph idx="1"/>
          </p:nvPr>
        </p:nvGraphicFramePr>
        <p:xfrm>
          <a:off x="457200" y="2570163"/>
          <a:ext cx="2862263" cy="1901826"/>
        </p:xfrm>
        <a:graphic>
          <a:graphicData uri="http://schemas.openxmlformats.org/drawingml/2006/table">
            <a:tbl>
              <a:tblPr/>
              <a:tblGrid>
                <a:gridCol w="1430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Features 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Benefits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1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Close hexagonal spacing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Ideal for poultry </a:t>
                      </a:r>
                      <a:b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</a:b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and pet pens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Additional horizontal line wire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Add strength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Reverse twist weave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Resists unraveling 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Zinc coating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Longevity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0678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2112963"/>
            <a:ext cx="2862263" cy="3048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Poultry Netting</a:t>
            </a:r>
          </a:p>
        </p:txBody>
      </p:sp>
      <p:sp>
        <p:nvSpPr>
          <p:cNvPr id="70679" name="AutoShape 23"/>
          <p:cNvSpPr>
            <a:spLocks noChangeArrowheads="1"/>
          </p:cNvSpPr>
          <p:nvPr/>
        </p:nvSpPr>
        <p:spPr bwMode="auto">
          <a:xfrm>
            <a:off x="5334000" y="1655763"/>
            <a:ext cx="3352800" cy="282575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tIns="0" bIns="18288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Show Poultry Netting Swatch</a:t>
            </a:r>
          </a:p>
        </p:txBody>
      </p:sp>
      <p:pic>
        <p:nvPicPr>
          <p:cNvPr id="70680" name="Picture 29" descr="PoultryNettingPatter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50" y="2571750"/>
            <a:ext cx="2413000" cy="23114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81" name="Picture 30" descr="Poultry Nett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300" y="2190750"/>
            <a:ext cx="9017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82" name="Text Box 27"/>
          <p:cNvSpPr txBox="1">
            <a:spLocks noChangeArrowheads="1"/>
          </p:cNvSpPr>
          <p:nvPr/>
        </p:nvSpPr>
        <p:spPr bwMode="auto">
          <a:xfrm>
            <a:off x="7327900" y="5086350"/>
            <a:ext cx="444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>
                <a:solidFill>
                  <a:srgbClr val="576B77"/>
                </a:solidFill>
              </a:rPr>
              <a:t>1</a:t>
            </a:r>
            <a:r>
              <a:rPr lang="ja-JP" altLang="en-US" sz="1400">
                <a:solidFill>
                  <a:srgbClr val="576B77"/>
                </a:solidFill>
              </a:rPr>
              <a:t>”</a:t>
            </a:r>
            <a:endParaRPr lang="en-US" sz="1800">
              <a:solidFill>
                <a:srgbClr val="576B77"/>
              </a:solidFill>
            </a:endParaRPr>
          </a:p>
        </p:txBody>
      </p:sp>
      <p:cxnSp>
        <p:nvCxnSpPr>
          <p:cNvPr id="70683" name="AutoShape 29"/>
          <p:cNvCxnSpPr>
            <a:cxnSpLocks noChangeShapeType="1"/>
          </p:cNvCxnSpPr>
          <p:nvPr/>
        </p:nvCxnSpPr>
        <p:spPr bwMode="auto">
          <a:xfrm flipV="1">
            <a:off x="7467600" y="4692650"/>
            <a:ext cx="1588" cy="3810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4"/>
          <p:cNvSpPr>
            <a:spLocks noGrp="1"/>
          </p:cNvSpPr>
          <p:nvPr>
            <p:ph type="ctr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TYPES OF FENCE</a:t>
            </a:r>
          </a:p>
        </p:txBody>
      </p:sp>
      <p:graphicFrame>
        <p:nvGraphicFramePr>
          <p:cNvPr id="40963" name="Group 3"/>
          <p:cNvGraphicFramePr>
            <a:graphicFrameLocks noGrp="1"/>
          </p:cNvGraphicFramePr>
          <p:nvPr>
            <p:ph idx="1"/>
          </p:nvPr>
        </p:nvGraphicFramePr>
        <p:xfrm>
          <a:off x="457200" y="2570163"/>
          <a:ext cx="2862263" cy="2184402"/>
        </p:xfrm>
        <a:graphic>
          <a:graphicData uri="http://schemas.openxmlformats.org/drawingml/2006/table">
            <a:tbl>
              <a:tblPr/>
              <a:tblGrid>
                <a:gridCol w="1430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5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Features 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Benefits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Close hexagonal spacing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Ideal for poultry and pet pens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12” hinge apron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Prevents animals from burrowing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Constructed from </a:t>
                      </a:r>
                      <a:b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</a:b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17 gauge wire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Strength and rigidity for a secure pen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Zinc coating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Longevity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272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57200" y="2112963"/>
            <a:ext cx="2862263" cy="3048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Apron Netting</a:t>
            </a:r>
          </a:p>
        </p:txBody>
      </p:sp>
      <p:sp>
        <p:nvSpPr>
          <p:cNvPr id="72727" name="AutoShape 23"/>
          <p:cNvSpPr>
            <a:spLocks noChangeArrowheads="1"/>
          </p:cNvSpPr>
          <p:nvPr/>
        </p:nvSpPr>
        <p:spPr bwMode="auto">
          <a:xfrm>
            <a:off x="5638800" y="1655763"/>
            <a:ext cx="3048000" cy="282575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tIns="0" bIns="18288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Show Apron Fence Swatch</a:t>
            </a:r>
          </a:p>
        </p:txBody>
      </p:sp>
      <p:pic>
        <p:nvPicPr>
          <p:cNvPr id="72728" name="Picture 25" descr="Nett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157413"/>
            <a:ext cx="1200150" cy="416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29" name="Picture 27" descr="dog digg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788" y="2767013"/>
            <a:ext cx="2182812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30" name="Rectangle 27"/>
          <p:cNvSpPr>
            <a:spLocks noChangeArrowheads="1"/>
          </p:cNvSpPr>
          <p:nvPr/>
        </p:nvSpPr>
        <p:spPr bwMode="auto">
          <a:xfrm>
            <a:off x="6096000" y="3224213"/>
            <a:ext cx="508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576B77"/>
                </a:solidFill>
              </a:rPr>
              <a:t>60</a:t>
            </a:r>
            <a:r>
              <a:rPr lang="ja-JP" altLang="en-US" sz="1400">
                <a:solidFill>
                  <a:srgbClr val="576B77"/>
                </a:solidFill>
              </a:rPr>
              <a:t>”</a:t>
            </a:r>
            <a:endParaRPr lang="en-US" sz="1400">
              <a:solidFill>
                <a:srgbClr val="576B77"/>
              </a:solidFill>
            </a:endParaRPr>
          </a:p>
        </p:txBody>
      </p:sp>
      <p:cxnSp>
        <p:nvCxnSpPr>
          <p:cNvPr id="72731" name="AutoShape 31"/>
          <p:cNvCxnSpPr>
            <a:cxnSpLocks noChangeShapeType="1"/>
          </p:cNvCxnSpPr>
          <p:nvPr/>
        </p:nvCxnSpPr>
        <p:spPr bwMode="auto">
          <a:xfrm>
            <a:off x="6553200" y="2843213"/>
            <a:ext cx="1588" cy="1662112"/>
          </a:xfrm>
          <a:prstGeom prst="straightConnector1">
            <a:avLst/>
          </a:prstGeom>
          <a:noFill/>
          <a:ln w="9525">
            <a:solidFill>
              <a:srgbClr val="576B77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2732" name="AutoShape 33"/>
          <p:cNvCxnSpPr>
            <a:cxnSpLocks noChangeShapeType="1"/>
          </p:cNvCxnSpPr>
          <p:nvPr/>
        </p:nvCxnSpPr>
        <p:spPr bwMode="auto">
          <a:xfrm>
            <a:off x="6553200" y="4518025"/>
            <a:ext cx="152400" cy="1588"/>
          </a:xfrm>
          <a:prstGeom prst="straightConnector1">
            <a:avLst/>
          </a:prstGeom>
          <a:noFill/>
          <a:ln w="9525">
            <a:solidFill>
              <a:srgbClr val="576B77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2733" name="AutoShape 34"/>
          <p:cNvCxnSpPr>
            <a:cxnSpLocks noChangeShapeType="1"/>
          </p:cNvCxnSpPr>
          <p:nvPr/>
        </p:nvCxnSpPr>
        <p:spPr bwMode="auto">
          <a:xfrm>
            <a:off x="6553200" y="2843213"/>
            <a:ext cx="152400" cy="1587"/>
          </a:xfrm>
          <a:prstGeom prst="straightConnector1">
            <a:avLst/>
          </a:prstGeom>
          <a:noFill/>
          <a:ln w="9525">
            <a:solidFill>
              <a:srgbClr val="576B77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2"/>
          <p:cNvSpPr>
            <a:spLocks noGrp="1"/>
          </p:cNvSpPr>
          <p:nvPr>
            <p:ph type="ctr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TYPES OF FENCE</a:t>
            </a:r>
          </a:p>
        </p:txBody>
      </p:sp>
      <p:graphicFrame>
        <p:nvGraphicFramePr>
          <p:cNvPr id="42014" name="Group 30"/>
          <p:cNvGraphicFramePr>
            <a:graphicFrameLocks noGrp="1"/>
          </p:cNvGraphicFramePr>
          <p:nvPr>
            <p:ph idx="1"/>
          </p:nvPr>
        </p:nvGraphicFramePr>
        <p:xfrm>
          <a:off x="457200" y="2862263"/>
          <a:ext cx="2862263" cy="2397126"/>
        </p:xfrm>
        <a:graphic>
          <a:graphicData uri="http://schemas.openxmlformats.org/drawingml/2006/table">
            <a:tbl>
              <a:tblPr/>
              <a:tblGrid>
                <a:gridCol w="1430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Features 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Benefits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2” x 2” mesh spacing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Keepsafe</a:t>
                      </a: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yards, gardens, toddlers </a:t>
                      </a:r>
                      <a:b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</a:b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and pets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Smooth Square </a:t>
                      </a:r>
                      <a:b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</a:b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Deal</a:t>
                      </a:r>
                      <a:r>
                        <a:rPr kumimoji="0" lang="en-US" sz="10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® 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Knot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Protects hides </a:t>
                      </a:r>
                      <a:b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</a:b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from injury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Knotted not welded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Easy to install </a:t>
                      </a:r>
                      <a:b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</a:b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and strong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Zinc coating</a:t>
                      </a:r>
                    </a:p>
                  </a:txBody>
                  <a:tcPr marL="62449" marR="6244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345E"/>
                          </a:solidFill>
                          <a:effectLst/>
                          <a:latin typeface="Trebuchet MS" pitchFamily="-112" charset="0"/>
                        </a:rPr>
                        <a:t>Longevity</a:t>
                      </a:r>
                    </a:p>
                  </a:txBody>
                  <a:tcPr marL="62449" marR="6244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4774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2112963"/>
            <a:ext cx="2862263" cy="706437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Yard, Garden,</a:t>
            </a:r>
            <a:br>
              <a:rPr lang="en-US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and Kennel Fence</a:t>
            </a:r>
          </a:p>
        </p:txBody>
      </p:sp>
      <p:sp>
        <p:nvSpPr>
          <p:cNvPr id="74775" name="AutoShape 23"/>
          <p:cNvSpPr>
            <a:spLocks noChangeArrowheads="1"/>
          </p:cNvSpPr>
          <p:nvPr/>
        </p:nvSpPr>
        <p:spPr bwMode="auto">
          <a:xfrm>
            <a:off x="6096000" y="1655763"/>
            <a:ext cx="2590800" cy="282575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tIns="0" bIns="18288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Show YG&amp;K Swatch</a:t>
            </a:r>
          </a:p>
        </p:txBody>
      </p:sp>
      <p:pic>
        <p:nvPicPr>
          <p:cNvPr id="74776" name="Picture 27" descr="YGK_Ro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0413" y="2036763"/>
            <a:ext cx="1398587" cy="383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77" name="Picture 28" descr="YG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362200"/>
            <a:ext cx="1301750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78" name="Text Box 27"/>
          <p:cNvSpPr txBox="1">
            <a:spLocks noChangeArrowheads="1"/>
          </p:cNvSpPr>
          <p:nvPr/>
        </p:nvSpPr>
        <p:spPr bwMode="auto">
          <a:xfrm>
            <a:off x="7620000" y="4800600"/>
            <a:ext cx="444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>
                <a:solidFill>
                  <a:srgbClr val="576B77"/>
                </a:solidFill>
              </a:rPr>
              <a:t>2</a:t>
            </a:r>
            <a:r>
              <a:rPr lang="ja-JP" altLang="en-US" sz="1400">
                <a:solidFill>
                  <a:srgbClr val="576B77"/>
                </a:solidFill>
              </a:rPr>
              <a:t>”</a:t>
            </a:r>
            <a:endParaRPr lang="en-US" sz="1800">
              <a:solidFill>
                <a:srgbClr val="576B77"/>
              </a:solidFill>
            </a:endParaRPr>
          </a:p>
        </p:txBody>
      </p:sp>
      <p:sp>
        <p:nvSpPr>
          <p:cNvPr id="74779" name="Text Box 28"/>
          <p:cNvSpPr txBox="1">
            <a:spLocks noChangeArrowheads="1"/>
          </p:cNvSpPr>
          <p:nvPr/>
        </p:nvSpPr>
        <p:spPr bwMode="auto">
          <a:xfrm>
            <a:off x="8458200" y="2590800"/>
            <a:ext cx="444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>
                <a:solidFill>
                  <a:srgbClr val="576B77"/>
                </a:solidFill>
              </a:rPr>
              <a:t>2</a:t>
            </a:r>
            <a:r>
              <a:rPr lang="ja-JP" altLang="en-US" sz="1400">
                <a:solidFill>
                  <a:srgbClr val="576B77"/>
                </a:solidFill>
              </a:rPr>
              <a:t>”</a:t>
            </a:r>
            <a:endParaRPr lang="en-US" sz="1800">
              <a:solidFill>
                <a:srgbClr val="576B7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GENERAL FENCING INFO</a:t>
            </a:r>
            <a:b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</a:br>
            <a:endParaRPr lang="en-US" cap="none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58" name="Text Placeholder 17"/>
          <p:cNvSpPr>
            <a:spLocks noGrp="1"/>
          </p:cNvSpPr>
          <p:nvPr>
            <p:ph type="body" sz="quarter" idx="12"/>
          </p:nvPr>
        </p:nvSpPr>
        <p:spPr>
          <a:xfrm>
            <a:off x="457200" y="2112963"/>
            <a:ext cx="2862263" cy="3048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History of </a:t>
            </a:r>
            <a:br>
              <a:rPr lang="en-US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Agricultural Fence</a:t>
            </a:r>
          </a:p>
        </p:txBody>
      </p:sp>
      <p:pic>
        <p:nvPicPr>
          <p:cNvPr id="19459" name="Picture 4" descr="Old Cattle Images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4" t="3561" r="2902" b="2814"/>
          <a:stretch>
            <a:fillRect/>
          </a:stretch>
        </p:blipFill>
        <p:spPr bwMode="auto">
          <a:xfrm>
            <a:off x="3571324" y="1520948"/>
            <a:ext cx="2514600" cy="1711325"/>
          </a:xfrm>
          <a:prstGeom prst="rect">
            <a:avLst/>
          </a:prstGeom>
          <a:noFill/>
          <a:ln w="44450">
            <a:solidFill>
              <a:srgbClr val="576B7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51" r="27451"/>
          <a:stretch/>
        </p:blipFill>
        <p:spPr bwMode="auto">
          <a:xfrm>
            <a:off x="6350000" y="1533309"/>
            <a:ext cx="2530231" cy="1686603"/>
          </a:xfrm>
          <a:prstGeom prst="rect">
            <a:avLst/>
          </a:prstGeom>
          <a:noFill/>
          <a:ln w="44450">
            <a:solidFill>
              <a:srgbClr val="576B7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8" descr="Wood Fenc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" t="2943" r="2049" b="1607"/>
          <a:stretch>
            <a:fillRect/>
          </a:stretch>
        </p:blipFill>
        <p:spPr bwMode="auto">
          <a:xfrm>
            <a:off x="3571324" y="3894260"/>
            <a:ext cx="2514600" cy="1719072"/>
          </a:xfrm>
          <a:prstGeom prst="rect">
            <a:avLst/>
          </a:prstGeom>
          <a:noFill/>
          <a:ln w="44450">
            <a:solidFill>
              <a:srgbClr val="576B7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12" descr="distch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" t="8212" r="980" b="9866"/>
          <a:stretch>
            <a:fillRect/>
          </a:stretch>
        </p:blipFill>
        <p:spPr bwMode="auto">
          <a:xfrm>
            <a:off x="6352380" y="3894260"/>
            <a:ext cx="2514600" cy="1719072"/>
          </a:xfrm>
          <a:prstGeom prst="rect">
            <a:avLst/>
          </a:prstGeom>
          <a:noFill/>
          <a:ln w="44450">
            <a:solidFill>
              <a:srgbClr val="576B7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3" name="AutoShape 14"/>
          <p:cNvSpPr>
            <a:spLocks noChangeArrowheads="1"/>
          </p:cNvSpPr>
          <p:nvPr/>
        </p:nvSpPr>
        <p:spPr bwMode="auto">
          <a:xfrm>
            <a:off x="3571324" y="3370874"/>
            <a:ext cx="2514600" cy="284163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 Free Roam</a:t>
            </a:r>
          </a:p>
        </p:txBody>
      </p:sp>
      <p:sp>
        <p:nvSpPr>
          <p:cNvPr id="19464" name="AutoShape 15"/>
          <p:cNvSpPr>
            <a:spLocks noChangeArrowheads="1"/>
          </p:cNvSpPr>
          <p:nvPr/>
        </p:nvSpPr>
        <p:spPr bwMode="auto">
          <a:xfrm>
            <a:off x="3571324" y="5743453"/>
            <a:ext cx="2514600" cy="284162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Trebuchet MS" charset="0"/>
              </a:rPr>
              <a:t>Wood Fence</a:t>
            </a:r>
          </a:p>
        </p:txBody>
      </p:sp>
      <p:sp>
        <p:nvSpPr>
          <p:cNvPr id="19465" name="AutoShape 17"/>
          <p:cNvSpPr>
            <a:spLocks noChangeArrowheads="1"/>
          </p:cNvSpPr>
          <p:nvPr/>
        </p:nvSpPr>
        <p:spPr bwMode="auto">
          <a:xfrm>
            <a:off x="6352380" y="3361104"/>
            <a:ext cx="2514600" cy="284163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Stone Fence</a:t>
            </a:r>
          </a:p>
        </p:txBody>
      </p:sp>
      <p:sp>
        <p:nvSpPr>
          <p:cNvPr id="19466" name="AutoShape 18"/>
          <p:cNvSpPr>
            <a:spLocks noChangeArrowheads="1"/>
          </p:cNvSpPr>
          <p:nvPr/>
        </p:nvSpPr>
        <p:spPr bwMode="auto">
          <a:xfrm>
            <a:off x="6324599" y="5743454"/>
            <a:ext cx="2570163" cy="284162"/>
          </a:xfrm>
          <a:prstGeom prst="roundRect">
            <a:avLst>
              <a:gd name="adj" fmla="val 16667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9144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Sunken Fence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576B7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990600" y="2408238"/>
            <a:ext cx="72390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600" i="1">
                <a:solidFill>
                  <a:schemeClr val="bg1"/>
                </a:solidFill>
                <a:latin typeface="Trebuchet MS" charset="0"/>
              </a:rPr>
              <a:t>Acreage Concepts</a:t>
            </a:r>
            <a:endParaRPr lang="en-US" sz="3600" i="1">
              <a:solidFill>
                <a:srgbClr val="576B77"/>
              </a:solidFill>
              <a:latin typeface="Trebuchet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3581400" cy="3124200"/>
          </a:xfrm>
        </p:spPr>
        <p:txBody>
          <a:bodyPr/>
          <a:lstStyle/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	Acre means </a:t>
            </a:r>
            <a:r>
              <a:rPr lang="ja-JP" altLang="en-US">
                <a:latin typeface="Trebuchet MS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>
                <a:latin typeface="Trebuchet MS" charset="0"/>
                <a:ea typeface="ＭＳ Ｐゴシック" charset="0"/>
                <a:cs typeface="ＭＳ Ｐゴシック" charset="0"/>
              </a:rPr>
              <a:t>open field</a:t>
            </a:r>
            <a:r>
              <a:rPr lang="ja-JP" altLang="en-US">
                <a:latin typeface="Trebuchet MS" charset="0"/>
                <a:ea typeface="ＭＳ Ｐゴシック" charset="0"/>
                <a:cs typeface="ＭＳ Ｐゴシック" charset="0"/>
              </a:rPr>
              <a:t>”</a:t>
            </a:r>
            <a:endParaRPr lang="en-US" altLang="ja-JP">
              <a:latin typeface="Trebuchet MS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	Amount tillable by one man</a:t>
            </a:r>
            <a:br>
              <a:rPr lang="en-US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behind one ox in one day</a:t>
            </a: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	1 acre is almost the size of       a football field or 208</a:t>
            </a:r>
            <a:r>
              <a:rPr lang="ja-JP" altLang="en-US">
                <a:latin typeface="Trebuchet MS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Trebuchet MS" charset="0"/>
                <a:ea typeface="ＭＳ Ｐゴシック" charset="0"/>
                <a:cs typeface="ＭＳ Ｐゴシック" charset="0"/>
              </a:rPr>
              <a:t> x 208</a:t>
            </a:r>
            <a:r>
              <a:rPr lang="ja-JP" altLang="en-US">
                <a:latin typeface="Trebuchet MS" charset="0"/>
                <a:ea typeface="ＭＳ Ｐゴシック" charset="0"/>
                <a:cs typeface="ＭＳ Ｐゴシック" charset="0"/>
              </a:rPr>
              <a:t>’</a:t>
            </a:r>
            <a:endParaRPr lang="en-US" altLang="ja-JP">
              <a:latin typeface="Trebuchet MS" charset="0"/>
              <a:ea typeface="ＭＳ Ｐゴシック" charset="0"/>
              <a:cs typeface="ＭＳ Ｐゴシック" charset="0"/>
            </a:endParaRP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	160 acres was the most that </a:t>
            </a:r>
            <a:br>
              <a:rPr lang="en-US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1 family could expect to farm</a:t>
            </a: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	Homestead Act of 1862</a:t>
            </a:r>
            <a:br>
              <a:rPr lang="en-US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gave 160 acre partials </a:t>
            </a:r>
            <a:br>
              <a:rPr lang="en-US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to 1.6 million families</a:t>
            </a:r>
          </a:p>
          <a:p>
            <a:pPr lvl="1"/>
            <a:endParaRPr lang="en-US">
              <a:latin typeface="Trebuchet MS" charset="0"/>
              <a:ea typeface="ＭＳ Ｐゴシック" charset="0"/>
            </a:endParaRP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ACREAGE CONCEPTS</a:t>
            </a:r>
          </a:p>
        </p:txBody>
      </p:sp>
      <p:sp>
        <p:nvSpPr>
          <p:cNvPr id="78851" name="AutoShape 18"/>
          <p:cNvSpPr>
            <a:spLocks noChangeArrowheads="1"/>
          </p:cNvSpPr>
          <p:nvPr/>
        </p:nvSpPr>
        <p:spPr bwMode="auto">
          <a:xfrm>
            <a:off x="2508980" y="5029200"/>
            <a:ext cx="3276600" cy="1068388"/>
          </a:xfrm>
          <a:prstGeom prst="roundRect">
            <a:avLst>
              <a:gd name="adj" fmla="val 7593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1400">
              <a:solidFill>
                <a:schemeClr val="bg1"/>
              </a:solidFill>
              <a:latin typeface="Trebuchet MS" charset="0"/>
            </a:endParaRPr>
          </a:p>
        </p:txBody>
      </p:sp>
      <p:sp>
        <p:nvSpPr>
          <p:cNvPr id="78852" name="Text Box 9"/>
          <p:cNvSpPr txBox="1">
            <a:spLocks noChangeArrowheads="1"/>
          </p:cNvSpPr>
          <p:nvPr/>
        </p:nvSpPr>
        <p:spPr bwMode="auto">
          <a:xfrm>
            <a:off x="2612168" y="5068888"/>
            <a:ext cx="3249612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venir 55 Roman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sz="1200">
                <a:solidFill>
                  <a:schemeClr val="bg1"/>
                </a:solidFill>
                <a:latin typeface="Trebuchet MS" charset="0"/>
              </a:rPr>
              <a:t>1 mile = 5,280 feet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sz="1200" baseline="30000">
                <a:solidFill>
                  <a:schemeClr val="bg1"/>
                </a:solidFill>
                <a:latin typeface="Trebuchet MS" charset="0"/>
              </a:rPr>
              <a:t>1</a:t>
            </a:r>
            <a:r>
              <a:rPr lang="en-US" sz="1200">
                <a:solidFill>
                  <a:schemeClr val="bg1"/>
                </a:solidFill>
                <a:latin typeface="Trebuchet MS" charset="0"/>
              </a:rPr>
              <a:t>/</a:t>
            </a:r>
            <a:r>
              <a:rPr lang="en-US" sz="1200" baseline="-25000">
                <a:solidFill>
                  <a:schemeClr val="bg1"/>
                </a:solidFill>
                <a:latin typeface="Trebuchet MS" charset="0"/>
              </a:rPr>
              <a:t>4</a:t>
            </a:r>
            <a:r>
              <a:rPr lang="en-US" sz="1200">
                <a:solidFill>
                  <a:schemeClr val="bg1"/>
                </a:solidFill>
                <a:latin typeface="Trebuchet MS" charset="0"/>
              </a:rPr>
              <a:t> mile = 1,320 feet = 1 roll Barbed Wire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sz="1200" baseline="30000">
                <a:solidFill>
                  <a:schemeClr val="bg1"/>
                </a:solidFill>
                <a:latin typeface="Trebuchet MS" charset="0"/>
              </a:rPr>
              <a:t>1</a:t>
            </a:r>
            <a:r>
              <a:rPr lang="en-US" sz="1200">
                <a:solidFill>
                  <a:schemeClr val="bg1"/>
                </a:solidFill>
                <a:latin typeface="Trebuchet MS" charset="0"/>
              </a:rPr>
              <a:t>/</a:t>
            </a:r>
            <a:r>
              <a:rPr lang="en-US" sz="1200" baseline="-25000">
                <a:solidFill>
                  <a:schemeClr val="bg1"/>
                </a:solidFill>
                <a:latin typeface="Trebuchet MS" charset="0"/>
              </a:rPr>
              <a:t>16</a:t>
            </a:r>
            <a:r>
              <a:rPr lang="en-US" sz="1200">
                <a:solidFill>
                  <a:schemeClr val="bg1"/>
                </a:solidFill>
                <a:latin typeface="Trebuchet MS" charset="0"/>
              </a:rPr>
              <a:t> mile = 330 feet = 1 roll Field Fence</a:t>
            </a:r>
          </a:p>
        </p:txBody>
      </p:sp>
      <p:cxnSp>
        <p:nvCxnSpPr>
          <p:cNvPr id="78853" name="AutoShape 10"/>
          <p:cNvCxnSpPr>
            <a:cxnSpLocks noChangeShapeType="1"/>
          </p:cNvCxnSpPr>
          <p:nvPr/>
        </p:nvCxnSpPr>
        <p:spPr bwMode="auto">
          <a:xfrm>
            <a:off x="2356580" y="5386388"/>
            <a:ext cx="3657600" cy="0"/>
          </a:xfrm>
          <a:prstGeom prst="straightConnector1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8854" name="AutoShape 11"/>
          <p:cNvCxnSpPr>
            <a:cxnSpLocks noChangeShapeType="1"/>
          </p:cNvCxnSpPr>
          <p:nvPr/>
        </p:nvCxnSpPr>
        <p:spPr bwMode="auto">
          <a:xfrm>
            <a:off x="2356580" y="5716588"/>
            <a:ext cx="3657600" cy="0"/>
          </a:xfrm>
          <a:prstGeom prst="straightConnector1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pic>
        <p:nvPicPr>
          <p:cNvPr id="78855" name="Picture 10" descr="AcreageGuide_wt_noRo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105" y="1536700"/>
            <a:ext cx="2870200" cy="46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6" name="Picture 18" descr="aerial1_cropp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705" y="1797050"/>
            <a:ext cx="2149475" cy="203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GENERAL FENCING INFO</a:t>
            </a:r>
            <a:b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</a:br>
            <a:endParaRPr lang="en-US" cap="none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506" name="Content Placeholder 7"/>
          <p:cNvSpPr>
            <a:spLocks noGrp="1"/>
          </p:cNvSpPr>
          <p:nvPr>
            <p:ph idx="1"/>
          </p:nvPr>
        </p:nvSpPr>
        <p:spPr>
          <a:xfrm>
            <a:off x="457200" y="2819400"/>
            <a:ext cx="3581400" cy="2971800"/>
          </a:xfrm>
        </p:spPr>
        <p:txBody>
          <a:bodyPr/>
          <a:lstStyle/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 1889 – Peter Sommer invented the first wire fence machine</a:t>
            </a: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  It took 16 hours to produce 200</a:t>
            </a:r>
            <a:r>
              <a:rPr lang="ja-JP" altLang="en-US">
                <a:latin typeface="Trebuchet MS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Trebuchet MS" charset="0"/>
                <a:ea typeface="ＭＳ Ｐゴシック" charset="0"/>
                <a:cs typeface="ＭＳ Ｐゴシック" charset="0"/>
              </a:rPr>
              <a:t> of fence</a:t>
            </a: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  Keystone Steel &amp; Wire founded in 1889 creating Red Brand</a:t>
            </a:r>
          </a:p>
        </p:txBody>
      </p:sp>
      <p:sp>
        <p:nvSpPr>
          <p:cNvPr id="21507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57200" y="2112963"/>
            <a:ext cx="2862263" cy="3048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First Woven Wire </a:t>
            </a:r>
            <a:br>
              <a:rPr lang="en-US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Fence Machine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27175"/>
            <a:ext cx="3548062" cy="4465638"/>
          </a:xfrm>
          <a:prstGeom prst="rect">
            <a:avLst/>
          </a:prstGeom>
          <a:noFill/>
          <a:ln w="44450">
            <a:solidFill>
              <a:srgbClr val="576B7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9286875" y="29114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GENERAL FENCING INFO</a:t>
            </a:r>
            <a:b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</a:br>
            <a:endParaRPr lang="en-US" cap="none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554" name="Content Placeholder 6"/>
          <p:cNvSpPr>
            <a:spLocks noGrp="1"/>
          </p:cNvSpPr>
          <p:nvPr>
            <p:ph idx="1"/>
          </p:nvPr>
        </p:nvSpPr>
        <p:spPr>
          <a:xfrm>
            <a:off x="457200" y="2514600"/>
            <a:ext cx="3352800" cy="3276600"/>
          </a:xfrm>
        </p:spPr>
        <p:txBody>
          <a:bodyPr/>
          <a:lstStyle/>
          <a:p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Today can produce </a:t>
            </a:r>
            <a:b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100</a:t>
            </a:r>
            <a:r>
              <a:rPr lang="ja-JP" altLang="en-US" dirty="0">
                <a:latin typeface="Trebuchet MS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dirty="0">
                <a:latin typeface="Trebuchet MS" charset="0"/>
                <a:ea typeface="ＭＳ Ｐゴシック" charset="0"/>
                <a:cs typeface="ＭＳ Ｐゴシック" charset="0"/>
              </a:rPr>
              <a:t> of fence in minutes</a:t>
            </a:r>
          </a:p>
          <a:p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Produce enough barbed wire in 1 year to wrap the earth</a:t>
            </a:r>
            <a:r>
              <a:rPr lang="ja-JP" altLang="en-US" dirty="0">
                <a:latin typeface="Trebuchet MS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dirty="0">
                <a:latin typeface="Trebuchet MS" charset="0"/>
                <a:ea typeface="ＭＳ Ｐゴシック" charset="0"/>
                <a:cs typeface="ＭＳ Ｐゴシック" charset="0"/>
              </a:rPr>
              <a:t>s</a:t>
            </a:r>
            <a:br>
              <a:rPr lang="en-US" altLang="ja-JP" dirty="0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 altLang="ja-JP" dirty="0">
                <a:latin typeface="Trebuchet MS" charset="0"/>
                <a:ea typeface="ＭＳ Ｐゴシック" charset="0"/>
                <a:cs typeface="ＭＳ Ｐゴシック" charset="0"/>
              </a:rPr>
              <a:t>circumference 6 times</a:t>
            </a:r>
          </a:p>
          <a:p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Distinctive red top line wire</a:t>
            </a:r>
          </a:p>
          <a:p>
            <a:r>
              <a:rPr lang="en-US" dirty="0">
                <a:latin typeface="Trebuchet MS" charset="0"/>
                <a:ea typeface="ＭＳ Ｐゴシック" charset="0"/>
                <a:cs typeface="ＭＳ Ｐゴシック" charset="0"/>
              </a:rPr>
              <a:t>•	Still American-</a:t>
            </a:r>
            <a:r>
              <a:rPr lang="en-US" dirty="0" smtClean="0">
                <a:latin typeface="Trebuchet MS" charset="0"/>
                <a:ea typeface="ＭＳ Ｐゴシック" charset="0"/>
                <a:cs typeface="ＭＳ Ｐゴシック" charset="0"/>
              </a:rPr>
              <a:t>made</a:t>
            </a:r>
            <a:endParaRPr lang="en-US" dirty="0">
              <a:latin typeface="Trebuchet MS" charset="0"/>
              <a:ea typeface="ＭＳ Ｐゴシック" charset="0"/>
              <a:cs typeface="ＭＳ Ｐゴシック" charset="0"/>
            </a:endParaRPr>
          </a:p>
          <a:p>
            <a:endParaRPr lang="en-US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555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57200" y="2112963"/>
            <a:ext cx="2862263" cy="3048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About Red Brand</a:t>
            </a:r>
          </a:p>
        </p:txBody>
      </p:sp>
      <p:pic>
        <p:nvPicPr>
          <p:cNvPr id="23556" name="Picture 10" descr="Fence T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/>
          <a:stretch>
            <a:fillRect/>
          </a:stretch>
        </p:blipFill>
        <p:spPr bwMode="auto">
          <a:xfrm>
            <a:off x="4343400" y="1524000"/>
            <a:ext cx="4343400" cy="3163888"/>
          </a:xfrm>
          <a:prstGeom prst="rect">
            <a:avLst/>
          </a:prstGeom>
          <a:noFill/>
          <a:ln w="44450">
            <a:solidFill>
              <a:srgbClr val="576B7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576B7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990600" y="2408238"/>
            <a:ext cx="72390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600" i="1">
                <a:solidFill>
                  <a:schemeClr val="bg1"/>
                </a:solidFill>
                <a:latin typeface="Trebuchet MS" charset="0"/>
              </a:rPr>
              <a:t>Wire Gauge</a:t>
            </a:r>
            <a:endParaRPr lang="en-US" sz="3600" i="1">
              <a:solidFill>
                <a:srgbClr val="576B77"/>
              </a:solidFill>
              <a:latin typeface="Trebuchet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2862263" cy="3657600"/>
          </a:xfrm>
        </p:spPr>
        <p:txBody>
          <a:bodyPr/>
          <a:lstStyle/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  Gauge describes the weight and size of wire</a:t>
            </a: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  The larger the number </a:t>
            </a:r>
            <a:br>
              <a:rPr lang="en-US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the smaller the wire</a:t>
            </a:r>
          </a:p>
          <a:p>
            <a:endParaRPr lang="en-US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76263" y="1600200"/>
            <a:ext cx="2633662" cy="304800"/>
          </a:xfrm>
        </p:spPr>
        <p:txBody>
          <a:bodyPr/>
          <a:lstStyle/>
          <a:p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WIRE GAUGE</a:t>
            </a:r>
          </a:p>
        </p:txBody>
      </p:sp>
      <p:pic>
        <p:nvPicPr>
          <p:cNvPr id="29699" name="Picture 7" descr="WireGaugeGrap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600200"/>
            <a:ext cx="43180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AutoShape 18"/>
          <p:cNvSpPr>
            <a:spLocks noChangeArrowheads="1"/>
          </p:cNvSpPr>
          <p:nvPr/>
        </p:nvSpPr>
        <p:spPr bwMode="auto">
          <a:xfrm>
            <a:off x="7315200" y="5202238"/>
            <a:ext cx="1371600" cy="576262"/>
          </a:xfrm>
          <a:prstGeom prst="roundRect">
            <a:avLst>
              <a:gd name="adj" fmla="val 10481"/>
            </a:avLst>
          </a:prstGeom>
          <a:solidFill>
            <a:srgbClr val="576B77">
              <a:alpha val="74901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  9 gauge wire = </a:t>
            </a:r>
          </a:p>
          <a:p>
            <a:pPr algn="ctr"/>
            <a:r>
              <a:rPr lang="en-US" sz="1400">
                <a:solidFill>
                  <a:schemeClr val="bg1"/>
                </a:solidFill>
                <a:latin typeface="Trebuchet MS" charset="0"/>
              </a:rPr>
              <a:t>  3mm = 3/32</a:t>
            </a:r>
            <a:r>
              <a:rPr lang="ja-JP" altLang="en-US" sz="1400">
                <a:solidFill>
                  <a:schemeClr val="bg1"/>
                </a:solidFill>
                <a:latin typeface="Trebuchet MS" charset="0"/>
              </a:rPr>
              <a:t>”</a:t>
            </a:r>
            <a:endParaRPr lang="en-US" sz="1400">
              <a:solidFill>
                <a:schemeClr val="bg1"/>
              </a:solidFill>
              <a:latin typeface="Trebuchet MS" charset="0"/>
            </a:endParaRPr>
          </a:p>
        </p:txBody>
      </p:sp>
      <p:sp>
        <p:nvSpPr>
          <p:cNvPr id="29701" name="Rectangle 6"/>
          <p:cNvSpPr>
            <a:spLocks noChangeArrowheads="1"/>
          </p:cNvSpPr>
          <p:nvPr/>
        </p:nvSpPr>
        <p:spPr bwMode="auto">
          <a:xfrm>
            <a:off x="4114800" y="1524000"/>
            <a:ext cx="4572000" cy="4267200"/>
          </a:xfrm>
          <a:prstGeom prst="rect">
            <a:avLst/>
          </a:prstGeom>
          <a:noFill/>
          <a:ln w="44450">
            <a:solidFill>
              <a:srgbClr val="576B7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576B7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990600" y="2408238"/>
            <a:ext cx="72390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600" i="1">
                <a:solidFill>
                  <a:schemeClr val="bg1"/>
                </a:solidFill>
                <a:latin typeface="Trebuchet MS" charset="0"/>
              </a:rPr>
              <a:t>Galvanized Zinc Coating</a:t>
            </a:r>
            <a:endParaRPr lang="en-US" sz="3600" i="1">
              <a:solidFill>
                <a:srgbClr val="576B77"/>
              </a:solidFill>
              <a:latin typeface="Trebuchet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GALVANIZED </a:t>
            </a:r>
            <a:b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 cap="none">
                <a:latin typeface="Trebuchet MS" charset="0"/>
                <a:ea typeface="ＭＳ Ｐゴシック" charset="0"/>
                <a:cs typeface="ＭＳ Ｐゴシック" charset="0"/>
              </a:rPr>
              <a:t>ZINC COATING</a:t>
            </a:r>
          </a:p>
        </p:txBody>
      </p:sp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362200"/>
            <a:ext cx="2862263" cy="3429000"/>
          </a:xfrm>
        </p:spPr>
        <p:txBody>
          <a:bodyPr/>
          <a:lstStyle/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  Steel is coated with zinc</a:t>
            </a:r>
            <a:br>
              <a:rPr lang="en-US"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to protect it from rusting</a:t>
            </a: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  3 Coating Types</a:t>
            </a:r>
          </a:p>
          <a:p>
            <a:pPr lvl="1"/>
            <a:r>
              <a:rPr lang="en-US">
                <a:latin typeface="Trebuchet MS" charset="0"/>
                <a:ea typeface="ＭＳ Ｐゴシック" charset="0"/>
              </a:rPr>
              <a:t>- Class 3</a:t>
            </a:r>
          </a:p>
          <a:p>
            <a:pPr lvl="1"/>
            <a:r>
              <a:rPr lang="en-US">
                <a:latin typeface="Trebuchet MS" charset="0"/>
                <a:ea typeface="ＭＳ Ｐゴシック" charset="0"/>
              </a:rPr>
              <a:t>- Class 1</a:t>
            </a:r>
          </a:p>
          <a:p>
            <a:pPr lvl="1"/>
            <a:r>
              <a:rPr lang="en-US">
                <a:latin typeface="Trebuchet MS" charset="0"/>
                <a:ea typeface="ＭＳ Ｐゴシック" charset="0"/>
              </a:rPr>
              <a:t>- Commercial</a:t>
            </a:r>
          </a:p>
          <a:p>
            <a:r>
              <a:rPr lang="en-US">
                <a:latin typeface="Trebuchet MS" charset="0"/>
                <a:ea typeface="ＭＳ Ｐゴシック" charset="0"/>
                <a:cs typeface="ＭＳ Ｐゴシック" charset="0"/>
              </a:rPr>
              <a:t>•  Class 3 will last 2½ times longer than Class 1</a:t>
            </a:r>
          </a:p>
        </p:txBody>
      </p:sp>
      <p:pic>
        <p:nvPicPr>
          <p:cNvPr id="33795" name="Picture 8" descr="GalvanizedZincGrap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600200"/>
            <a:ext cx="390207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Rectangle 9"/>
          <p:cNvSpPr>
            <a:spLocks noChangeArrowheads="1"/>
          </p:cNvSpPr>
          <p:nvPr/>
        </p:nvSpPr>
        <p:spPr bwMode="auto">
          <a:xfrm>
            <a:off x="4114800" y="1527175"/>
            <a:ext cx="4572000" cy="2633663"/>
          </a:xfrm>
          <a:prstGeom prst="rect">
            <a:avLst/>
          </a:prstGeom>
          <a:noFill/>
          <a:ln w="44450">
            <a:solidFill>
              <a:srgbClr val="576B7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Marcelle Script"/>
        <a:ea typeface=""/>
        <a:cs typeface=""/>
      </a:majorFont>
      <a:minorFont>
        <a:latin typeface="Avenir 55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432F2319E47D468BE3A6A5BBE75D4F" ma:contentTypeVersion="3" ma:contentTypeDescription="Create a new document." ma:contentTypeScope="" ma:versionID="b17f832b3c1a9e254d7e9c3eebbb7876">
  <xsd:schema xmlns:xsd="http://www.w3.org/2001/XMLSchema" xmlns:xs="http://www.w3.org/2001/XMLSchema" xmlns:p="http://schemas.microsoft.com/office/2006/metadata/properties" xmlns:ns2="b6d52ec0-87bc-4946-b445-d8b0fda8d901" xmlns:ns3="30d5d0f6-2506-47ba-8529-f78f81f30d05" targetNamespace="http://schemas.microsoft.com/office/2006/metadata/properties" ma:root="true" ma:fieldsID="c2593c319829e211d37f7976abfc646e" ns2:_="" ns3:_="">
    <xsd:import namespace="b6d52ec0-87bc-4946-b445-d8b0fda8d901"/>
    <xsd:import namespace="30d5d0f6-2506-47ba-8529-f78f81f30d05"/>
    <xsd:element name="properties">
      <xsd:complexType>
        <xsd:sequence>
          <xsd:element name="documentManagement">
            <xsd:complexType>
              <xsd:all>
                <xsd:element ref="ns2:FFA_x0020_Doc_x0020_Tags" minOccurs="0"/>
                <xsd:element ref="ns3:Document_x0020_Group" minOccurs="0"/>
                <xsd:element ref="ns2:Tag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d52ec0-87bc-4946-b445-d8b0fda8d901" elementFormDefault="qualified">
    <xsd:import namespace="http://schemas.microsoft.com/office/2006/documentManagement/types"/>
    <xsd:import namespace="http://schemas.microsoft.com/office/infopath/2007/PartnerControls"/>
    <xsd:element name="FFA_x0020_Doc_x0020_Tags" ma:index="2" nillable="true" ma:displayName="FFA Doc Tags" ma:internalName="FFA_x0020_Doc_x0020_Tags">
      <xsd:simpleType>
        <xsd:restriction base="dms:Text">
          <xsd:maxLength value="255"/>
        </xsd:restriction>
      </xsd:simpleType>
    </xsd:element>
    <xsd:element name="Tag" ma:index="4" nillable="true" ma:displayName="Tag" ma:internalName="Tag">
      <xsd:simpleType>
        <xsd:restriction base="dms:Text">
          <xsd:maxLength value="255"/>
        </xsd:restriction>
      </xsd:simpleType>
    </xsd:element>
    <xsd:element name="_dlc_DocId" ma:index="7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8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9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d5d0f6-2506-47ba-8529-f78f81f30d05" elementFormDefault="qualified">
    <xsd:import namespace="http://schemas.microsoft.com/office/2006/documentManagement/types"/>
    <xsd:import namespace="http://schemas.microsoft.com/office/infopath/2007/PartnerControls"/>
    <xsd:element name="Document_x0020_Group" ma:index="3" nillable="true" ma:displayName="Document Group" ma:description="Group various documents together" ma:internalName="Document_x0020_Group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FA_x0020_Doc_x0020_Tags xmlns="b6d52ec0-87bc-4946-b445-d8b0fda8d901">My Journey Personal Growth 45 Forty five Minutes Red Brand Fence Fencing Farm management Agribusiness Systems</FFA_x0020_Doc_x0020_Tags>
    <Document_x0020_Group xmlns="30d5d0f6-2506-47ba-8529-f78f81f30d05">Explore</Document_x0020_Group>
    <Tag xmlns="b6d52ec0-87bc-4946-b445-d8b0fda8d901">Fence Basics</Tag>
    <_dlc_DocId xmlns="b6d52ec0-87bc-4946-b445-d8b0fda8d901">AN4R3U435VRR-38-714</_dlc_DocId>
    <_dlc_DocIdUrl xmlns="b6d52ec0-87bc-4946-b445-d8b0fda8d901">
      <Url>https://www.ffa.org/_layouts/15/DocIdRedir.aspx?ID=AN4R3U435VRR-38-714</Url>
      <Description>AN4R3U435VRR-38-714</Description>
    </_dlc_DocIdUrl>
  </documentManagement>
</p:properties>
</file>

<file path=customXml/itemProps1.xml><?xml version="1.0" encoding="utf-8"?>
<ds:datastoreItem xmlns:ds="http://schemas.openxmlformats.org/officeDocument/2006/customXml" ds:itemID="{B037E222-C5F8-452D-9E1B-6E908BB98A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C1385C-10B0-41FD-B4C5-6E8BDDC48C05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599AD323-5FD3-4B11-9B3B-724DC54C6A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d52ec0-87bc-4946-b445-d8b0fda8d901"/>
    <ds:schemaRef ds:uri="30d5d0f6-2506-47ba-8529-f78f81f30d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AD2A8A39-8CA7-4374-AC2F-D86B9B7C86E6}">
  <ds:schemaRefs>
    <ds:schemaRef ds:uri="http://www.w3.org/XML/1998/namespace"/>
    <ds:schemaRef ds:uri="http://schemas.microsoft.com/office/2006/documentManagement/types"/>
    <ds:schemaRef ds:uri="http://purl.org/dc/terms/"/>
    <ds:schemaRef ds:uri="30d5d0f6-2506-47ba-8529-f78f81f30d05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b6d52ec0-87bc-4946-b445-d8b0fda8d901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31829</TotalTime>
  <Words>992</Words>
  <Application>Microsoft Office PowerPoint</Application>
  <PresentationFormat>On-screen Show (4:3)</PresentationFormat>
  <Paragraphs>359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ＭＳ Ｐゴシック</vt:lpstr>
      <vt:lpstr>Arial</vt:lpstr>
      <vt:lpstr>Avenir 55 Roman</vt:lpstr>
      <vt:lpstr>Calibri</vt:lpstr>
      <vt:lpstr>Geneva</vt:lpstr>
      <vt:lpstr>Marcelle Script</vt:lpstr>
      <vt:lpstr>Trebuchet MS</vt:lpstr>
      <vt:lpstr>Default Design</vt:lpstr>
      <vt:lpstr>PowerPoint Presentation</vt:lpstr>
      <vt:lpstr>GENERAL FENCING INFO </vt:lpstr>
      <vt:lpstr>GENERAL FENCING INFO </vt:lpstr>
      <vt:lpstr>GENERAL FENCING INFO </vt:lpstr>
      <vt:lpstr>GENERAL FENCING INFO </vt:lpstr>
      <vt:lpstr>PowerPoint Presentation</vt:lpstr>
      <vt:lpstr>WIRE GAUGE</vt:lpstr>
      <vt:lpstr>PowerPoint Presentation</vt:lpstr>
      <vt:lpstr>GALVANIZED  ZINC COATING</vt:lpstr>
      <vt:lpstr>PowerPoint Presentation</vt:lpstr>
      <vt:lpstr>TYPES OF WIRE</vt:lpstr>
      <vt:lpstr>PowerPoint Presentation</vt:lpstr>
      <vt:lpstr>FENCE KNOTS</vt:lpstr>
      <vt:lpstr>PowerPoint Presentation</vt:lpstr>
      <vt:lpstr>READING FENCE STYLE NUMBERS</vt:lpstr>
      <vt:lpstr>PowerPoint Presentation</vt:lpstr>
      <vt:lpstr>TYPES OF FENCE</vt:lpstr>
      <vt:lpstr>TYPES OF FENCE </vt:lpstr>
      <vt:lpstr>TYPES OF FENCE </vt:lpstr>
      <vt:lpstr>TYPES OF FENCE </vt:lpstr>
      <vt:lpstr>TYPES OF FENCE</vt:lpstr>
      <vt:lpstr>TYPES OF FENCE</vt:lpstr>
      <vt:lpstr>TYPES OF FENCE</vt:lpstr>
      <vt:lpstr>TYPES OF FENCE</vt:lpstr>
      <vt:lpstr>TYPES OF FENCE</vt:lpstr>
      <vt:lpstr>TYPES OF FENCE</vt:lpstr>
      <vt:lpstr>TYPES OF FENCE</vt:lpstr>
      <vt:lpstr>TYPES OF FENCE</vt:lpstr>
      <vt:lpstr>TYPES OF FENCE</vt:lpstr>
      <vt:lpstr>PowerPoint Presentation</vt:lpstr>
      <vt:lpstr>ACREAGE CONCEPTS</vt:lpstr>
    </vt:vector>
  </TitlesOfParts>
  <Company>Keystone Steel &amp; Wire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Fence 101</dc:title>
  <dc:creator>PC2432</dc:creator>
  <cp:keywords/>
  <cp:lastModifiedBy>Weinrich, Ashli</cp:lastModifiedBy>
  <cp:revision>389</cp:revision>
  <cp:lastPrinted>2015-11-19T20:09:56Z</cp:lastPrinted>
  <dcterms:created xsi:type="dcterms:W3CDTF">2011-06-16T16:43:51Z</dcterms:created>
  <dcterms:modified xsi:type="dcterms:W3CDTF">2018-08-07T19:48:58Z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0x010100B7432F2319E47D468BE3A6A5BBE75D4F</vt:lpwstr>
  </property>
  <property fmtid="{D5CDD505-2E9C-101B-9397-08002B2CF9AE}" pid="3" name="_dlc_DocIdItemGuid">
    <vt:lpwstr>0924c84d-f4ca-42fd-8bb9-5febf569021c</vt:lpwstr>
  </property>
</Properties>
</file>