
<file path=[Content_Types].xml><?xml version="1.0" encoding="utf-8"?>
<Types xmlns="http://schemas.openxmlformats.org/package/2006/content-types">
  <Default Extension="png" ContentType="image/png"/>
  <Default Extension="aiff" ContentType="audio/x-aif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24384000" cy="13716000"/>
  <p:notesSz cx="6858000" cy="9144000"/>
  <p:custDataLst>
    <p:tags r:id="rId27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4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5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5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72" y="1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952500" y="9245600"/>
            <a:ext cx="22498974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952500" y="5765800"/>
            <a:ext cx="22500035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Shape 15"/>
          <p:cNvSpPr/>
          <p:nvPr/>
        </p:nvSpPr>
        <p:spPr>
          <a:xfrm rot="16200000">
            <a:off x="13834253" y="7494711"/>
            <a:ext cx="231013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3"/>
          </p:nvPr>
        </p:nvSpPr>
        <p:spPr>
          <a:xfrm>
            <a:off x="952500" y="49657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952500" y="58293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15532100" y="58293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body" sz="quarter" idx="13"/>
          </p:nvPr>
        </p:nvSpPr>
        <p:spPr>
          <a:xfrm>
            <a:off x="990600" y="8420100"/>
            <a:ext cx="22390100" cy="812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700"/>
              </a:spcBef>
              <a:buClrTx/>
              <a:buSzTx/>
              <a:buFontTx/>
              <a:buNone/>
              <a:defRPr sz="4200" i="1"/>
            </a:lvl1pPr>
          </a:lstStyle>
          <a:p>
            <a:r>
              <a:t>–Johnny Appleseed</a:t>
            </a:r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4"/>
          </p:nvPr>
        </p:nvSpPr>
        <p:spPr>
          <a:xfrm>
            <a:off x="2374900" y="6000750"/>
            <a:ext cx="196215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13" name="Shape 1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rot="16200000">
            <a:off x="13834253" y="11074127"/>
            <a:ext cx="231013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7" name="Shape 27"/>
          <p:cNvSpPr/>
          <p:nvPr/>
        </p:nvSpPr>
        <p:spPr>
          <a:xfrm>
            <a:off x="952500" y="12801600"/>
            <a:ext cx="22498974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8" name="Shape 28"/>
          <p:cNvSpPr/>
          <p:nvPr/>
        </p:nvSpPr>
        <p:spPr>
          <a:xfrm>
            <a:off x="952500" y="9321800"/>
            <a:ext cx="22500035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 rot="16200000">
            <a:off x="13834253" y="11074127"/>
            <a:ext cx="231013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3"/>
          </p:nvPr>
        </p:nvSpPr>
        <p:spPr>
          <a:xfrm>
            <a:off x="952500" y="86106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31" name="Shape 31"/>
          <p:cNvSpPr>
            <a:spLocks noGrp="1"/>
          </p:cNvSpPr>
          <p:nvPr>
            <p:ph type="pic" idx="14"/>
          </p:nvPr>
        </p:nvSpPr>
        <p:spPr>
          <a:xfrm>
            <a:off x="950022" y="890804"/>
            <a:ext cx="22479001" cy="73279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952500" y="93980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sz="quarter" idx="1"/>
          </p:nvPr>
        </p:nvSpPr>
        <p:spPr>
          <a:xfrm>
            <a:off x="15532100" y="93980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952500" y="5194300"/>
            <a:ext cx="22479000" cy="3340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952500" y="6858000"/>
            <a:ext cx="10643200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952500" y="3898900"/>
            <a:ext cx="10643093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3"/>
          </p:nvPr>
        </p:nvSpPr>
        <p:spPr>
          <a:xfrm>
            <a:off x="952500" y="3124200"/>
            <a:ext cx="106426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52" name="Shape 52"/>
          <p:cNvSpPr>
            <a:spLocks noGrp="1"/>
          </p:cNvSpPr>
          <p:nvPr>
            <p:ph type="pic" sz="half" idx="14"/>
          </p:nvPr>
        </p:nvSpPr>
        <p:spPr>
          <a:xfrm>
            <a:off x="12636120" y="949325"/>
            <a:ext cx="10541001" cy="117983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952500" y="3975100"/>
            <a:ext cx="10642600" cy="2806700"/>
          </a:xfrm>
          <a:prstGeom prst="rect">
            <a:avLst/>
          </a:prstGeom>
        </p:spPr>
        <p:txBody>
          <a:bodyPr/>
          <a:lstStyle>
            <a:lvl1pPr algn="l">
              <a:defRPr sz="7800"/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52500" y="7086600"/>
            <a:ext cx="10642600" cy="5638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952500" y="3048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952500" y="889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952500" y="3048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952500" y="889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2636500" y="3736398"/>
            <a:ext cx="10795000" cy="8928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Shape 85"/>
          <p:cNvSpPr>
            <a:spLocks noGrp="1"/>
          </p:cNvSpPr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952500" y="1778000"/>
            <a:ext cx="224790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pic" sz="quarter" idx="13"/>
          </p:nvPr>
        </p:nvSpPr>
        <p:spPr>
          <a:xfrm>
            <a:off x="12562697" y="6787810"/>
            <a:ext cx="10725801" cy="59055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Shape 102"/>
          <p:cNvSpPr>
            <a:spLocks noGrp="1"/>
          </p:cNvSpPr>
          <p:nvPr>
            <p:ph type="pic" sz="quarter" idx="14"/>
          </p:nvPr>
        </p:nvSpPr>
        <p:spPr>
          <a:xfrm>
            <a:off x="12568666" y="889000"/>
            <a:ext cx="10731501" cy="4953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pic" sz="half" idx="15"/>
          </p:nvPr>
        </p:nvSpPr>
        <p:spPr>
          <a:xfrm>
            <a:off x="873135" y="889000"/>
            <a:ext cx="10795001" cy="11811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952500" y="30607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952500" y="889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11976099" y="13017500"/>
            <a:ext cx="419101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solidFill>
                  <a:srgbClr val="4C494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2286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4572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6858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9144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11430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13716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16002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182880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19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28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438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0480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657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267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4876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486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50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aiff"/><Relationship Id="rId1" Type="http://schemas.microsoft.com/office/2007/relationships/media" Target="../media/media1.aif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27 Big Band Nostalgia 5_08.aiff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pic>
        <p:nvPicPr>
          <p:cNvPr id="138" name="FDI-Logo-1280x720-Keynpte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99604" y="17781"/>
            <a:ext cx="24644547" cy="138625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" fill="hold" display="0">
                  <p:stCondLst>
                    <p:cond delay="indefinite"/>
                  </p:stCondLst>
                </p:cTn>
                <p:tgtEl>
                  <p:spTgt spid="13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Identification</a:t>
            </a:r>
          </a:p>
        </p:txBody>
      </p:sp>
      <p:grpSp>
        <p:nvGrpSpPr>
          <p:cNvPr id="171" name="Group 171"/>
          <p:cNvGrpSpPr/>
          <p:nvPr/>
        </p:nvGrpSpPr>
        <p:grpSpPr>
          <a:xfrm>
            <a:off x="51395" y="3200400"/>
            <a:ext cx="7055397" cy="7131596"/>
            <a:chOff x="0" y="0"/>
            <a:chExt cx="7055395" cy="7131595"/>
          </a:xfrm>
        </p:grpSpPr>
        <p:pic>
          <p:nvPicPr>
            <p:cNvPr id="170" name="Sunflower-1080x108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801396" cy="680139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Picture 168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55396" cy="7131596"/>
            </a:xfrm>
            <a:prstGeom prst="rect">
              <a:avLst/>
            </a:prstGeom>
            <a:effectLst/>
          </p:spPr>
        </p:pic>
      </p:grpSp>
      <p:grpSp>
        <p:nvGrpSpPr>
          <p:cNvPr id="174" name="Group 174"/>
          <p:cNvGrpSpPr/>
          <p:nvPr/>
        </p:nvGrpSpPr>
        <p:grpSpPr>
          <a:xfrm>
            <a:off x="11011892" y="3226990"/>
            <a:ext cx="7338219" cy="7414420"/>
            <a:chOff x="0" y="0"/>
            <a:chExt cx="7338218" cy="7414418"/>
          </a:xfrm>
        </p:grpSpPr>
        <p:pic>
          <p:nvPicPr>
            <p:cNvPr id="173" name="Muscari-1000x1000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7084219" cy="708421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2" name="Picture 171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338219" cy="7414419"/>
            </a:xfrm>
            <a:prstGeom prst="rect">
              <a:avLst/>
            </a:prstGeom>
            <a:effectLst/>
          </p:spPr>
        </p:pic>
      </p:grpSp>
      <p:grpSp>
        <p:nvGrpSpPr>
          <p:cNvPr id="177" name="Group 177"/>
          <p:cNvGrpSpPr/>
          <p:nvPr/>
        </p:nvGrpSpPr>
        <p:grpSpPr>
          <a:xfrm>
            <a:off x="5324772" y="6628705"/>
            <a:ext cx="6929984" cy="7006184"/>
            <a:chOff x="0" y="0"/>
            <a:chExt cx="6929983" cy="7006183"/>
          </a:xfrm>
        </p:grpSpPr>
        <p:pic>
          <p:nvPicPr>
            <p:cNvPr id="176" name="Alstromeria-1080x1080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6675984" cy="66759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5" name="Picture 174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6929984" cy="7006184"/>
            </a:xfrm>
            <a:prstGeom prst="rect">
              <a:avLst/>
            </a:prstGeom>
            <a:effectLst/>
          </p:spPr>
        </p:pic>
      </p:grpSp>
      <p:grpSp>
        <p:nvGrpSpPr>
          <p:cNvPr id="180" name="Group 180"/>
          <p:cNvGrpSpPr/>
          <p:nvPr/>
        </p:nvGrpSpPr>
        <p:grpSpPr>
          <a:xfrm>
            <a:off x="17269271" y="6381353"/>
            <a:ext cx="6929984" cy="7006184"/>
            <a:chOff x="0" y="0"/>
            <a:chExt cx="6929983" cy="7006183"/>
          </a:xfrm>
        </p:grpSpPr>
        <p:pic>
          <p:nvPicPr>
            <p:cNvPr id="179" name="Anemone-White-1080x1080.jp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6675984" cy="66759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8" name="Picture 177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6929984" cy="700618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Floral Orb</a:t>
            </a:r>
          </a:p>
        </p:txBody>
      </p:sp>
      <p:grpSp>
        <p:nvGrpSpPr>
          <p:cNvPr id="185" name="Group 185"/>
          <p:cNvGrpSpPr/>
          <p:nvPr/>
        </p:nvGrpSpPr>
        <p:grpSpPr>
          <a:xfrm>
            <a:off x="7053477" y="3289300"/>
            <a:ext cx="10292968" cy="10298113"/>
            <a:chOff x="0" y="0"/>
            <a:chExt cx="10292966" cy="10298112"/>
          </a:xfrm>
        </p:grpSpPr>
        <p:pic>
          <p:nvPicPr>
            <p:cNvPr id="184" name="Rose-Orb-iStock-9270613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0038967" cy="99679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3" name="Picture 182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292967" cy="1029811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Many Roses?</a:t>
            </a:r>
          </a:p>
        </p:txBody>
      </p:sp>
      <p:grpSp>
        <p:nvGrpSpPr>
          <p:cNvPr id="190" name="Group 190"/>
          <p:cNvGrpSpPr/>
          <p:nvPr/>
        </p:nvGrpSpPr>
        <p:grpSpPr>
          <a:xfrm>
            <a:off x="2353200" y="3280221"/>
            <a:ext cx="19677600" cy="10127358"/>
            <a:chOff x="0" y="0"/>
            <a:chExt cx="19677598" cy="10127357"/>
          </a:xfrm>
        </p:grpSpPr>
        <p:pic>
          <p:nvPicPr>
            <p:cNvPr id="189" name="Formulas-iStock-538879749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9423599" cy="979715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8" name="Picture 187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9677599" cy="1012735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Flower Walls and Chandeliers</a:t>
            </a:r>
          </a:p>
        </p:txBody>
      </p:sp>
      <p:grpSp>
        <p:nvGrpSpPr>
          <p:cNvPr id="195" name="Group 195"/>
          <p:cNvGrpSpPr/>
          <p:nvPr/>
        </p:nvGrpSpPr>
        <p:grpSpPr>
          <a:xfrm>
            <a:off x="428661" y="3200400"/>
            <a:ext cx="13147305" cy="9021219"/>
            <a:chOff x="0" y="0"/>
            <a:chExt cx="13147304" cy="9021218"/>
          </a:xfrm>
        </p:grpSpPr>
        <p:pic>
          <p:nvPicPr>
            <p:cNvPr id="194" name="Flower-Wall-iStock-835460954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2893305" cy="869101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3" name="Picture 192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3147305" cy="9021219"/>
            </a:xfrm>
            <a:prstGeom prst="rect">
              <a:avLst/>
            </a:prstGeom>
            <a:effectLst/>
          </p:spPr>
        </p:pic>
      </p:grpSp>
      <p:grpSp>
        <p:nvGrpSpPr>
          <p:cNvPr id="198" name="Group 198"/>
          <p:cNvGrpSpPr/>
          <p:nvPr/>
        </p:nvGrpSpPr>
        <p:grpSpPr>
          <a:xfrm>
            <a:off x="9536509" y="4003873"/>
            <a:ext cx="14293256" cy="9689704"/>
            <a:chOff x="0" y="0"/>
            <a:chExt cx="14293254" cy="9689703"/>
          </a:xfrm>
        </p:grpSpPr>
        <p:pic>
          <p:nvPicPr>
            <p:cNvPr id="197" name="Chandelier-iStock-576737430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14039255" cy="935950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6" name="Picture 195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4293255" cy="968970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Basic Triangle</a:t>
            </a:r>
          </a:p>
        </p:txBody>
      </p:sp>
      <p:grpSp>
        <p:nvGrpSpPr>
          <p:cNvPr id="203" name="Group 203"/>
          <p:cNvGrpSpPr/>
          <p:nvPr/>
        </p:nvGrpSpPr>
        <p:grpSpPr>
          <a:xfrm>
            <a:off x="7178028" y="3530600"/>
            <a:ext cx="10043865" cy="10120065"/>
            <a:chOff x="0" y="0"/>
            <a:chExt cx="10043864" cy="10120064"/>
          </a:xfrm>
        </p:grpSpPr>
        <p:pic>
          <p:nvPicPr>
            <p:cNvPr id="202" name="Basic Triangle 1080x108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9789865" cy="978986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1" name="Picture 200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043865" cy="1012006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Elements and Principles of Design</a:t>
            </a:r>
          </a:p>
        </p:txBody>
      </p:sp>
      <p:sp>
        <p:nvSpPr>
          <p:cNvPr id="206" name="Shape 206"/>
          <p:cNvSpPr/>
          <p:nvPr/>
        </p:nvSpPr>
        <p:spPr>
          <a:xfrm>
            <a:off x="2329558" y="3572321"/>
            <a:ext cx="7500543" cy="1548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lnSpc>
                <a:spcPct val="90000"/>
              </a:lnSpc>
              <a:spcBef>
                <a:spcPts val="2300"/>
              </a:spcBef>
              <a:defRPr sz="78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r>
              <a:t>Elements</a:t>
            </a:r>
          </a:p>
        </p:txBody>
      </p:sp>
      <p:sp>
        <p:nvSpPr>
          <p:cNvPr id="207" name="Shape 207"/>
          <p:cNvSpPr>
            <a:spLocks noGrp="1"/>
          </p:cNvSpPr>
          <p:nvPr>
            <p:ph type="body" sz="half" idx="1"/>
          </p:nvPr>
        </p:nvSpPr>
        <p:spPr>
          <a:xfrm>
            <a:off x="952500" y="5200650"/>
            <a:ext cx="10617200" cy="8239225"/>
          </a:xfrm>
          <a:prstGeom prst="rect">
            <a:avLst/>
          </a:prstGeom>
        </p:spPr>
        <p:txBody>
          <a:bodyPr anchor="t"/>
          <a:lstStyle/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Form</a:t>
            </a:r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Space</a:t>
            </a:r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Texture </a:t>
            </a:r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Line</a:t>
            </a:r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Color</a:t>
            </a:r>
          </a:p>
          <a:p>
            <a:pPr marL="0" indent="0" algn="ctr" defTabSz="701675">
              <a:spcBef>
                <a:spcPts val="0"/>
              </a:spcBef>
              <a:buClrTx/>
              <a:buSzTx/>
              <a:buFontTx/>
              <a:buNone/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12484100" y="5200650"/>
            <a:ext cx="10617200" cy="8239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 lnSpcReduction="10000"/>
          </a:bodyPr>
          <a:lstStyle/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Accent</a:t>
            </a:r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Scale</a:t>
            </a:r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Harmony</a:t>
            </a:r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Rhythm</a:t>
            </a:r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Unity</a:t>
            </a:r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701675">
              <a:defRPr sz="5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Balance</a:t>
            </a:r>
          </a:p>
        </p:txBody>
      </p:sp>
      <p:sp>
        <p:nvSpPr>
          <p:cNvPr id="209" name="Shape 209"/>
          <p:cNvSpPr/>
          <p:nvPr/>
        </p:nvSpPr>
        <p:spPr>
          <a:xfrm>
            <a:off x="14042428" y="3353246"/>
            <a:ext cx="7500543" cy="1548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lnSpc>
                <a:spcPct val="90000"/>
              </a:lnSpc>
              <a:spcBef>
                <a:spcPts val="2300"/>
              </a:spcBef>
              <a:defRPr sz="78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r>
              <a:t>Principles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Fibonacci Numbers</a:t>
            </a:r>
          </a:p>
        </p:txBody>
      </p:sp>
      <p:grpSp>
        <p:nvGrpSpPr>
          <p:cNvPr id="214" name="Group 214"/>
          <p:cNvGrpSpPr/>
          <p:nvPr/>
        </p:nvGrpSpPr>
        <p:grpSpPr>
          <a:xfrm>
            <a:off x="11785534" y="5455530"/>
            <a:ext cx="11991108" cy="8155894"/>
            <a:chOff x="0" y="0"/>
            <a:chExt cx="11991106" cy="8155892"/>
          </a:xfrm>
        </p:grpSpPr>
        <p:pic>
          <p:nvPicPr>
            <p:cNvPr id="213" name="Legos-iStock-174281611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1737107" cy="782569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2" name="Picture 211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1991107" cy="8155893"/>
            </a:xfrm>
            <a:prstGeom prst="rect">
              <a:avLst/>
            </a:prstGeom>
            <a:effectLst/>
          </p:spPr>
        </p:pic>
      </p:grpSp>
      <p:grpSp>
        <p:nvGrpSpPr>
          <p:cNvPr id="217" name="Group 217"/>
          <p:cNvGrpSpPr/>
          <p:nvPr/>
        </p:nvGrpSpPr>
        <p:grpSpPr>
          <a:xfrm>
            <a:off x="268865" y="3200400"/>
            <a:ext cx="15185246" cy="9691391"/>
            <a:chOff x="0" y="0"/>
            <a:chExt cx="15185245" cy="9691390"/>
          </a:xfrm>
        </p:grpSpPr>
        <p:pic>
          <p:nvPicPr>
            <p:cNvPr id="216" name="Fibonnaci-Block-iStock-526722763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14931246" cy="936119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5" name="Picture 214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5185246" cy="969139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Pricing  and Selling Flowers</a:t>
            </a:r>
          </a:p>
        </p:txBody>
      </p:sp>
      <p:grpSp>
        <p:nvGrpSpPr>
          <p:cNvPr id="222" name="Group 222"/>
          <p:cNvGrpSpPr/>
          <p:nvPr/>
        </p:nvGrpSpPr>
        <p:grpSpPr>
          <a:xfrm>
            <a:off x="4659174" y="3385442"/>
            <a:ext cx="15065652" cy="10205841"/>
            <a:chOff x="0" y="0"/>
            <a:chExt cx="15065650" cy="10205839"/>
          </a:xfrm>
        </p:grpSpPr>
        <p:pic>
          <p:nvPicPr>
            <p:cNvPr id="221" name="Floral-Sales-Clerk-iStock-179115598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4811651" cy="987564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0" name="Picture 219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065651" cy="1020584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On Trend Bespoke Garden Style</a:t>
            </a:r>
          </a:p>
        </p:txBody>
      </p:sp>
      <p:grpSp>
        <p:nvGrpSpPr>
          <p:cNvPr id="227" name="Group 227"/>
          <p:cNvGrpSpPr/>
          <p:nvPr/>
        </p:nvGrpSpPr>
        <p:grpSpPr>
          <a:xfrm>
            <a:off x="12459096" y="3289300"/>
            <a:ext cx="10068720" cy="10144919"/>
            <a:chOff x="0" y="0"/>
            <a:chExt cx="10068718" cy="10144918"/>
          </a:xfrm>
        </p:grpSpPr>
        <p:pic>
          <p:nvPicPr>
            <p:cNvPr id="226" name="Bespoke-Garden-Styled-Lilac-Centerpiece-1080x108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9814719" cy="981471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5" name="Picture 224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068719" cy="10144919"/>
            </a:xfrm>
            <a:prstGeom prst="rect">
              <a:avLst/>
            </a:prstGeom>
            <a:effectLst/>
          </p:spPr>
        </p:pic>
      </p:grpSp>
      <p:grpSp>
        <p:nvGrpSpPr>
          <p:cNvPr id="230" name="Group 230"/>
          <p:cNvGrpSpPr/>
          <p:nvPr/>
        </p:nvGrpSpPr>
        <p:grpSpPr>
          <a:xfrm>
            <a:off x="1752798" y="3200400"/>
            <a:ext cx="9710540" cy="9786740"/>
            <a:chOff x="0" y="0"/>
            <a:chExt cx="9710539" cy="9786739"/>
          </a:xfrm>
        </p:grpSpPr>
        <p:pic>
          <p:nvPicPr>
            <p:cNvPr id="229" name="Summer-Garden-Bridal-Bouquet-1080x1080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9456540" cy="945654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8" name="Picture 227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9710540" cy="978674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508299" y="4216400"/>
            <a:ext cx="10946802" cy="2405559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Dream-Create-Share</a:t>
            </a:r>
          </a:p>
        </p:txBody>
      </p:sp>
      <p:pic>
        <p:nvPicPr>
          <p:cNvPr id="233" name="top2-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687956" y="8216900"/>
            <a:ext cx="5778501" cy="9017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Screen Shot 2017-01-04 at 11.13.06 A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57094" y="12923242"/>
            <a:ext cx="5778501" cy="6553201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xfrm>
            <a:off x="952500" y="7172969"/>
            <a:ext cx="10617200" cy="6228756"/>
          </a:xfrm>
          <a:prstGeom prst="rect">
            <a:avLst/>
          </a:prstGeom>
        </p:spPr>
        <p:txBody>
          <a:bodyPr/>
          <a:lstStyle/>
          <a:p>
            <a:pPr algn="ctr">
              <a:defRPr sz="6000"/>
            </a:pPr>
            <a:r>
              <a:t>The Goal in Life is to</a:t>
            </a:r>
          </a:p>
          <a:p>
            <a:pPr algn="ctr">
              <a:defRPr sz="6000"/>
            </a:pPr>
            <a:r>
              <a:t>Find Your Gift</a:t>
            </a:r>
          </a:p>
          <a:p>
            <a:pPr algn="ctr">
              <a:defRPr sz="6000"/>
            </a:pPr>
            <a:endParaRPr/>
          </a:p>
          <a:p>
            <a:pPr algn="ctr">
              <a:defRPr sz="6000"/>
            </a:pPr>
            <a:r>
              <a:t>The Meaning of Life is to</a:t>
            </a:r>
          </a:p>
          <a:p>
            <a:pPr algn="ctr">
              <a:defRPr sz="6000"/>
            </a:pPr>
            <a:r>
              <a:t>Give Your Gift Away</a:t>
            </a:r>
          </a:p>
        </p:txBody>
      </p:sp>
      <p:pic>
        <p:nvPicPr>
          <p:cNvPr id="236" name="Screen Shot 2017-01-04 at 5.12.58 P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832800" y="2698750"/>
            <a:ext cx="8229600" cy="1060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Screen Shot 2017-01-04 at 5.21.18 PM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496250" y="5681563"/>
            <a:ext cx="6565900" cy="76327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0" name="Group 240"/>
          <p:cNvGrpSpPr/>
          <p:nvPr/>
        </p:nvGrpSpPr>
        <p:grpSpPr>
          <a:xfrm>
            <a:off x="11833522" y="998537"/>
            <a:ext cx="12146956" cy="12223156"/>
            <a:chOff x="0" y="0"/>
            <a:chExt cx="12146954" cy="12223154"/>
          </a:xfrm>
        </p:grpSpPr>
        <p:pic>
          <p:nvPicPr>
            <p:cNvPr id="239" name="Bespoke-Hand-Tie-4671080x1080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11892955" cy="1189295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8" name="Picture 237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2146955" cy="12223155"/>
            </a:xfrm>
            <a:prstGeom prst="rect">
              <a:avLst/>
            </a:prstGeom>
            <a:effectLst/>
          </p:spPr>
        </p:pic>
      </p:grpSp>
      <p:sp>
        <p:nvSpPr>
          <p:cNvPr id="241" name="Shape 241"/>
          <p:cNvSpPr/>
          <p:nvPr/>
        </p:nvSpPr>
        <p:spPr>
          <a:xfrm>
            <a:off x="1231900" y="2946400"/>
            <a:ext cx="10353279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10000"/>
              </a:lnSpc>
              <a:defRPr i="1"/>
            </a:lvl1pPr>
          </a:lstStyle>
          <a:p>
            <a:r>
              <a:t>90th Annual FFA Convention and Expo, October 25, 2017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body" idx="13"/>
          </p:nvPr>
        </p:nvSpPr>
        <p:spPr>
          <a:xfrm>
            <a:off x="1257300" y="4965700"/>
            <a:ext cx="13500100" cy="635000"/>
          </a:xfrm>
          <a:prstGeom prst="rect">
            <a:avLst/>
          </a:prstGeom>
        </p:spPr>
        <p:txBody>
          <a:bodyPr/>
          <a:lstStyle/>
          <a:p>
            <a:r>
              <a:t>90th Annual FFA Convention and Expo, October 25, 2017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David Kesler AIFD PFCI FDI</a:t>
            </a:r>
          </a:p>
          <a:p>
            <a:r>
              <a:t>Leanne Kesler AIFD PFCI FDI</a:t>
            </a:r>
          </a:p>
        </p:txBody>
      </p:sp>
      <p:sp>
        <p:nvSpPr>
          <p:cNvPr id="142" name="Shape 142"/>
          <p:cNvSpPr/>
          <p:nvPr/>
        </p:nvSpPr>
        <p:spPr>
          <a:xfrm>
            <a:off x="2114809" y="5930900"/>
            <a:ext cx="12331727" cy="3127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defTabSz="792479">
              <a:lnSpc>
                <a:spcPct val="90000"/>
              </a:lnSpc>
              <a:spcBef>
                <a:spcPts val="2200"/>
              </a:spcBef>
              <a:defRPr sz="9407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pPr>
            <a:r>
              <a:t>Floral Design </a:t>
            </a:r>
          </a:p>
          <a:p>
            <a:pPr defTabSz="792479">
              <a:lnSpc>
                <a:spcPct val="90000"/>
              </a:lnSpc>
              <a:spcBef>
                <a:spcPts val="2200"/>
              </a:spcBef>
              <a:defRPr sz="9407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pPr>
            <a:r>
              <a:t>Theory &amp; Mechanics</a:t>
            </a:r>
          </a:p>
        </p:txBody>
      </p:sp>
      <p:sp>
        <p:nvSpPr>
          <p:cNvPr id="143" name="Shape 143"/>
          <p:cNvSpPr/>
          <p:nvPr/>
        </p:nvSpPr>
        <p:spPr>
          <a:xfrm>
            <a:off x="988946" y="9436100"/>
            <a:ext cx="22281821" cy="3550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>
              <a:defRPr sz="6400"/>
            </a:pPr>
            <a:r>
              <a:t>Floral Design is Easy……..</a:t>
            </a:r>
          </a:p>
          <a:p>
            <a:pPr>
              <a:defRPr sz="6400"/>
            </a:pPr>
            <a:r>
              <a:t>Teaching Floral Design Can Be Challenging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FDI-Logo-1280x720-Keynpt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9604" y="17781"/>
            <a:ext cx="24644547" cy="138625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Flemish-Style-33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53673" y="-1506804"/>
            <a:ext cx="25091346" cy="167296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creen Shot 2017-10-22 at 8.26.58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52405" y="-200453"/>
            <a:ext cx="25104731" cy="141169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Budget-Design-CRW_00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1208" y="-1636780"/>
            <a:ext cx="24722337" cy="164815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Working-Designer-iStock-5933159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30906" y="-1120148"/>
            <a:ext cx="24845812" cy="16565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5"/>
          <p:cNvGrpSpPr/>
          <p:nvPr/>
        </p:nvGrpSpPr>
        <p:grpSpPr>
          <a:xfrm>
            <a:off x="3631009" y="3606800"/>
            <a:ext cx="16510001" cy="9474200"/>
            <a:chOff x="0" y="0"/>
            <a:chExt cx="16510000" cy="9474200"/>
          </a:xfrm>
        </p:grpSpPr>
        <p:pic>
          <p:nvPicPr>
            <p:cNvPr id="154" name="Basic Round Arrangement CRW_7703-1280x72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6256000" cy="9144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3" name="Picture 152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6510000" cy="9474200"/>
            </a:xfrm>
            <a:prstGeom prst="rect">
              <a:avLst/>
            </a:prstGeom>
            <a:effectLst/>
          </p:spPr>
        </p:pic>
      </p:grpSp>
      <p:sp>
        <p:nvSpPr>
          <p:cNvPr id="156" name="Shape 1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Basic Round Arrangement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Tools and Supplies</a:t>
            </a:r>
          </a:p>
        </p:txBody>
      </p:sp>
      <p:grpSp>
        <p:nvGrpSpPr>
          <p:cNvPr id="161" name="Group 161"/>
          <p:cNvGrpSpPr/>
          <p:nvPr/>
        </p:nvGrpSpPr>
        <p:grpSpPr>
          <a:xfrm>
            <a:off x="3893512" y="3200400"/>
            <a:ext cx="15722452" cy="10470838"/>
            <a:chOff x="0" y="0"/>
            <a:chExt cx="15722451" cy="10470837"/>
          </a:xfrm>
        </p:grpSpPr>
        <p:pic>
          <p:nvPicPr>
            <p:cNvPr id="160" name="Screen Shot 2017-10-22 at 9.47.52 AM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5468452" cy="101406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9" name="Picture 158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722452" cy="1047083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Care &amp; Handling</a:t>
            </a:r>
          </a:p>
        </p:txBody>
      </p:sp>
      <p:grpSp>
        <p:nvGrpSpPr>
          <p:cNvPr id="166" name="Group 166"/>
          <p:cNvGrpSpPr/>
          <p:nvPr/>
        </p:nvGrpSpPr>
        <p:grpSpPr>
          <a:xfrm>
            <a:off x="2989500" y="3200400"/>
            <a:ext cx="18405000" cy="10540138"/>
            <a:chOff x="0" y="0"/>
            <a:chExt cx="18404999" cy="10540137"/>
          </a:xfrm>
        </p:grpSpPr>
        <p:pic>
          <p:nvPicPr>
            <p:cNvPr id="165" name="Flower Care &amp; Handling-1280x72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8151000" cy="102099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4" name="Picture 163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405000" cy="1054013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DEDC90E2FE04428E837FFF5BDE3A98" ma:contentTypeVersion="20" ma:contentTypeDescription="Create a new document." ma:contentTypeScope="" ma:versionID="ff15ec4c44383d5e3b3c3dc49a54f2d2">
  <xsd:schema xmlns:xsd="http://www.w3.org/2001/XMLSchema" xmlns:xs="http://www.w3.org/2001/XMLSchema" xmlns:p="http://schemas.microsoft.com/office/2006/metadata/properties" xmlns:ns1="http://schemas.microsoft.com/sharepoint/v3" xmlns:ns2="9bc5b47b-ac0d-40d3-8b46-83133f5aa4b9" xmlns:ns3="b6d52ec0-87bc-4946-b445-d8b0fda8d901" targetNamespace="http://schemas.microsoft.com/office/2006/metadata/properties" ma:root="true" ma:fieldsID="74c1cecb23d55e9f8d5a92bb510a3fe3" ns1:_="" ns2:_="" ns3:_="">
    <xsd:import namespace="http://schemas.microsoft.com/sharepoint/v3"/>
    <xsd:import namespace="9bc5b47b-ac0d-40d3-8b46-83133f5aa4b9"/>
    <xsd:import namespace="b6d52ec0-87bc-4946-b445-d8b0fda8d901"/>
    <xsd:element name="properties">
      <xsd:complexType>
        <xsd:sequence>
          <xsd:element name="documentManagement">
            <xsd:complexType>
              <xsd:all>
                <xsd:element ref="ns3:FFA_x0020_Doc_x0020_Tags" minOccurs="0"/>
                <xsd:element ref="ns3:_dlc_DocId" minOccurs="0"/>
                <xsd:element ref="ns3:_dlc_DocIdUrl" minOccurs="0"/>
                <xsd:element ref="ns3:_dlc_DocIdPersistId" minOccurs="0"/>
                <xsd:element ref="ns1:PublishingStartDate" minOccurs="0"/>
                <xsd:element ref="ns1:PublishingExpirationDate" minOccurs="0"/>
                <xsd:element ref="ns2:j8775799762640b392c3a9eb4bef840f" minOccurs="0"/>
                <xsd:element ref="ns3:TaxCatchAll" minOccurs="0"/>
                <xsd:element ref="ns2:j73cd933905b4519a729240915b6980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c5b47b-ac0d-40d3-8b46-83133f5aa4b9" elementFormDefault="qualified">
    <xsd:import namespace="http://schemas.microsoft.com/office/2006/documentManagement/types"/>
    <xsd:import namespace="http://schemas.microsoft.com/office/infopath/2007/PartnerControls"/>
    <xsd:element name="j8775799762640b392c3a9eb4bef840f" ma:index="12" nillable="true" ma:taxonomy="true" ma:internalName="j8775799762640b392c3a9eb4bef840f" ma:taxonomyFieldName="Managed_x0020_Metadata_x0020_Test" ma:displayName="FFA Department" ma:readOnly="false" ma:default="" ma:fieldId="{38775799-7626-40b3-92c3-a9eb4bef840f}" ma:taxonomyMulti="true" ma:sspId="55671149-fea6-473b-b7d2-969e537a5471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73cd933905b4519a729240915b69801" ma:index="14" nillable="true" ma:taxonomy="true" ma:internalName="j73cd933905b4519a729240915b69801" ma:taxonomyFieldName="FFA_x0020_Page_x0020_Location" ma:displayName="FFA Page Location" ma:readOnly="false" ma:default="" ma:fieldId="{373cd933-905b-4519-a729-240915b69801}" ma:taxonomyMulti="true" ma:sspId="55671149-fea6-473b-b7d2-969e537a5471" ma:termSetId="39abbe26-dbb7-4f33-9f66-075b7701aeb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d52ec0-87bc-4946-b445-d8b0fda8d901" elementFormDefault="qualified">
    <xsd:import namespace="http://schemas.microsoft.com/office/2006/documentManagement/types"/>
    <xsd:import namespace="http://schemas.microsoft.com/office/infopath/2007/PartnerControls"/>
    <xsd:element name="FFA_x0020_Doc_x0020_Tags" ma:index="3" nillable="true" ma:displayName="FFA Doc Tags" ma:indexed="true" ma:internalName="FFA_x0020_Doc_x0020_Tags">
      <xsd:simpleType>
        <xsd:restriction base="dms:Text">
          <xsd:maxLength value="255"/>
        </xsd:restriction>
      </xsd:simpleType>
    </xsd:element>
    <xsd:element name="_dlc_DocId" ma:index="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2cb21bfa-76d8-41e4-834b-bfb3210c0f80}" ma:internalName="TaxCatchAll" ma:showField="CatchAllData" ma:web="b6d52ec0-87bc-4946-b445-d8b0fda8d9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FA_x0020_Doc_x0020_Tags xmlns="b6d52ec0-87bc-4946-b445-d8b0fda8d901" xsi:nil="true"/>
    <j73cd933905b4519a729240915b69801 xmlns="9bc5b47b-ac0d-40d3-8b46-83133f5aa4b9">
      <Terms xmlns="http://schemas.microsoft.com/office/infopath/2007/PartnerControls"/>
    </j73cd933905b4519a729240915b69801>
    <j8775799762640b392c3a9eb4bef840f xmlns="9bc5b47b-ac0d-40d3-8b46-83133f5aa4b9">
      <Terms xmlns="http://schemas.microsoft.com/office/infopath/2007/PartnerControls"/>
    </j8775799762640b392c3a9eb4bef840f>
    <PublishingExpirationDate xmlns="http://schemas.microsoft.com/sharepoint/v3" xsi:nil="true"/>
    <PublishingStartDate xmlns="http://schemas.microsoft.com/sharepoint/v3" xsi:nil="true"/>
    <TaxCatchAll xmlns="b6d52ec0-87bc-4946-b445-d8b0fda8d901"/>
    <_dlc_DocId xmlns="b6d52ec0-87bc-4946-b445-d8b0fda8d901">AN4R3U435VRR-8-5125</_dlc_DocId>
    <_dlc_DocIdUrl xmlns="b6d52ec0-87bc-4946-b445-d8b0fda8d901">
      <Url>https://www.ffa.org/_layouts/15/DocIdRedir.aspx?ID=AN4R3U435VRR-8-5125</Url>
      <Description>AN4R3U435VRR-8-5125</Description>
    </_dlc_DocIdUrl>
  </documentManagement>
</p:properties>
</file>

<file path=customXml/itemProps1.xml><?xml version="1.0" encoding="utf-8"?>
<ds:datastoreItem xmlns:ds="http://schemas.openxmlformats.org/officeDocument/2006/customXml" ds:itemID="{0535EAE8-BADC-468C-B067-3ABB00C9FA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890F7B-B8C9-4878-BE36-0728E3CAB73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E5A3ED9-9153-4CC9-82C4-4F7777267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bc5b47b-ac0d-40d3-8b46-83133f5aa4b9"/>
    <ds:schemaRef ds:uri="b6d52ec0-87bc-4946-b445-d8b0fda8d9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C5428D7-2B64-4630-AA69-08B46C340258}">
  <ds:schemaRefs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b6d52ec0-87bc-4946-b445-d8b0fda8d901"/>
    <ds:schemaRef ds:uri="9bc5b47b-ac0d-40d3-8b46-83133f5aa4b9"/>
    <ds:schemaRef ds:uri="http://schemas.microsoft.com/sharepoint/v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Custom</PresentationFormat>
  <Paragraphs>48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Bodoni SvtyTwo ITC TT-Book</vt:lpstr>
      <vt:lpstr>Helvetica</vt:lpstr>
      <vt:lpstr>Helvetica Neue</vt:lpstr>
      <vt:lpstr>Palatino</vt:lpstr>
      <vt:lpstr>Times New Roman</vt:lpstr>
      <vt:lpstr>Zapf Dingbats</vt:lpstr>
      <vt:lpstr>New_Template4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Round Arrangement</vt:lpstr>
      <vt:lpstr>Tools and Supplies</vt:lpstr>
      <vt:lpstr>Care &amp; Handling</vt:lpstr>
      <vt:lpstr>Identification</vt:lpstr>
      <vt:lpstr>Floral Orb</vt:lpstr>
      <vt:lpstr>How Many Roses?</vt:lpstr>
      <vt:lpstr>Flower Walls and Chandeliers</vt:lpstr>
      <vt:lpstr>Basic Triangle</vt:lpstr>
      <vt:lpstr>The Elements and Principles of Design</vt:lpstr>
      <vt:lpstr>Fibonacci Numbers</vt:lpstr>
      <vt:lpstr>Pricing  and Selling Flowers</vt:lpstr>
      <vt:lpstr>On Trend Bespoke Garden Style</vt:lpstr>
      <vt:lpstr>Dream-Create-Share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Dickinson, Sarah</dc:creator>
  <cp:lastModifiedBy>Weinrich, Ashli</cp:lastModifiedBy>
  <cp:revision>2</cp:revision>
  <dcterms:modified xsi:type="dcterms:W3CDTF">2018-07-11T17:33:22Z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0x010100DCDEDC90E2FE04428E837FFF5BDE3A98</vt:lpwstr>
  </property>
  <property fmtid="{D5CDD505-2E9C-101B-9397-08002B2CF9AE}" pid="3" name="_dlc_DocIdItemGuid">
    <vt:lpwstr>2acab151-4720-49a2-838d-7181fd14e8fd</vt:lpwstr>
  </property>
</Properties>
</file>