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257" r:id="rId3"/>
    <p:sldId id="258" r:id="rId4"/>
    <p:sldId id="282" r:id="rId5"/>
    <p:sldId id="259" r:id="rId6"/>
    <p:sldId id="281" r:id="rId7"/>
    <p:sldId id="260" r:id="rId8"/>
    <p:sldId id="261" r:id="rId9"/>
    <p:sldId id="262" r:id="rId10"/>
    <p:sldId id="263" r:id="rId11"/>
    <p:sldId id="264" r:id="rId12"/>
    <p:sldId id="265" r:id="rId13"/>
    <p:sldId id="266" r:id="rId14"/>
    <p:sldId id="268" r:id="rId15"/>
    <p:sldId id="267" r:id="rId16"/>
    <p:sldId id="269" r:id="rId17"/>
    <p:sldId id="270" r:id="rId18"/>
    <p:sldId id="278" r:id="rId19"/>
    <p:sldId id="28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82ED13-F4AE-C058-B566-56CF0A2CDD6F}" name="Haley Hampton" initials="HH" userId="966a6187ca7a000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9" autoAdjust="0"/>
    <p:restoredTop sz="94660"/>
  </p:normalViewPr>
  <p:slideViewPr>
    <p:cSldViewPr snapToGrid="0" showGuides="1">
      <p:cViewPr varScale="1">
        <p:scale>
          <a:sx n="59" d="100"/>
          <a:sy n="59" d="100"/>
        </p:scale>
        <p:origin x="60" y="224"/>
      </p:cViewPr>
      <p:guideLst>
        <p:guide orient="horz" pos="2160"/>
        <p:guide pos="3840"/>
      </p:guideLst>
    </p:cSldViewPr>
  </p:slideViewPr>
  <p:notesTextViewPr>
    <p:cViewPr>
      <p:scale>
        <a:sx n="1" d="1"/>
        <a:sy n="1" d="1"/>
      </p:scale>
      <p:origin x="0" y="0"/>
    </p:cViewPr>
  </p:notesTextViewPr>
  <p:notesViewPr>
    <p:cSldViewPr snapToGrid="0" showGuides="1">
      <p:cViewPr varScale="1">
        <p:scale>
          <a:sx n="84" d="100"/>
          <a:sy n="84" d="100"/>
        </p:scale>
        <p:origin x="307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CE3A53-9945-49B5-9F17-FDCA6A2BD11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BC7303B-8676-4A60-96F8-8FA10E6DAD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5C4E57-C029-41FA-9628-A6C83FE020A1}" type="datetimeFigureOut">
              <a:rPr lang="en-GB" smtClean="0"/>
              <a:t>02/08/2022</a:t>
            </a:fld>
            <a:endParaRPr lang="en-GB"/>
          </a:p>
        </p:txBody>
      </p:sp>
      <p:sp>
        <p:nvSpPr>
          <p:cNvPr id="4" name="Footer Placeholder 3">
            <a:extLst>
              <a:ext uri="{FF2B5EF4-FFF2-40B4-BE49-F238E27FC236}">
                <a16:creationId xmlns:a16="http://schemas.microsoft.com/office/drawing/2014/main" id="{23D3D82B-DD97-4DD4-B5A4-D9AE064683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21CBC15-BCC4-4E91-BACF-932EBEE502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954EA0-CD7C-49B4-84EC-46F022CFEADB}" type="slidenum">
              <a:rPr lang="en-GB" smtClean="0"/>
              <a:t>‹#›</a:t>
            </a:fld>
            <a:endParaRPr lang="en-GB"/>
          </a:p>
        </p:txBody>
      </p:sp>
    </p:spTree>
    <p:extLst>
      <p:ext uri="{BB962C8B-B14F-4D97-AF65-F5344CB8AC3E}">
        <p14:creationId xmlns:p14="http://schemas.microsoft.com/office/powerpoint/2010/main" val="39651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B5E843-6423-462D-9509-143CD60ED4B2}" type="datetimeFigureOut">
              <a:rPr lang="en-GB" smtClean="0"/>
              <a:t>02/08/2022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1DAC8A-5181-41B9-A7EF-AE7F9F949493}" type="slidenum">
              <a:rPr lang="en-GB" smtClean="0"/>
              <a:t>‹#›</a:t>
            </a:fld>
            <a:endParaRPr lang="en-GB"/>
          </a:p>
        </p:txBody>
      </p:sp>
    </p:spTree>
    <p:extLst>
      <p:ext uri="{BB962C8B-B14F-4D97-AF65-F5344CB8AC3E}">
        <p14:creationId xmlns:p14="http://schemas.microsoft.com/office/powerpoint/2010/main" val="10912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 name="Yellow bar top">
            <a:extLst>
              <a:ext uri="{FF2B5EF4-FFF2-40B4-BE49-F238E27FC236}">
                <a16:creationId xmlns:a16="http://schemas.microsoft.com/office/drawing/2014/main" id="{61C7D2EB-389B-4B5D-BB76-E75293833A1D}"/>
              </a:ext>
            </a:extLst>
          </p:cNvPr>
          <p:cNvSpPr>
            <a:spLocks/>
          </p:cNvSpPr>
          <p:nvPr userDrawn="1"/>
        </p:nvSpPr>
        <p:spPr>
          <a:xfrm>
            <a:off x="0" y="1285880"/>
            <a:ext cx="12192000" cy="2495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Blue bar top">
            <a:extLst>
              <a:ext uri="{FF2B5EF4-FFF2-40B4-BE49-F238E27FC236}">
                <a16:creationId xmlns:a16="http://schemas.microsoft.com/office/drawing/2014/main" id="{86239813-E27A-4EB9-A60B-806C9A63E5C2}"/>
              </a:ext>
            </a:extLst>
          </p:cNvPr>
          <p:cNvSpPr/>
          <p:nvPr userDrawn="1"/>
        </p:nvSpPr>
        <p:spPr>
          <a:xfrm>
            <a:off x="0" y="-17462"/>
            <a:ext cx="12192000" cy="130196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Frame">
            <a:extLst>
              <a:ext uri="{FF2B5EF4-FFF2-40B4-BE49-F238E27FC236}">
                <a16:creationId xmlns:a16="http://schemas.microsoft.com/office/drawing/2014/main" id="{12D6DA04-F5AA-4511-9AE5-927823337466}"/>
              </a:ext>
            </a:extLst>
          </p:cNvPr>
          <p:cNvGrpSpPr/>
          <p:nvPr userDrawn="1"/>
        </p:nvGrpSpPr>
        <p:grpSpPr>
          <a:xfrm>
            <a:off x="273600" y="271266"/>
            <a:ext cx="11644136" cy="6434528"/>
            <a:chOff x="273600" y="271266"/>
            <a:chExt cx="11644136" cy="6434528"/>
          </a:xfrm>
        </p:grpSpPr>
        <p:sp>
          <p:nvSpPr>
            <p:cNvPr id="8" name="Bottom left">
              <a:extLst>
                <a:ext uri="{FF2B5EF4-FFF2-40B4-BE49-F238E27FC236}">
                  <a16:creationId xmlns:a16="http://schemas.microsoft.com/office/drawing/2014/main" id="{CF19DB2C-1627-41B2-A650-D4F16AE1C039}"/>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Bottom line">
              <a:extLst>
                <a:ext uri="{FF2B5EF4-FFF2-40B4-BE49-F238E27FC236}">
                  <a16:creationId xmlns:a16="http://schemas.microsoft.com/office/drawing/2014/main" id="{5F50EF8B-7A60-4003-9F77-80306AC7D1F4}"/>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Right line">
              <a:extLst>
                <a:ext uri="{FF2B5EF4-FFF2-40B4-BE49-F238E27FC236}">
                  <a16:creationId xmlns:a16="http://schemas.microsoft.com/office/drawing/2014/main" id="{7381F375-A131-4487-A4CE-4BF76E771E17}"/>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Left line">
              <a:extLst>
                <a:ext uri="{FF2B5EF4-FFF2-40B4-BE49-F238E27FC236}">
                  <a16:creationId xmlns:a16="http://schemas.microsoft.com/office/drawing/2014/main" id="{E8E6C308-AE36-4C51-9067-9C5E9CDFCF60}"/>
                </a:ext>
              </a:extLst>
            </p:cNvPr>
            <p:cNvCxnSpPr>
              <a:cxnSpLocks/>
              <a:stCxn id="15" idx="3"/>
              <a:endCxn id="8"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Bottom right">
              <a:extLst>
                <a:ext uri="{FF2B5EF4-FFF2-40B4-BE49-F238E27FC236}">
                  <a16:creationId xmlns:a16="http://schemas.microsoft.com/office/drawing/2014/main" id="{1C30E27B-C72D-4DD1-ABD1-E19C69B84D88}"/>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Top line">
              <a:extLst>
                <a:ext uri="{FF2B5EF4-FFF2-40B4-BE49-F238E27FC236}">
                  <a16:creationId xmlns:a16="http://schemas.microsoft.com/office/drawing/2014/main" id="{EDD04E98-6BA1-4D77-A337-8D523ADD0043}"/>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4602DD33-2552-4683-9392-3888284E6030}"/>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op left">
              <a:extLst>
                <a:ext uri="{FF2B5EF4-FFF2-40B4-BE49-F238E27FC236}">
                  <a16:creationId xmlns:a16="http://schemas.microsoft.com/office/drawing/2014/main" id="{89202CB1-4581-43AF-AB8D-DEECAA3CB095}"/>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Left dots">
            <a:extLst>
              <a:ext uri="{FF2B5EF4-FFF2-40B4-BE49-F238E27FC236}">
                <a16:creationId xmlns:a16="http://schemas.microsoft.com/office/drawing/2014/main" id="{C4F8D512-58F6-438E-8D17-32A8CED881D1}"/>
              </a:ext>
            </a:extLst>
          </p:cNvPr>
          <p:cNvGrpSpPr/>
          <p:nvPr userDrawn="1"/>
        </p:nvGrpSpPr>
        <p:grpSpPr>
          <a:xfrm>
            <a:off x="273600" y="2972942"/>
            <a:ext cx="384600" cy="939600"/>
            <a:chOff x="273600" y="3192017"/>
            <a:chExt cx="384600" cy="939600"/>
          </a:xfrm>
        </p:grpSpPr>
        <p:sp>
          <p:nvSpPr>
            <p:cNvPr id="17" name="White rectangle">
              <a:extLst>
                <a:ext uri="{FF2B5EF4-FFF2-40B4-BE49-F238E27FC236}">
                  <a16:creationId xmlns:a16="http://schemas.microsoft.com/office/drawing/2014/main" id="{86E6BAF1-A29E-4EAA-BB51-1958DD89858B}"/>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Dots" descr="A picture containing drawing&#10;&#10;Description automatically generated">
              <a:extLst>
                <a:ext uri="{FF2B5EF4-FFF2-40B4-BE49-F238E27FC236}">
                  <a16:creationId xmlns:a16="http://schemas.microsoft.com/office/drawing/2014/main" id="{CB6E90F6-6008-4E52-B37E-437C6469DB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19" name="Right dots">
            <a:extLst>
              <a:ext uri="{FF2B5EF4-FFF2-40B4-BE49-F238E27FC236}">
                <a16:creationId xmlns:a16="http://schemas.microsoft.com/office/drawing/2014/main" id="{85635529-F8B0-412F-BD45-EBEE8386CD27}"/>
              </a:ext>
            </a:extLst>
          </p:cNvPr>
          <p:cNvGrpSpPr/>
          <p:nvPr userDrawn="1"/>
        </p:nvGrpSpPr>
        <p:grpSpPr>
          <a:xfrm>
            <a:off x="11544772" y="2959200"/>
            <a:ext cx="384600" cy="939600"/>
            <a:chOff x="273600" y="3192017"/>
            <a:chExt cx="384600" cy="939600"/>
          </a:xfrm>
        </p:grpSpPr>
        <p:sp>
          <p:nvSpPr>
            <p:cNvPr id="20" name="White rectangle">
              <a:extLst>
                <a:ext uri="{FF2B5EF4-FFF2-40B4-BE49-F238E27FC236}">
                  <a16:creationId xmlns:a16="http://schemas.microsoft.com/office/drawing/2014/main" id="{A0F91332-21AF-4B7D-A9F3-3AF7A0361174}"/>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Dots" descr="A picture containing drawing&#10;&#10;Description automatically generated">
              <a:extLst>
                <a:ext uri="{FF2B5EF4-FFF2-40B4-BE49-F238E27FC236}">
                  <a16:creationId xmlns:a16="http://schemas.microsoft.com/office/drawing/2014/main" id="{46C3ED22-D884-4572-971F-4E31B52CCA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Subtitle 2">
            <a:extLst>
              <a:ext uri="{FF2B5EF4-FFF2-40B4-BE49-F238E27FC236}">
                <a16:creationId xmlns:a16="http://schemas.microsoft.com/office/drawing/2014/main" id="{FC178A9A-0531-446F-ADF1-A6EB378EEC87}"/>
              </a:ext>
            </a:extLst>
          </p:cNvPr>
          <p:cNvSpPr>
            <a:spLocks noGrp="1"/>
          </p:cNvSpPr>
          <p:nvPr>
            <p:ph type="subTitle" idx="1"/>
          </p:nvPr>
        </p:nvSpPr>
        <p:spPr>
          <a:xfrm>
            <a:off x="1524000" y="46116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id="{D012FA8D-7D4F-4FBD-BB14-D109FE799540}"/>
              </a:ext>
            </a:extLst>
          </p:cNvPr>
          <p:cNvSpPr>
            <a:spLocks noGrp="1"/>
          </p:cNvSpPr>
          <p:nvPr>
            <p:ph type="ctrTitle"/>
          </p:nvPr>
        </p:nvSpPr>
        <p:spPr>
          <a:xfrm>
            <a:off x="1524000" y="2132013"/>
            <a:ext cx="9144000" cy="2387600"/>
          </a:xfrm>
        </p:spPr>
        <p:txBody>
          <a:bodyPr anchor="b"/>
          <a:lstStyle>
            <a:lvl1pPr algn="ctr">
              <a:defRPr sz="6000" baseline="0"/>
            </a:lvl1pPr>
          </a:lstStyle>
          <a:p>
            <a:r>
              <a:rPr lang="en-US"/>
              <a:t>Click to edit Master title style</a:t>
            </a:r>
            <a:endParaRPr lang="en-GB" dirty="0"/>
          </a:p>
        </p:txBody>
      </p:sp>
      <p:pic>
        <p:nvPicPr>
          <p:cNvPr id="25" name="Picture 24" descr="A picture containing blue, umbrella&#10;&#10;Description automatically generated">
            <a:extLst>
              <a:ext uri="{FF2B5EF4-FFF2-40B4-BE49-F238E27FC236}">
                <a16:creationId xmlns:a16="http://schemas.microsoft.com/office/drawing/2014/main" id="{F96966F7-4199-4321-8E3B-2FBAE1C162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2653" y="644724"/>
            <a:ext cx="986030" cy="1229871"/>
          </a:xfrm>
          <a:prstGeom prst="rect">
            <a:avLst/>
          </a:prstGeom>
        </p:spPr>
      </p:pic>
    </p:spTree>
    <p:extLst>
      <p:ext uri="{BB962C8B-B14F-4D97-AF65-F5344CB8AC3E}">
        <p14:creationId xmlns:p14="http://schemas.microsoft.com/office/powerpoint/2010/main" val="1007088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95448-6733-497C-BD12-6144A64476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ABA0E2-C581-485E-82BE-ADBDC743FF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5086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5B64D-D728-443D-B5C2-A5C3A1ACC3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5666BF0-4403-42A9-94DC-E20AD927DF7D}"/>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11199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B2BD2-E966-4B3B-8728-11C0AEE073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9FCE44-2EF0-4825-9955-9AB69CD664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25047D4-BEC4-4612-904C-50F4EB7A75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62650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DAC2-6E00-48DA-8804-3B07DAFF0E5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63958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7034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6197600" y="1600201"/>
            <a:ext cx="53848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484463" y="6356351"/>
            <a:ext cx="2781300" cy="365125"/>
          </a:xfrm>
          <a:prstGeom prst="rect">
            <a:avLst/>
          </a:prstGeom>
        </p:spPr>
        <p:txBody>
          <a:bodyPr/>
          <a:lstStyle/>
          <a:p>
            <a:fld id="{70D75E60-1102-4087-995C-7072F4DFB145}" type="datetimeFigureOut">
              <a:rPr lang="en-US" smtClean="0"/>
              <a:t>8/2/2022</a:t>
            </a:fld>
            <a:endParaRPr lang="en-US"/>
          </a:p>
        </p:txBody>
      </p:sp>
      <p:sp>
        <p:nvSpPr>
          <p:cNvPr id="6" name="Footer Placeholder 5"/>
          <p:cNvSpPr>
            <a:spLocks noGrp="1"/>
          </p:cNvSpPr>
          <p:nvPr>
            <p:ph type="ftr" sz="quarter" idx="11"/>
          </p:nvPr>
        </p:nvSpPr>
        <p:spPr>
          <a:xfrm>
            <a:off x="878887" y="6356351"/>
            <a:ext cx="37973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9DB9F8C-5EB8-433E-9DE8-6B19FF968924}" type="slidenum">
              <a:rPr lang="en-US" smtClean="0"/>
              <a:t>‹#›</a:t>
            </a:fld>
            <a:endParaRPr lang="en-US"/>
          </a:p>
        </p:txBody>
      </p:sp>
      <p:sp>
        <p:nvSpPr>
          <p:cNvPr id="9" name="Content Placeholder 8"/>
          <p:cNvSpPr>
            <a:spLocks noGrp="1"/>
          </p:cNvSpPr>
          <p:nvPr>
            <p:ph sz="quarter" idx="13"/>
          </p:nvPr>
        </p:nvSpPr>
        <p:spPr>
          <a:xfrm>
            <a:off x="487680" y="1600200"/>
            <a:ext cx="5388864"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1409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Yellow bar top">
            <a:extLst>
              <a:ext uri="{FF2B5EF4-FFF2-40B4-BE49-F238E27FC236}">
                <a16:creationId xmlns:a16="http://schemas.microsoft.com/office/drawing/2014/main" id="{521CDAC9-3954-49E5-8760-58E8D2F5BF7C}"/>
              </a:ext>
            </a:extLst>
          </p:cNvPr>
          <p:cNvSpPr>
            <a:spLocks/>
          </p:cNvSpPr>
          <p:nvPr userDrawn="1"/>
        </p:nvSpPr>
        <p:spPr>
          <a:xfrm>
            <a:off x="0" y="526115"/>
            <a:ext cx="12192000" cy="1044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Blue bar top">
            <a:extLst>
              <a:ext uri="{FF2B5EF4-FFF2-40B4-BE49-F238E27FC236}">
                <a16:creationId xmlns:a16="http://schemas.microsoft.com/office/drawing/2014/main" id="{59B014DB-B72F-4660-8898-744234F67204}"/>
              </a:ext>
            </a:extLst>
          </p:cNvPr>
          <p:cNvSpPr/>
          <p:nvPr userDrawn="1"/>
        </p:nvSpPr>
        <p:spPr>
          <a:xfrm>
            <a:off x="0" y="-17462"/>
            <a:ext cx="12192000" cy="5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Frame">
            <a:extLst>
              <a:ext uri="{FF2B5EF4-FFF2-40B4-BE49-F238E27FC236}">
                <a16:creationId xmlns:a16="http://schemas.microsoft.com/office/drawing/2014/main" id="{E9006E3C-DA68-4894-9319-2B14532C64BE}"/>
              </a:ext>
            </a:extLst>
          </p:cNvPr>
          <p:cNvGrpSpPr/>
          <p:nvPr userDrawn="1"/>
        </p:nvGrpSpPr>
        <p:grpSpPr>
          <a:xfrm>
            <a:off x="273600" y="271266"/>
            <a:ext cx="11644136" cy="6434528"/>
            <a:chOff x="273600" y="271266"/>
            <a:chExt cx="11644136" cy="6434528"/>
          </a:xfrm>
        </p:grpSpPr>
        <p:sp>
          <p:nvSpPr>
            <p:cNvPr id="21" name="Bottom left">
              <a:extLst>
                <a:ext uri="{FF2B5EF4-FFF2-40B4-BE49-F238E27FC236}">
                  <a16:creationId xmlns:a16="http://schemas.microsoft.com/office/drawing/2014/main" id="{0FC49DE4-3EAA-4098-AEED-16D5CCC4FF28}"/>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Bottom line">
              <a:extLst>
                <a:ext uri="{FF2B5EF4-FFF2-40B4-BE49-F238E27FC236}">
                  <a16:creationId xmlns:a16="http://schemas.microsoft.com/office/drawing/2014/main" id="{87C0D3F9-65F1-454B-BA67-43D0273AA6BF}"/>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Right line">
              <a:extLst>
                <a:ext uri="{FF2B5EF4-FFF2-40B4-BE49-F238E27FC236}">
                  <a16:creationId xmlns:a16="http://schemas.microsoft.com/office/drawing/2014/main" id="{DAA83880-828D-42DE-A72C-7E74F87C40A3}"/>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Left line">
              <a:extLst>
                <a:ext uri="{FF2B5EF4-FFF2-40B4-BE49-F238E27FC236}">
                  <a16:creationId xmlns:a16="http://schemas.microsoft.com/office/drawing/2014/main" id="{FC13C853-E7AE-4B50-9B7F-D05FDE09133A}"/>
                </a:ext>
              </a:extLst>
            </p:cNvPr>
            <p:cNvCxnSpPr>
              <a:cxnSpLocks/>
              <a:stCxn id="13" idx="3"/>
              <a:endCxn id="21"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Bottom right">
              <a:extLst>
                <a:ext uri="{FF2B5EF4-FFF2-40B4-BE49-F238E27FC236}">
                  <a16:creationId xmlns:a16="http://schemas.microsoft.com/office/drawing/2014/main" id="{805CD829-9809-41AA-B952-3BFE5CF114C0}"/>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Top line">
              <a:extLst>
                <a:ext uri="{FF2B5EF4-FFF2-40B4-BE49-F238E27FC236}">
                  <a16:creationId xmlns:a16="http://schemas.microsoft.com/office/drawing/2014/main" id="{4C3BF8CB-2B92-4C28-8123-835EED37A7B7}"/>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C81B5B4C-DFA0-47D3-BC58-F43DDFDD26E9}"/>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op left">
              <a:extLst>
                <a:ext uri="{FF2B5EF4-FFF2-40B4-BE49-F238E27FC236}">
                  <a16:creationId xmlns:a16="http://schemas.microsoft.com/office/drawing/2014/main" id="{E3C3BB87-3519-4427-9235-E93E876C1ADC}"/>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Left dots">
            <a:extLst>
              <a:ext uri="{FF2B5EF4-FFF2-40B4-BE49-F238E27FC236}">
                <a16:creationId xmlns:a16="http://schemas.microsoft.com/office/drawing/2014/main" id="{4A364A51-3BE0-4AB0-BB96-56F2F0512B0E}"/>
              </a:ext>
            </a:extLst>
          </p:cNvPr>
          <p:cNvGrpSpPr/>
          <p:nvPr userDrawn="1"/>
        </p:nvGrpSpPr>
        <p:grpSpPr>
          <a:xfrm>
            <a:off x="273600" y="2972942"/>
            <a:ext cx="384600" cy="939600"/>
            <a:chOff x="273600" y="3192017"/>
            <a:chExt cx="384600" cy="939600"/>
          </a:xfrm>
        </p:grpSpPr>
        <p:sp>
          <p:nvSpPr>
            <p:cNvPr id="9" name="White rectangle">
              <a:extLst>
                <a:ext uri="{FF2B5EF4-FFF2-40B4-BE49-F238E27FC236}">
                  <a16:creationId xmlns:a16="http://schemas.microsoft.com/office/drawing/2014/main" id="{145692F2-F66E-4873-BCD2-227D32AF94A7}"/>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Dots" descr="A picture containing drawing&#10;&#10;Description automatically generated">
              <a:extLst>
                <a:ext uri="{FF2B5EF4-FFF2-40B4-BE49-F238E27FC236}">
                  <a16:creationId xmlns:a16="http://schemas.microsoft.com/office/drawing/2014/main" id="{3B55345F-8072-42BB-BA32-5439BBE3111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25" name="Right dots">
            <a:extLst>
              <a:ext uri="{FF2B5EF4-FFF2-40B4-BE49-F238E27FC236}">
                <a16:creationId xmlns:a16="http://schemas.microsoft.com/office/drawing/2014/main" id="{958D6AFC-8F4D-4F66-A705-1B382E797AEF}"/>
              </a:ext>
            </a:extLst>
          </p:cNvPr>
          <p:cNvGrpSpPr/>
          <p:nvPr userDrawn="1"/>
        </p:nvGrpSpPr>
        <p:grpSpPr>
          <a:xfrm>
            <a:off x="11544772" y="2959200"/>
            <a:ext cx="384600" cy="939600"/>
            <a:chOff x="273600" y="3192017"/>
            <a:chExt cx="384600" cy="939600"/>
          </a:xfrm>
        </p:grpSpPr>
        <p:sp>
          <p:nvSpPr>
            <p:cNvPr id="26" name="White rectangle">
              <a:extLst>
                <a:ext uri="{FF2B5EF4-FFF2-40B4-BE49-F238E27FC236}">
                  <a16:creationId xmlns:a16="http://schemas.microsoft.com/office/drawing/2014/main" id="{EE7242EB-0FD2-4CE1-B104-7C88291B88D6}"/>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Dots" descr="A picture containing drawing&#10;&#10;Description automatically generated">
              <a:extLst>
                <a:ext uri="{FF2B5EF4-FFF2-40B4-BE49-F238E27FC236}">
                  <a16:creationId xmlns:a16="http://schemas.microsoft.com/office/drawing/2014/main" id="{3A3C8256-D8B7-4C04-9BA9-E1696969E16A}"/>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Text Placeholder 2">
            <a:extLst>
              <a:ext uri="{FF2B5EF4-FFF2-40B4-BE49-F238E27FC236}">
                <a16:creationId xmlns:a16="http://schemas.microsoft.com/office/drawing/2014/main" id="{2AA41F88-4F2D-4F64-859B-CB47F4582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Placeholder 1">
            <a:extLst>
              <a:ext uri="{FF2B5EF4-FFF2-40B4-BE49-F238E27FC236}">
                <a16:creationId xmlns:a16="http://schemas.microsoft.com/office/drawing/2014/main" id="{29A797D7-73DA-40F0-98FD-8892F0EE714D}"/>
              </a:ext>
            </a:extLst>
          </p:cNvPr>
          <p:cNvSpPr>
            <a:spLocks noGrp="1"/>
          </p:cNvSpPr>
          <p:nvPr>
            <p:ph type="title"/>
          </p:nvPr>
        </p:nvSpPr>
        <p:spPr>
          <a:xfrm>
            <a:off x="838200" y="899312"/>
            <a:ext cx="10515600" cy="791376"/>
          </a:xfrm>
          <a:prstGeom prst="rect">
            <a:avLst/>
          </a:prstGeom>
        </p:spPr>
        <p:txBody>
          <a:bodyPr vert="horz" lIns="91440" tIns="45720" rIns="91440" bIns="45720" rtlCol="0" anchor="ctr">
            <a:normAutofit/>
          </a:bodyPr>
          <a:lstStyle/>
          <a:p>
            <a:r>
              <a:rPr lang="en-US"/>
              <a:t>Click to edit Master title style</a:t>
            </a:r>
            <a:endParaRPr lang="en-GB" dirty="0"/>
          </a:p>
        </p:txBody>
      </p:sp>
    </p:spTree>
    <p:extLst>
      <p:ext uri="{BB962C8B-B14F-4D97-AF65-F5344CB8AC3E}">
        <p14:creationId xmlns:p14="http://schemas.microsoft.com/office/powerpoint/2010/main" val="3598616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Lst>
  <p:txStyles>
    <p:titleStyle>
      <a:lvl1pPr algn="l" defTabSz="914400" rtl="0" eaLnBrk="1" latinLnBrk="0" hangingPunct="1">
        <a:lnSpc>
          <a:spcPct val="90000"/>
        </a:lnSpc>
        <a:spcBef>
          <a:spcPct val="0"/>
        </a:spcBef>
        <a:buNone/>
        <a:defRPr sz="4400"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youtube.com/watch?feature=endscreen&amp;NR=1&amp;v=hPeRYJoWzZ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Food Safety and Defense Issues</a:t>
            </a:r>
            <a:endParaRPr lang="en-US" dirty="0"/>
          </a:p>
        </p:txBody>
      </p:sp>
      <p:sp>
        <p:nvSpPr>
          <p:cNvPr id="3" name="Subtitle 2"/>
          <p:cNvSpPr>
            <a:spLocks noGrp="1"/>
          </p:cNvSpPr>
          <p:nvPr>
            <p:ph type="subTitle" idx="1"/>
          </p:nvPr>
        </p:nvSpPr>
        <p:spPr>
          <a:xfrm>
            <a:off x="2895600" y="5562599"/>
            <a:ext cx="6400800" cy="685800"/>
          </a:xfrm>
        </p:spPr>
        <p:txBody>
          <a:bodyPr/>
          <a:lstStyle/>
          <a:p>
            <a:r>
              <a:rPr lang="en-US" dirty="0"/>
              <a:t>An Introduction to Food Contamination</a:t>
            </a:r>
          </a:p>
        </p:txBody>
      </p:sp>
    </p:spTree>
    <p:extLst>
      <p:ext uri="{BB962C8B-B14F-4D97-AF65-F5344CB8AC3E}">
        <p14:creationId xmlns:p14="http://schemas.microsoft.com/office/powerpoint/2010/main" val="32839053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2">
                    <a:lumMod val="90000"/>
                    <a:lumOff val="10000"/>
                  </a:schemeClr>
                </a:solidFill>
              </a:rPr>
              <a:t>Biological Hazards</a:t>
            </a:r>
            <a:endParaRPr lang="en-US" dirty="0">
              <a:solidFill>
                <a:schemeClr val="tx2">
                  <a:lumMod val="90000"/>
                  <a:lumOff val="10000"/>
                </a:schemeClr>
              </a:solidFill>
            </a:endParaRPr>
          </a:p>
        </p:txBody>
      </p:sp>
      <p:sp>
        <p:nvSpPr>
          <p:cNvPr id="3" name="Content Placeholder 2"/>
          <p:cNvSpPr>
            <a:spLocks noGrp="1"/>
          </p:cNvSpPr>
          <p:nvPr>
            <p:ph idx="1"/>
          </p:nvPr>
        </p:nvSpPr>
        <p:spPr/>
        <p:txBody>
          <a:bodyPr>
            <a:normAutofit/>
          </a:bodyPr>
          <a:lstStyle/>
          <a:p>
            <a:pPr lvl="0"/>
            <a:r>
              <a:rPr lang="en-US" dirty="0"/>
              <a:t>Are normally very small and cannot be seen by the naked eye </a:t>
            </a:r>
          </a:p>
          <a:p>
            <a:pPr lvl="0"/>
            <a:r>
              <a:rPr lang="en-US" dirty="0"/>
              <a:t>Sometimes </a:t>
            </a:r>
            <a:r>
              <a:rPr lang="en-US" b="1" dirty="0"/>
              <a:t>biological hazards</a:t>
            </a:r>
            <a:r>
              <a:rPr lang="en-US" dirty="0"/>
              <a:t> are known as microbiological hazards because they are so small. </a:t>
            </a:r>
          </a:p>
          <a:p>
            <a:pPr lvl="0"/>
            <a:endParaRPr lang="en-US" dirty="0"/>
          </a:p>
          <a:p>
            <a:pPr lvl="0"/>
            <a:r>
              <a:rPr lang="en-US" b="1" dirty="0"/>
              <a:t>Biological hazards </a:t>
            </a:r>
            <a:r>
              <a:rPr lang="en-US" dirty="0"/>
              <a:t>are disease-causing microorganisms or toxins that are found in some plants and animals.</a:t>
            </a:r>
          </a:p>
          <a:p>
            <a:pPr lvl="1"/>
            <a:r>
              <a:rPr lang="en-US" dirty="0"/>
              <a:t>Includes bacteria, viruses, parasites, protozoa and fungi</a:t>
            </a:r>
          </a:p>
        </p:txBody>
      </p:sp>
    </p:spTree>
    <p:extLst>
      <p:ext uri="{BB962C8B-B14F-4D97-AF65-F5344CB8AC3E}">
        <p14:creationId xmlns:p14="http://schemas.microsoft.com/office/powerpoint/2010/main" val="1408349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p:cTn id="26"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0868" y="156713"/>
            <a:ext cx="8229600" cy="1600200"/>
          </a:xfrm>
        </p:spPr>
        <p:txBody>
          <a:bodyPr/>
          <a:lstStyle/>
          <a:p>
            <a:r>
              <a:rPr lang="en-US" b="1" dirty="0"/>
              <a:t>Spoilage Bacteria</a:t>
            </a:r>
            <a:endParaRPr lang="en-US" dirty="0"/>
          </a:p>
        </p:txBody>
      </p:sp>
      <p:sp>
        <p:nvSpPr>
          <p:cNvPr id="3" name="Content Placeholder 2"/>
          <p:cNvSpPr>
            <a:spLocks noGrp="1"/>
          </p:cNvSpPr>
          <p:nvPr>
            <p:ph idx="1"/>
          </p:nvPr>
        </p:nvSpPr>
        <p:spPr>
          <a:xfrm>
            <a:off x="1541253" y="1350035"/>
            <a:ext cx="8229600" cy="5257800"/>
          </a:xfrm>
        </p:spPr>
        <p:txBody>
          <a:bodyPr>
            <a:normAutofit fontScale="92500"/>
          </a:bodyPr>
          <a:lstStyle/>
          <a:p>
            <a:r>
              <a:rPr lang="en-US" dirty="0"/>
              <a:t>Bacteria that cause changes to the taste, texture and/or odor of a food </a:t>
            </a:r>
          </a:p>
          <a:p>
            <a:pPr lvl="1"/>
            <a:r>
              <a:rPr lang="en-US" dirty="0"/>
              <a:t>They will not likely pose a risk of making someone sick.</a:t>
            </a:r>
          </a:p>
          <a:p>
            <a:r>
              <a:rPr lang="en-US" dirty="0"/>
              <a:t>Bacteria that lead to foodborne illnesses </a:t>
            </a:r>
          </a:p>
          <a:p>
            <a:pPr lvl="1"/>
            <a:r>
              <a:rPr lang="en-US" dirty="0"/>
              <a:t>A few of the common bacteria in this class are E. coli, listeria, salmonella, clostridium botulinum and staphylococcus aureus</a:t>
            </a:r>
          </a:p>
          <a:p>
            <a:pPr lvl="1"/>
            <a:r>
              <a:rPr lang="en-US" b="1" dirty="0"/>
              <a:t>Pathogenic bacteria </a:t>
            </a:r>
            <a:r>
              <a:rPr lang="en-US" dirty="0"/>
              <a:t>are bacteria that lead to foodborne illnesses. A few of the common bacteria in this class are E.coli, listeria, salmonella, clostridium botulinum and staphylococcus aureus</a:t>
            </a:r>
          </a:p>
          <a:p>
            <a:pPr lvl="1"/>
            <a:r>
              <a:rPr lang="en-US" b="1" dirty="0"/>
              <a:t>Zoonotic agents</a:t>
            </a:r>
            <a:r>
              <a:rPr lang="en-US" dirty="0"/>
              <a:t> are biological hazards that cause disease in animals and can be transmitted to and cause disease in humans.</a:t>
            </a:r>
          </a:p>
          <a:p>
            <a:endParaRPr lang="en-US" dirty="0"/>
          </a:p>
          <a:p>
            <a:endParaRPr lang="en-US" dirty="0"/>
          </a:p>
        </p:txBody>
      </p:sp>
    </p:spTree>
    <p:extLst>
      <p:ext uri="{BB962C8B-B14F-4D97-AF65-F5344CB8AC3E}">
        <p14:creationId xmlns:p14="http://schemas.microsoft.com/office/powerpoint/2010/main" val="3456311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left)">
                                      <p:cBhvr>
                                        <p:cTn id="18" dur="500"/>
                                        <p:tgtEl>
                                          <p:spTgt spid="3">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left)">
                                      <p:cBhvr>
                                        <p:cTn id="21" dur="500"/>
                                        <p:tgtEl>
                                          <p:spTgt spid="3">
                                            <p:txEl>
                                              <p:pRg st="4" end="4"/>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ipe(left)">
                                      <p:cBhvr>
                                        <p:cTn id="2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5479" y="645169"/>
            <a:ext cx="8229600" cy="697069"/>
          </a:xfrm>
        </p:spPr>
        <p:txBody>
          <a:bodyPr/>
          <a:lstStyle/>
          <a:p>
            <a:r>
              <a:rPr lang="en-US" b="1" dirty="0"/>
              <a:t>Pathogenic Bacteria</a:t>
            </a:r>
            <a:endParaRPr lang="en-US" dirty="0"/>
          </a:p>
        </p:txBody>
      </p:sp>
      <p:sp>
        <p:nvSpPr>
          <p:cNvPr id="3" name="Content Placeholder 2"/>
          <p:cNvSpPr>
            <a:spLocks noGrp="1"/>
          </p:cNvSpPr>
          <p:nvPr>
            <p:ph idx="1"/>
          </p:nvPr>
        </p:nvSpPr>
        <p:spPr>
          <a:xfrm>
            <a:off x="1765479" y="993704"/>
            <a:ext cx="8229600" cy="5677552"/>
          </a:xfrm>
        </p:spPr>
        <p:txBody>
          <a:bodyPr>
            <a:normAutofit fontScale="55000" lnSpcReduction="20000"/>
          </a:bodyPr>
          <a:lstStyle/>
          <a:p>
            <a:pPr marL="0" indent="0">
              <a:buNone/>
            </a:pPr>
            <a:endParaRPr lang="en-US" dirty="0"/>
          </a:p>
          <a:p>
            <a:pPr lvl="0"/>
            <a:r>
              <a:rPr lang="en-US" sz="3200" dirty="0"/>
              <a:t>Biological hazards, which are mainly bacterial, can cause either foodborne infections or intoxications.</a:t>
            </a:r>
          </a:p>
          <a:p>
            <a:pPr marL="0" indent="0">
              <a:buNone/>
            </a:pPr>
            <a:r>
              <a:rPr lang="en-US" sz="3200" dirty="0"/>
              <a:t> </a:t>
            </a:r>
          </a:p>
          <a:p>
            <a:pPr lvl="0"/>
            <a:r>
              <a:rPr lang="en-US" sz="3200" dirty="0"/>
              <a:t>A </a:t>
            </a:r>
            <a:r>
              <a:rPr lang="en-US" sz="3200" b="1" dirty="0"/>
              <a:t>foodborne infection</a:t>
            </a:r>
            <a:r>
              <a:rPr lang="en-US" sz="3200" dirty="0"/>
              <a:t> is caused by a person ingesting a number of pathogenic microorganisms sufficient to cause infection as a result of their multiplication, e.g., </a:t>
            </a:r>
            <a:r>
              <a:rPr lang="en-US" sz="3200" dirty="0" err="1"/>
              <a:t>salmonellosi</a:t>
            </a:r>
            <a:r>
              <a:rPr lang="en-US" sz="3200" dirty="0"/>
              <a:t>.</a:t>
            </a:r>
          </a:p>
          <a:p>
            <a:endParaRPr lang="en-US" sz="3200" dirty="0"/>
          </a:p>
          <a:p>
            <a:pPr lvl="0"/>
            <a:r>
              <a:rPr lang="en-US" sz="3200" dirty="0"/>
              <a:t>A </a:t>
            </a:r>
            <a:r>
              <a:rPr lang="en-US" sz="3200" b="1" dirty="0"/>
              <a:t>foodborne intoxication</a:t>
            </a:r>
            <a:r>
              <a:rPr lang="en-US" sz="3200" dirty="0"/>
              <a:t> is caused by the ingestion of already formed toxins produced by some bacteria when they multiply in food, e.g., staphylococcal enterotoxin.</a:t>
            </a:r>
          </a:p>
          <a:p>
            <a:endParaRPr lang="en-US" sz="3200" dirty="0"/>
          </a:p>
          <a:p>
            <a:pPr lvl="0"/>
            <a:r>
              <a:rPr lang="en-US" sz="3200" dirty="0"/>
              <a:t>When assessing bacterial hazards to human health in meat and poultry products, 9 pathogenic bacteria must be considered:</a:t>
            </a:r>
          </a:p>
          <a:p>
            <a:pPr lvl="1"/>
            <a:r>
              <a:rPr lang="en-US" sz="2600" dirty="0"/>
              <a:t>Bacillus cereus</a:t>
            </a:r>
          </a:p>
          <a:p>
            <a:pPr lvl="1"/>
            <a:r>
              <a:rPr lang="en-US" sz="2600" dirty="0" err="1"/>
              <a:t>Campylocter</a:t>
            </a:r>
            <a:r>
              <a:rPr lang="en-US" sz="2600" dirty="0"/>
              <a:t> </a:t>
            </a:r>
            <a:r>
              <a:rPr lang="en-US" sz="2600" dirty="0" err="1"/>
              <a:t>jejuni</a:t>
            </a:r>
            <a:endParaRPr lang="en-US" sz="2600" dirty="0"/>
          </a:p>
          <a:p>
            <a:pPr lvl="1"/>
            <a:r>
              <a:rPr lang="en-US" sz="2600" dirty="0"/>
              <a:t>Clostridium botulinum</a:t>
            </a:r>
          </a:p>
          <a:p>
            <a:pPr lvl="1"/>
            <a:r>
              <a:rPr lang="en-US" sz="2600" dirty="0"/>
              <a:t>Clostridium perfringens</a:t>
            </a:r>
          </a:p>
          <a:p>
            <a:pPr lvl="1"/>
            <a:r>
              <a:rPr lang="en-US" sz="2600" dirty="0"/>
              <a:t>Escherichia coli O157:H7</a:t>
            </a:r>
          </a:p>
          <a:p>
            <a:pPr lvl="1"/>
            <a:r>
              <a:rPr lang="en-US" sz="2600" dirty="0" err="1"/>
              <a:t>Listerua</a:t>
            </a:r>
            <a:r>
              <a:rPr lang="en-US" sz="2600" dirty="0"/>
              <a:t> </a:t>
            </a:r>
            <a:r>
              <a:rPr lang="en-US" sz="2600" dirty="0" err="1"/>
              <a:t>monocytogens</a:t>
            </a:r>
            <a:endParaRPr lang="en-US" sz="2600" dirty="0"/>
          </a:p>
          <a:p>
            <a:pPr lvl="1"/>
            <a:r>
              <a:rPr lang="en-US" sz="2600" dirty="0"/>
              <a:t>Salmonella </a:t>
            </a:r>
            <a:r>
              <a:rPr lang="en-US" sz="2600" dirty="0" err="1"/>
              <a:t>spp</a:t>
            </a:r>
            <a:endParaRPr lang="en-US" sz="2600" dirty="0"/>
          </a:p>
          <a:p>
            <a:pPr lvl="1"/>
            <a:r>
              <a:rPr lang="en-US" sz="2600" dirty="0"/>
              <a:t>Staphylococcus aureus</a:t>
            </a:r>
          </a:p>
          <a:p>
            <a:pPr lvl="1"/>
            <a:r>
              <a:rPr lang="en-US" sz="2600" dirty="0"/>
              <a:t>Yersinia </a:t>
            </a:r>
            <a:r>
              <a:rPr lang="en-US" sz="2600" dirty="0" err="1"/>
              <a:t>entercolitica</a:t>
            </a:r>
            <a:endParaRPr lang="en-US" sz="2600" dirty="0"/>
          </a:p>
          <a:p>
            <a:endParaRPr lang="en-US" dirty="0"/>
          </a:p>
        </p:txBody>
      </p:sp>
    </p:spTree>
    <p:extLst>
      <p:ext uri="{BB962C8B-B14F-4D97-AF65-F5344CB8AC3E}">
        <p14:creationId xmlns:p14="http://schemas.microsoft.com/office/powerpoint/2010/main" val="1853822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anim calcmode="lin" valueType="num">
                                      <p:cBhvr>
                                        <p:cTn id="8"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2000"/>
                                        <p:tgtEl>
                                          <p:spTgt spid="3">
                                            <p:txEl>
                                              <p:pRg st="2" end="2"/>
                                            </p:txEl>
                                          </p:spTgt>
                                        </p:tgtEl>
                                      </p:cBhvr>
                                    </p:animEffect>
                                    <p:anim calcmode="lin" valueType="num">
                                      <p:cBhvr>
                                        <p:cTn id="15"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anim calcmode="lin" valueType="num">
                                      <p:cBhvr>
                                        <p:cTn id="22" dur="2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23" dur="20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2000"/>
                                        <p:tgtEl>
                                          <p:spTgt spid="3">
                                            <p:txEl>
                                              <p:pRg st="5" end="5"/>
                                            </p:txEl>
                                          </p:spTgt>
                                        </p:tgtEl>
                                      </p:cBhvr>
                                    </p:animEffect>
                                    <p:anim calcmode="lin" valueType="num">
                                      <p:cBhvr>
                                        <p:cTn id="29" dur="2000" fill="hold"/>
                                        <p:tgtEl>
                                          <p:spTgt spid="3">
                                            <p:txEl>
                                              <p:pRg st="5" end="5"/>
                                            </p:txEl>
                                          </p:spTgt>
                                        </p:tgtEl>
                                        <p:attrNameLst>
                                          <p:attrName>ppt_w</p:attrName>
                                        </p:attrNameLst>
                                      </p:cBhvr>
                                      <p:tavLst>
                                        <p:tav tm="0" fmla="#ppt_w*sin(2.5*pi*$)">
                                          <p:val>
                                            <p:fltVal val="0"/>
                                          </p:val>
                                        </p:tav>
                                        <p:tav tm="100000">
                                          <p:val>
                                            <p:fltVal val="1"/>
                                          </p:val>
                                        </p:tav>
                                      </p:tavLst>
                                    </p:anim>
                                    <p:anim calcmode="lin" valueType="num">
                                      <p:cBhvr>
                                        <p:cTn id="30" dur="2000" fill="hold"/>
                                        <p:tgtEl>
                                          <p:spTgt spid="3">
                                            <p:txEl>
                                              <p:pRg st="5" end="5"/>
                                            </p:txEl>
                                          </p:spTgt>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2000"/>
                                        <p:tgtEl>
                                          <p:spTgt spid="3">
                                            <p:txEl>
                                              <p:pRg st="7" end="7"/>
                                            </p:txEl>
                                          </p:spTgt>
                                        </p:tgtEl>
                                      </p:cBhvr>
                                    </p:animEffect>
                                    <p:anim calcmode="lin" valueType="num">
                                      <p:cBhvr>
                                        <p:cTn id="36" dur="2000" fill="hold"/>
                                        <p:tgtEl>
                                          <p:spTgt spid="3">
                                            <p:txEl>
                                              <p:pRg st="7" end="7"/>
                                            </p:txEl>
                                          </p:spTgt>
                                        </p:tgtEl>
                                        <p:attrNameLst>
                                          <p:attrName>ppt_w</p:attrName>
                                        </p:attrNameLst>
                                      </p:cBhvr>
                                      <p:tavLst>
                                        <p:tav tm="0" fmla="#ppt_w*sin(2.5*pi*$)">
                                          <p:val>
                                            <p:fltVal val="0"/>
                                          </p:val>
                                        </p:tav>
                                        <p:tav tm="100000">
                                          <p:val>
                                            <p:fltVal val="1"/>
                                          </p:val>
                                        </p:tav>
                                      </p:tavLst>
                                    </p:anim>
                                    <p:anim calcmode="lin" valueType="num">
                                      <p:cBhvr>
                                        <p:cTn id="37" dur="2000" fill="hold"/>
                                        <p:tgtEl>
                                          <p:spTgt spid="3">
                                            <p:txEl>
                                              <p:pRg st="7" end="7"/>
                                            </p:txEl>
                                          </p:spTgt>
                                        </p:tgtEl>
                                        <p:attrNameLst>
                                          <p:attrName>ppt_h</p:attrName>
                                        </p:attrNameLst>
                                      </p:cBhvr>
                                      <p:tavLst>
                                        <p:tav tm="0">
                                          <p:val>
                                            <p:strVal val="#ppt_h"/>
                                          </p:val>
                                        </p:tav>
                                        <p:tav tm="100000">
                                          <p:val>
                                            <p:strVal val="#ppt_h"/>
                                          </p:val>
                                        </p:tav>
                                      </p:tavLst>
                                    </p:anim>
                                  </p:childTnLst>
                                </p:cTn>
                              </p:par>
                              <p:par>
                                <p:cTn id="38" presetID="45" presetClass="entr" presetSubtype="0" fill="hold" grpId="0" nodeType="with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fade">
                                      <p:cBhvr>
                                        <p:cTn id="40" dur="2000"/>
                                        <p:tgtEl>
                                          <p:spTgt spid="3">
                                            <p:txEl>
                                              <p:pRg st="8" end="8"/>
                                            </p:txEl>
                                          </p:spTgt>
                                        </p:tgtEl>
                                      </p:cBhvr>
                                    </p:animEffect>
                                    <p:anim calcmode="lin" valueType="num">
                                      <p:cBhvr>
                                        <p:cTn id="41" dur="2000" fill="hold"/>
                                        <p:tgtEl>
                                          <p:spTgt spid="3">
                                            <p:txEl>
                                              <p:pRg st="8" end="8"/>
                                            </p:txEl>
                                          </p:spTgt>
                                        </p:tgtEl>
                                        <p:attrNameLst>
                                          <p:attrName>ppt_w</p:attrName>
                                        </p:attrNameLst>
                                      </p:cBhvr>
                                      <p:tavLst>
                                        <p:tav tm="0" fmla="#ppt_w*sin(2.5*pi*$)">
                                          <p:val>
                                            <p:fltVal val="0"/>
                                          </p:val>
                                        </p:tav>
                                        <p:tav tm="100000">
                                          <p:val>
                                            <p:fltVal val="1"/>
                                          </p:val>
                                        </p:tav>
                                      </p:tavLst>
                                    </p:anim>
                                    <p:anim calcmode="lin" valueType="num">
                                      <p:cBhvr>
                                        <p:cTn id="42" dur="2000" fill="hold"/>
                                        <p:tgtEl>
                                          <p:spTgt spid="3">
                                            <p:txEl>
                                              <p:pRg st="8" end="8"/>
                                            </p:txEl>
                                          </p:spTgt>
                                        </p:tgtEl>
                                        <p:attrNameLst>
                                          <p:attrName>ppt_h</p:attrName>
                                        </p:attrNameLst>
                                      </p:cBhvr>
                                      <p:tavLst>
                                        <p:tav tm="0">
                                          <p:val>
                                            <p:strVal val="#ppt_h"/>
                                          </p:val>
                                        </p:tav>
                                        <p:tav tm="100000">
                                          <p:val>
                                            <p:strVal val="#ppt_h"/>
                                          </p:val>
                                        </p:tav>
                                      </p:tavLst>
                                    </p:anim>
                                  </p:childTnLst>
                                </p:cTn>
                              </p:par>
                              <p:par>
                                <p:cTn id="43" presetID="45" presetClass="entr" presetSubtype="0" fill="hold" grpId="0"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fade">
                                      <p:cBhvr>
                                        <p:cTn id="45" dur="2000"/>
                                        <p:tgtEl>
                                          <p:spTgt spid="3">
                                            <p:txEl>
                                              <p:pRg st="9" end="9"/>
                                            </p:txEl>
                                          </p:spTgt>
                                        </p:tgtEl>
                                      </p:cBhvr>
                                    </p:animEffect>
                                    <p:anim calcmode="lin" valueType="num">
                                      <p:cBhvr>
                                        <p:cTn id="46" dur="2000" fill="hold"/>
                                        <p:tgtEl>
                                          <p:spTgt spid="3">
                                            <p:txEl>
                                              <p:pRg st="9" end="9"/>
                                            </p:txEl>
                                          </p:spTgt>
                                        </p:tgtEl>
                                        <p:attrNameLst>
                                          <p:attrName>ppt_w</p:attrName>
                                        </p:attrNameLst>
                                      </p:cBhvr>
                                      <p:tavLst>
                                        <p:tav tm="0" fmla="#ppt_w*sin(2.5*pi*$)">
                                          <p:val>
                                            <p:fltVal val="0"/>
                                          </p:val>
                                        </p:tav>
                                        <p:tav tm="100000">
                                          <p:val>
                                            <p:fltVal val="1"/>
                                          </p:val>
                                        </p:tav>
                                      </p:tavLst>
                                    </p:anim>
                                    <p:anim calcmode="lin" valueType="num">
                                      <p:cBhvr>
                                        <p:cTn id="47" dur="2000" fill="hold"/>
                                        <p:tgtEl>
                                          <p:spTgt spid="3">
                                            <p:txEl>
                                              <p:pRg st="9" end="9"/>
                                            </p:txEl>
                                          </p:spTgt>
                                        </p:tgtEl>
                                        <p:attrNameLst>
                                          <p:attrName>ppt_h</p:attrName>
                                        </p:attrNameLst>
                                      </p:cBhvr>
                                      <p:tavLst>
                                        <p:tav tm="0">
                                          <p:val>
                                            <p:strVal val="#ppt_h"/>
                                          </p:val>
                                        </p:tav>
                                        <p:tav tm="100000">
                                          <p:val>
                                            <p:strVal val="#ppt_h"/>
                                          </p:val>
                                        </p:tav>
                                      </p:tavLst>
                                    </p:anim>
                                  </p:childTnLst>
                                </p:cTn>
                              </p:par>
                              <p:par>
                                <p:cTn id="48" presetID="45" presetClass="entr" presetSubtype="0" fill="hold" grpId="0" nodeType="withEffect">
                                  <p:stCondLst>
                                    <p:cond delay="0"/>
                                  </p:stCondLst>
                                  <p:childTnLst>
                                    <p:set>
                                      <p:cBhvr>
                                        <p:cTn id="49" dur="1" fill="hold">
                                          <p:stCondLst>
                                            <p:cond delay="0"/>
                                          </p:stCondLst>
                                        </p:cTn>
                                        <p:tgtEl>
                                          <p:spTgt spid="3">
                                            <p:txEl>
                                              <p:pRg st="10" end="10"/>
                                            </p:txEl>
                                          </p:spTgt>
                                        </p:tgtEl>
                                        <p:attrNameLst>
                                          <p:attrName>style.visibility</p:attrName>
                                        </p:attrNameLst>
                                      </p:cBhvr>
                                      <p:to>
                                        <p:strVal val="visible"/>
                                      </p:to>
                                    </p:set>
                                    <p:animEffect transition="in" filter="fade">
                                      <p:cBhvr>
                                        <p:cTn id="50" dur="2000"/>
                                        <p:tgtEl>
                                          <p:spTgt spid="3">
                                            <p:txEl>
                                              <p:pRg st="10" end="10"/>
                                            </p:txEl>
                                          </p:spTgt>
                                        </p:tgtEl>
                                      </p:cBhvr>
                                    </p:animEffect>
                                    <p:anim calcmode="lin" valueType="num">
                                      <p:cBhvr>
                                        <p:cTn id="51" dur="2000" fill="hold"/>
                                        <p:tgtEl>
                                          <p:spTgt spid="3">
                                            <p:txEl>
                                              <p:pRg st="10" end="10"/>
                                            </p:txEl>
                                          </p:spTgt>
                                        </p:tgtEl>
                                        <p:attrNameLst>
                                          <p:attrName>ppt_w</p:attrName>
                                        </p:attrNameLst>
                                      </p:cBhvr>
                                      <p:tavLst>
                                        <p:tav tm="0" fmla="#ppt_w*sin(2.5*pi*$)">
                                          <p:val>
                                            <p:fltVal val="0"/>
                                          </p:val>
                                        </p:tav>
                                        <p:tav tm="100000">
                                          <p:val>
                                            <p:fltVal val="1"/>
                                          </p:val>
                                        </p:tav>
                                      </p:tavLst>
                                    </p:anim>
                                    <p:anim calcmode="lin" valueType="num">
                                      <p:cBhvr>
                                        <p:cTn id="52" dur="2000" fill="hold"/>
                                        <p:tgtEl>
                                          <p:spTgt spid="3">
                                            <p:txEl>
                                              <p:pRg st="10" end="10"/>
                                            </p:txEl>
                                          </p:spTgt>
                                        </p:tgtEl>
                                        <p:attrNameLst>
                                          <p:attrName>ppt_h</p:attrName>
                                        </p:attrNameLst>
                                      </p:cBhvr>
                                      <p:tavLst>
                                        <p:tav tm="0">
                                          <p:val>
                                            <p:strVal val="#ppt_h"/>
                                          </p:val>
                                        </p:tav>
                                        <p:tav tm="100000">
                                          <p:val>
                                            <p:strVal val="#ppt_h"/>
                                          </p:val>
                                        </p:tav>
                                      </p:tavLst>
                                    </p:anim>
                                  </p:childTnLst>
                                </p:cTn>
                              </p:par>
                              <p:par>
                                <p:cTn id="53" presetID="45" presetClass="entr" presetSubtype="0" fill="hold" grpId="0" nodeType="with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Effect transition="in" filter="fade">
                                      <p:cBhvr>
                                        <p:cTn id="55" dur="2000"/>
                                        <p:tgtEl>
                                          <p:spTgt spid="3">
                                            <p:txEl>
                                              <p:pRg st="11" end="11"/>
                                            </p:txEl>
                                          </p:spTgt>
                                        </p:tgtEl>
                                      </p:cBhvr>
                                    </p:animEffect>
                                    <p:anim calcmode="lin" valueType="num">
                                      <p:cBhvr>
                                        <p:cTn id="56" dur="2000" fill="hold"/>
                                        <p:tgtEl>
                                          <p:spTgt spid="3">
                                            <p:txEl>
                                              <p:pRg st="11" end="11"/>
                                            </p:txEl>
                                          </p:spTgt>
                                        </p:tgtEl>
                                        <p:attrNameLst>
                                          <p:attrName>ppt_w</p:attrName>
                                        </p:attrNameLst>
                                      </p:cBhvr>
                                      <p:tavLst>
                                        <p:tav tm="0" fmla="#ppt_w*sin(2.5*pi*$)">
                                          <p:val>
                                            <p:fltVal val="0"/>
                                          </p:val>
                                        </p:tav>
                                        <p:tav tm="100000">
                                          <p:val>
                                            <p:fltVal val="1"/>
                                          </p:val>
                                        </p:tav>
                                      </p:tavLst>
                                    </p:anim>
                                    <p:anim calcmode="lin" valueType="num">
                                      <p:cBhvr>
                                        <p:cTn id="57" dur="2000" fill="hold"/>
                                        <p:tgtEl>
                                          <p:spTgt spid="3">
                                            <p:txEl>
                                              <p:pRg st="11" end="11"/>
                                            </p:txEl>
                                          </p:spTgt>
                                        </p:tgtEl>
                                        <p:attrNameLst>
                                          <p:attrName>ppt_h</p:attrName>
                                        </p:attrNameLst>
                                      </p:cBhvr>
                                      <p:tavLst>
                                        <p:tav tm="0">
                                          <p:val>
                                            <p:strVal val="#ppt_h"/>
                                          </p:val>
                                        </p:tav>
                                        <p:tav tm="100000">
                                          <p:val>
                                            <p:strVal val="#ppt_h"/>
                                          </p:val>
                                        </p:tav>
                                      </p:tavLst>
                                    </p:anim>
                                  </p:childTnLst>
                                </p:cTn>
                              </p:par>
                              <p:par>
                                <p:cTn id="58" presetID="45" presetClass="entr" presetSubtype="0" fill="hold" grpId="0" nodeType="withEffect">
                                  <p:stCondLst>
                                    <p:cond delay="0"/>
                                  </p:stCondLst>
                                  <p:childTnLst>
                                    <p:set>
                                      <p:cBhvr>
                                        <p:cTn id="59" dur="1" fill="hold">
                                          <p:stCondLst>
                                            <p:cond delay="0"/>
                                          </p:stCondLst>
                                        </p:cTn>
                                        <p:tgtEl>
                                          <p:spTgt spid="3">
                                            <p:txEl>
                                              <p:pRg st="12" end="12"/>
                                            </p:txEl>
                                          </p:spTgt>
                                        </p:tgtEl>
                                        <p:attrNameLst>
                                          <p:attrName>style.visibility</p:attrName>
                                        </p:attrNameLst>
                                      </p:cBhvr>
                                      <p:to>
                                        <p:strVal val="visible"/>
                                      </p:to>
                                    </p:set>
                                    <p:animEffect transition="in" filter="fade">
                                      <p:cBhvr>
                                        <p:cTn id="60" dur="2000"/>
                                        <p:tgtEl>
                                          <p:spTgt spid="3">
                                            <p:txEl>
                                              <p:pRg st="12" end="12"/>
                                            </p:txEl>
                                          </p:spTgt>
                                        </p:tgtEl>
                                      </p:cBhvr>
                                    </p:animEffect>
                                    <p:anim calcmode="lin" valueType="num">
                                      <p:cBhvr>
                                        <p:cTn id="61" dur="2000" fill="hold"/>
                                        <p:tgtEl>
                                          <p:spTgt spid="3">
                                            <p:txEl>
                                              <p:pRg st="12" end="12"/>
                                            </p:txEl>
                                          </p:spTgt>
                                        </p:tgtEl>
                                        <p:attrNameLst>
                                          <p:attrName>ppt_w</p:attrName>
                                        </p:attrNameLst>
                                      </p:cBhvr>
                                      <p:tavLst>
                                        <p:tav tm="0" fmla="#ppt_w*sin(2.5*pi*$)">
                                          <p:val>
                                            <p:fltVal val="0"/>
                                          </p:val>
                                        </p:tav>
                                        <p:tav tm="100000">
                                          <p:val>
                                            <p:fltVal val="1"/>
                                          </p:val>
                                        </p:tav>
                                      </p:tavLst>
                                    </p:anim>
                                    <p:anim calcmode="lin" valueType="num">
                                      <p:cBhvr>
                                        <p:cTn id="62" dur="2000" fill="hold"/>
                                        <p:tgtEl>
                                          <p:spTgt spid="3">
                                            <p:txEl>
                                              <p:pRg st="12" end="12"/>
                                            </p:txEl>
                                          </p:spTgt>
                                        </p:tgtEl>
                                        <p:attrNameLst>
                                          <p:attrName>ppt_h</p:attrName>
                                        </p:attrNameLst>
                                      </p:cBhvr>
                                      <p:tavLst>
                                        <p:tav tm="0">
                                          <p:val>
                                            <p:strVal val="#ppt_h"/>
                                          </p:val>
                                        </p:tav>
                                        <p:tav tm="100000">
                                          <p:val>
                                            <p:strVal val="#ppt_h"/>
                                          </p:val>
                                        </p:tav>
                                      </p:tavLst>
                                    </p:anim>
                                  </p:childTnLst>
                                </p:cTn>
                              </p:par>
                              <p:par>
                                <p:cTn id="63" presetID="45" presetClass="entr" presetSubtype="0" fill="hold" grpId="0" nodeType="withEffect">
                                  <p:stCondLst>
                                    <p:cond delay="0"/>
                                  </p:stCondLst>
                                  <p:childTnLst>
                                    <p:set>
                                      <p:cBhvr>
                                        <p:cTn id="64" dur="1" fill="hold">
                                          <p:stCondLst>
                                            <p:cond delay="0"/>
                                          </p:stCondLst>
                                        </p:cTn>
                                        <p:tgtEl>
                                          <p:spTgt spid="3">
                                            <p:txEl>
                                              <p:pRg st="13" end="13"/>
                                            </p:txEl>
                                          </p:spTgt>
                                        </p:tgtEl>
                                        <p:attrNameLst>
                                          <p:attrName>style.visibility</p:attrName>
                                        </p:attrNameLst>
                                      </p:cBhvr>
                                      <p:to>
                                        <p:strVal val="visible"/>
                                      </p:to>
                                    </p:set>
                                    <p:animEffect transition="in" filter="fade">
                                      <p:cBhvr>
                                        <p:cTn id="65" dur="2000"/>
                                        <p:tgtEl>
                                          <p:spTgt spid="3">
                                            <p:txEl>
                                              <p:pRg st="13" end="13"/>
                                            </p:txEl>
                                          </p:spTgt>
                                        </p:tgtEl>
                                      </p:cBhvr>
                                    </p:animEffect>
                                    <p:anim calcmode="lin" valueType="num">
                                      <p:cBhvr>
                                        <p:cTn id="66" dur="2000" fill="hold"/>
                                        <p:tgtEl>
                                          <p:spTgt spid="3">
                                            <p:txEl>
                                              <p:pRg st="13" end="13"/>
                                            </p:txEl>
                                          </p:spTgt>
                                        </p:tgtEl>
                                        <p:attrNameLst>
                                          <p:attrName>ppt_w</p:attrName>
                                        </p:attrNameLst>
                                      </p:cBhvr>
                                      <p:tavLst>
                                        <p:tav tm="0" fmla="#ppt_w*sin(2.5*pi*$)">
                                          <p:val>
                                            <p:fltVal val="0"/>
                                          </p:val>
                                        </p:tav>
                                        <p:tav tm="100000">
                                          <p:val>
                                            <p:fltVal val="1"/>
                                          </p:val>
                                        </p:tav>
                                      </p:tavLst>
                                    </p:anim>
                                    <p:anim calcmode="lin" valueType="num">
                                      <p:cBhvr>
                                        <p:cTn id="67" dur="2000" fill="hold"/>
                                        <p:tgtEl>
                                          <p:spTgt spid="3">
                                            <p:txEl>
                                              <p:pRg st="13" end="13"/>
                                            </p:txEl>
                                          </p:spTgt>
                                        </p:tgtEl>
                                        <p:attrNameLst>
                                          <p:attrName>ppt_h</p:attrName>
                                        </p:attrNameLst>
                                      </p:cBhvr>
                                      <p:tavLst>
                                        <p:tav tm="0">
                                          <p:val>
                                            <p:strVal val="#ppt_h"/>
                                          </p:val>
                                        </p:tav>
                                        <p:tav tm="100000">
                                          <p:val>
                                            <p:strVal val="#ppt_h"/>
                                          </p:val>
                                        </p:tav>
                                      </p:tavLst>
                                    </p:anim>
                                  </p:childTnLst>
                                </p:cTn>
                              </p:par>
                              <p:par>
                                <p:cTn id="68" presetID="45" presetClass="entr" presetSubtype="0" fill="hold" grpId="0" nodeType="withEffect">
                                  <p:stCondLst>
                                    <p:cond delay="0"/>
                                  </p:stCondLst>
                                  <p:childTnLst>
                                    <p:set>
                                      <p:cBhvr>
                                        <p:cTn id="69" dur="1" fill="hold">
                                          <p:stCondLst>
                                            <p:cond delay="0"/>
                                          </p:stCondLst>
                                        </p:cTn>
                                        <p:tgtEl>
                                          <p:spTgt spid="3">
                                            <p:txEl>
                                              <p:pRg st="14" end="14"/>
                                            </p:txEl>
                                          </p:spTgt>
                                        </p:tgtEl>
                                        <p:attrNameLst>
                                          <p:attrName>style.visibility</p:attrName>
                                        </p:attrNameLst>
                                      </p:cBhvr>
                                      <p:to>
                                        <p:strVal val="visible"/>
                                      </p:to>
                                    </p:set>
                                    <p:animEffect transition="in" filter="fade">
                                      <p:cBhvr>
                                        <p:cTn id="70" dur="2000"/>
                                        <p:tgtEl>
                                          <p:spTgt spid="3">
                                            <p:txEl>
                                              <p:pRg st="14" end="14"/>
                                            </p:txEl>
                                          </p:spTgt>
                                        </p:tgtEl>
                                      </p:cBhvr>
                                    </p:animEffect>
                                    <p:anim calcmode="lin" valueType="num">
                                      <p:cBhvr>
                                        <p:cTn id="71" dur="2000" fill="hold"/>
                                        <p:tgtEl>
                                          <p:spTgt spid="3">
                                            <p:txEl>
                                              <p:pRg st="14" end="14"/>
                                            </p:txEl>
                                          </p:spTgt>
                                        </p:tgtEl>
                                        <p:attrNameLst>
                                          <p:attrName>ppt_w</p:attrName>
                                        </p:attrNameLst>
                                      </p:cBhvr>
                                      <p:tavLst>
                                        <p:tav tm="0" fmla="#ppt_w*sin(2.5*pi*$)">
                                          <p:val>
                                            <p:fltVal val="0"/>
                                          </p:val>
                                        </p:tav>
                                        <p:tav tm="100000">
                                          <p:val>
                                            <p:fltVal val="1"/>
                                          </p:val>
                                        </p:tav>
                                      </p:tavLst>
                                    </p:anim>
                                    <p:anim calcmode="lin" valueType="num">
                                      <p:cBhvr>
                                        <p:cTn id="72" dur="2000" fill="hold"/>
                                        <p:tgtEl>
                                          <p:spTgt spid="3">
                                            <p:txEl>
                                              <p:pRg st="14" end="14"/>
                                            </p:txEl>
                                          </p:spTgt>
                                        </p:tgtEl>
                                        <p:attrNameLst>
                                          <p:attrName>ppt_h</p:attrName>
                                        </p:attrNameLst>
                                      </p:cBhvr>
                                      <p:tavLst>
                                        <p:tav tm="0">
                                          <p:val>
                                            <p:strVal val="#ppt_h"/>
                                          </p:val>
                                        </p:tav>
                                        <p:tav tm="100000">
                                          <p:val>
                                            <p:strVal val="#ppt_h"/>
                                          </p:val>
                                        </p:tav>
                                      </p:tavLst>
                                    </p:anim>
                                  </p:childTnLst>
                                </p:cTn>
                              </p:par>
                              <p:par>
                                <p:cTn id="73" presetID="45" presetClass="entr" presetSubtype="0" fill="hold" grpId="0" nodeType="withEffect">
                                  <p:stCondLst>
                                    <p:cond delay="0"/>
                                  </p:stCondLst>
                                  <p:childTnLst>
                                    <p:set>
                                      <p:cBhvr>
                                        <p:cTn id="74" dur="1" fill="hold">
                                          <p:stCondLst>
                                            <p:cond delay="0"/>
                                          </p:stCondLst>
                                        </p:cTn>
                                        <p:tgtEl>
                                          <p:spTgt spid="3">
                                            <p:txEl>
                                              <p:pRg st="15" end="15"/>
                                            </p:txEl>
                                          </p:spTgt>
                                        </p:tgtEl>
                                        <p:attrNameLst>
                                          <p:attrName>style.visibility</p:attrName>
                                        </p:attrNameLst>
                                      </p:cBhvr>
                                      <p:to>
                                        <p:strVal val="visible"/>
                                      </p:to>
                                    </p:set>
                                    <p:animEffect transition="in" filter="fade">
                                      <p:cBhvr>
                                        <p:cTn id="75" dur="2000"/>
                                        <p:tgtEl>
                                          <p:spTgt spid="3">
                                            <p:txEl>
                                              <p:pRg st="15" end="15"/>
                                            </p:txEl>
                                          </p:spTgt>
                                        </p:tgtEl>
                                      </p:cBhvr>
                                    </p:animEffect>
                                    <p:anim calcmode="lin" valueType="num">
                                      <p:cBhvr>
                                        <p:cTn id="76" dur="2000" fill="hold"/>
                                        <p:tgtEl>
                                          <p:spTgt spid="3">
                                            <p:txEl>
                                              <p:pRg st="15" end="15"/>
                                            </p:txEl>
                                          </p:spTgt>
                                        </p:tgtEl>
                                        <p:attrNameLst>
                                          <p:attrName>ppt_w</p:attrName>
                                        </p:attrNameLst>
                                      </p:cBhvr>
                                      <p:tavLst>
                                        <p:tav tm="0" fmla="#ppt_w*sin(2.5*pi*$)">
                                          <p:val>
                                            <p:fltVal val="0"/>
                                          </p:val>
                                        </p:tav>
                                        <p:tav tm="100000">
                                          <p:val>
                                            <p:fltVal val="1"/>
                                          </p:val>
                                        </p:tav>
                                      </p:tavLst>
                                    </p:anim>
                                    <p:anim calcmode="lin" valueType="num">
                                      <p:cBhvr>
                                        <p:cTn id="77" dur="2000" fill="hold"/>
                                        <p:tgtEl>
                                          <p:spTgt spid="3">
                                            <p:txEl>
                                              <p:pRg st="15" end="15"/>
                                            </p:txEl>
                                          </p:spTgt>
                                        </p:tgtEl>
                                        <p:attrNameLst>
                                          <p:attrName>ppt_h</p:attrName>
                                        </p:attrNameLst>
                                      </p:cBhvr>
                                      <p:tavLst>
                                        <p:tav tm="0">
                                          <p:val>
                                            <p:strVal val="#ppt_h"/>
                                          </p:val>
                                        </p:tav>
                                        <p:tav tm="100000">
                                          <p:val>
                                            <p:strVal val="#ppt_h"/>
                                          </p:val>
                                        </p:tav>
                                      </p:tavLst>
                                    </p:anim>
                                  </p:childTnLst>
                                </p:cTn>
                              </p:par>
                              <p:par>
                                <p:cTn id="78" presetID="45" presetClass="entr" presetSubtype="0" fill="hold" grpId="0" nodeType="withEffect">
                                  <p:stCondLst>
                                    <p:cond delay="0"/>
                                  </p:stCondLst>
                                  <p:childTnLst>
                                    <p:set>
                                      <p:cBhvr>
                                        <p:cTn id="79" dur="1" fill="hold">
                                          <p:stCondLst>
                                            <p:cond delay="0"/>
                                          </p:stCondLst>
                                        </p:cTn>
                                        <p:tgtEl>
                                          <p:spTgt spid="3">
                                            <p:txEl>
                                              <p:pRg st="16" end="16"/>
                                            </p:txEl>
                                          </p:spTgt>
                                        </p:tgtEl>
                                        <p:attrNameLst>
                                          <p:attrName>style.visibility</p:attrName>
                                        </p:attrNameLst>
                                      </p:cBhvr>
                                      <p:to>
                                        <p:strVal val="visible"/>
                                      </p:to>
                                    </p:set>
                                    <p:animEffect transition="in" filter="fade">
                                      <p:cBhvr>
                                        <p:cTn id="80" dur="2000"/>
                                        <p:tgtEl>
                                          <p:spTgt spid="3">
                                            <p:txEl>
                                              <p:pRg st="16" end="16"/>
                                            </p:txEl>
                                          </p:spTgt>
                                        </p:tgtEl>
                                      </p:cBhvr>
                                    </p:animEffect>
                                    <p:anim calcmode="lin" valueType="num">
                                      <p:cBhvr>
                                        <p:cTn id="81" dur="2000" fill="hold"/>
                                        <p:tgtEl>
                                          <p:spTgt spid="3">
                                            <p:txEl>
                                              <p:pRg st="16" end="16"/>
                                            </p:txEl>
                                          </p:spTgt>
                                        </p:tgtEl>
                                        <p:attrNameLst>
                                          <p:attrName>ppt_w</p:attrName>
                                        </p:attrNameLst>
                                      </p:cBhvr>
                                      <p:tavLst>
                                        <p:tav tm="0" fmla="#ppt_w*sin(2.5*pi*$)">
                                          <p:val>
                                            <p:fltVal val="0"/>
                                          </p:val>
                                        </p:tav>
                                        <p:tav tm="100000">
                                          <p:val>
                                            <p:fltVal val="1"/>
                                          </p:val>
                                        </p:tav>
                                      </p:tavLst>
                                    </p:anim>
                                    <p:anim calcmode="lin" valueType="num">
                                      <p:cBhvr>
                                        <p:cTn id="82" dur="2000" fill="hold"/>
                                        <p:tgtEl>
                                          <p:spTgt spid="3">
                                            <p:txEl>
                                              <p:pRg st="16" end="16"/>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2">
                    <a:lumMod val="90000"/>
                    <a:lumOff val="10000"/>
                  </a:schemeClr>
                </a:solidFill>
              </a:rPr>
              <a:t>Chemical Hazard</a:t>
            </a:r>
            <a:endParaRPr lang="en-US" dirty="0">
              <a:solidFill>
                <a:schemeClr val="tx2">
                  <a:lumMod val="90000"/>
                  <a:lumOff val="10000"/>
                </a:schemeClr>
              </a:solidFill>
            </a:endParaRPr>
          </a:p>
        </p:txBody>
      </p:sp>
      <p:sp>
        <p:nvSpPr>
          <p:cNvPr id="3" name="Content Placeholder 2"/>
          <p:cNvSpPr>
            <a:spLocks noGrp="1"/>
          </p:cNvSpPr>
          <p:nvPr>
            <p:ph idx="1"/>
          </p:nvPr>
        </p:nvSpPr>
        <p:spPr>
          <a:xfrm>
            <a:off x="1981200" y="1600200"/>
            <a:ext cx="8229600" cy="4953000"/>
          </a:xfrm>
        </p:spPr>
        <p:txBody>
          <a:bodyPr>
            <a:normAutofit fontScale="92500" lnSpcReduction="20000"/>
          </a:bodyPr>
          <a:lstStyle/>
          <a:p>
            <a:r>
              <a:rPr lang="en-US" dirty="0"/>
              <a:t>A chemical that is not allowed in food such as pesticide residue and cleaning solution that can cause illness</a:t>
            </a:r>
          </a:p>
          <a:p>
            <a:pPr lvl="0"/>
            <a:r>
              <a:rPr lang="en-US" dirty="0"/>
              <a:t>Chemical hazards can originate from five sources:</a:t>
            </a:r>
          </a:p>
          <a:p>
            <a:pPr lvl="1"/>
            <a:r>
              <a:rPr lang="en-US" dirty="0"/>
              <a:t>Agriculture chemicals: pesticides, herbicides, animal drugs, fertilizers, etc. </a:t>
            </a:r>
          </a:p>
          <a:p>
            <a:pPr lvl="1"/>
            <a:r>
              <a:rPr lang="en-US" dirty="0"/>
              <a:t>Production plant chemicals: cleaners, sanitizers, oils, lubricants, paints, pesticides, etc. </a:t>
            </a:r>
          </a:p>
          <a:p>
            <a:pPr lvl="1"/>
            <a:r>
              <a:rPr lang="en-US" dirty="0"/>
              <a:t>Naturally occurring toxicants: products of plant, animal or microbial metabolisms such as aflatoxins, etc. </a:t>
            </a:r>
          </a:p>
          <a:p>
            <a:pPr lvl="1"/>
            <a:r>
              <a:rPr lang="en-US" dirty="0"/>
              <a:t>Food chemicals: preservatives, acids, food additives, sulfating agents, processing aids, etc.</a:t>
            </a:r>
          </a:p>
          <a:p>
            <a:pPr lvl="1"/>
            <a:r>
              <a:rPr lang="en-US" dirty="0"/>
              <a:t>Environmental contaminants: lead, cadmium mercury, arsenic, PCBs</a:t>
            </a:r>
          </a:p>
          <a:p>
            <a:endParaRPr lang="en-US" dirty="0"/>
          </a:p>
        </p:txBody>
      </p:sp>
    </p:spTree>
    <p:extLst>
      <p:ext uri="{BB962C8B-B14F-4D97-AF65-F5344CB8AC3E}">
        <p14:creationId xmlns:p14="http://schemas.microsoft.com/office/powerpoint/2010/main" val="3825281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ircle(in)">
                                      <p:cBhvr>
                                        <p:cTn id="15" dur="2000"/>
                                        <p:tgtEl>
                                          <p:spTgt spid="3">
                                            <p:txEl>
                                              <p:pRg st="2" end="2"/>
                                            </p:txEl>
                                          </p:spTgt>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ircle(in)">
                                      <p:cBhvr>
                                        <p:cTn id="18" dur="2000"/>
                                        <p:tgtEl>
                                          <p:spTgt spid="3">
                                            <p:txEl>
                                              <p:pRg st="3" end="3"/>
                                            </p:txEl>
                                          </p:spTgt>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circle(in)">
                                      <p:cBhvr>
                                        <p:cTn id="21" dur="2000"/>
                                        <p:tgtEl>
                                          <p:spTgt spid="3">
                                            <p:txEl>
                                              <p:pRg st="4" end="4"/>
                                            </p:txEl>
                                          </p:spTgt>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circle(in)">
                                      <p:cBhvr>
                                        <p:cTn id="24" dur="2000"/>
                                        <p:tgtEl>
                                          <p:spTgt spid="3">
                                            <p:txEl>
                                              <p:pRg st="5" end="5"/>
                                            </p:txEl>
                                          </p:spTgt>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ircle(in)">
                                      <p:cBhvr>
                                        <p:cTn id="2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Hazards</a:t>
            </a:r>
          </a:p>
        </p:txBody>
      </p:sp>
      <p:sp>
        <p:nvSpPr>
          <p:cNvPr id="3" name="Content Placeholder 2"/>
          <p:cNvSpPr>
            <a:spLocks noGrp="1"/>
          </p:cNvSpPr>
          <p:nvPr>
            <p:ph sz="half" idx="2"/>
          </p:nvPr>
        </p:nvSpPr>
        <p:spPr>
          <a:xfrm>
            <a:off x="6172200" y="1600200"/>
            <a:ext cx="4038600" cy="4953000"/>
          </a:xfrm>
        </p:spPr>
        <p:txBody>
          <a:bodyPr>
            <a:normAutofit fontScale="92500" lnSpcReduction="10000"/>
          </a:bodyPr>
          <a:lstStyle/>
          <a:p>
            <a:pPr marL="342900" lvl="1" indent="-342900"/>
            <a:r>
              <a:rPr lang="en-US" sz="2400" dirty="0"/>
              <a:t>Naturally Occurring </a:t>
            </a:r>
          </a:p>
          <a:p>
            <a:pPr marL="742950" lvl="2" indent="-342900"/>
            <a:r>
              <a:rPr lang="en-US" sz="2400" dirty="0"/>
              <a:t>Proteins associated with allergens </a:t>
            </a:r>
          </a:p>
          <a:p>
            <a:pPr marL="742950" lvl="2" indent="-342900"/>
            <a:r>
              <a:rPr lang="en-US" sz="2400" dirty="0"/>
              <a:t>Major allergens, which account for 90% of all food allergic reactions, are milk, egg, fish, crustacean shellfish, tree nuts, wheat, peanuts and soybeans. </a:t>
            </a:r>
          </a:p>
          <a:p>
            <a:pPr marL="742950" lvl="2" indent="-342900"/>
            <a:r>
              <a:rPr lang="en-US" sz="2400" dirty="0" err="1"/>
              <a:t>Aflotoxins</a:t>
            </a:r>
            <a:r>
              <a:rPr lang="en-US" sz="2400" dirty="0"/>
              <a:t> are found in nuts and grains.</a:t>
            </a:r>
          </a:p>
          <a:p>
            <a:pPr marL="742950" lvl="2" indent="-342900"/>
            <a:r>
              <a:rPr lang="en-US" sz="2400" dirty="0"/>
              <a:t>Gluten (if consumer is allergic)</a:t>
            </a:r>
          </a:p>
          <a:p>
            <a:endParaRPr lang="en-US" dirty="0"/>
          </a:p>
        </p:txBody>
      </p:sp>
      <p:sp>
        <p:nvSpPr>
          <p:cNvPr id="4" name="Content Placeholder 3"/>
          <p:cNvSpPr>
            <a:spLocks noGrp="1"/>
          </p:cNvSpPr>
          <p:nvPr>
            <p:ph sz="quarter" idx="13"/>
          </p:nvPr>
        </p:nvSpPr>
        <p:spPr/>
        <p:txBody>
          <a:bodyPr/>
          <a:lstStyle/>
          <a:p>
            <a:pPr marL="342900" lvl="1" indent="-342900"/>
            <a:r>
              <a:rPr lang="en-US" dirty="0"/>
              <a:t>Added </a:t>
            </a:r>
          </a:p>
          <a:p>
            <a:pPr marL="800100" lvl="2" indent="-342900"/>
            <a:r>
              <a:rPr lang="en-US" dirty="0"/>
              <a:t>Pesticides, fertilizers, antibiotics, plant chemicals (cleaners, lubricants, sanitizers, adhesives, inks) and food additives (when they exceed legal levels)</a:t>
            </a:r>
          </a:p>
          <a:p>
            <a:endParaRPr lang="en-US" dirty="0"/>
          </a:p>
        </p:txBody>
      </p:sp>
    </p:spTree>
    <p:extLst>
      <p:ext uri="{BB962C8B-B14F-4D97-AF65-F5344CB8AC3E}">
        <p14:creationId xmlns:p14="http://schemas.microsoft.com/office/powerpoint/2010/main" val="1199724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4">
                                            <p:txEl>
                                              <p:pRg st="0" end="0"/>
                                            </p:txEl>
                                          </p:spTgt>
                                        </p:tgtEl>
                                        <p:attrNameLst>
                                          <p:attrName>style.visibility</p:attrName>
                                        </p:attrNameLst>
                                      </p:cBhvr>
                                      <p:to>
                                        <p:strVal val="visible"/>
                                      </p:to>
                                    </p:set>
                                    <p:animEffect transition="in" filter="wipe(down)">
                                      <p:cBhvr>
                                        <p:cTn id="34" dur="500"/>
                                        <p:tgtEl>
                                          <p:spTgt spid="4">
                                            <p:txEl>
                                              <p:pRg st="0" end="0"/>
                                            </p:txEl>
                                          </p:spTgt>
                                        </p:tgtEl>
                                      </p:cBhvr>
                                    </p:animEffect>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4">
                                            <p:txEl>
                                              <p:pRg st="1" end="1"/>
                                            </p:txEl>
                                          </p:spTgt>
                                        </p:tgtEl>
                                        <p:attrNameLst>
                                          <p:attrName>style.visibility</p:attrName>
                                        </p:attrNameLst>
                                      </p:cBhvr>
                                      <p:to>
                                        <p:strVal val="visible"/>
                                      </p:to>
                                    </p:set>
                                    <p:animEffect transition="in" filter="wipe(left)">
                                      <p:cBhvr>
                                        <p:cTn id="38" dur="6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2">
                    <a:lumMod val="90000"/>
                    <a:lumOff val="10000"/>
                  </a:schemeClr>
                </a:solidFill>
              </a:rPr>
              <a:t>Physical Hazard</a:t>
            </a:r>
            <a:endParaRPr lang="en-US" dirty="0">
              <a:solidFill>
                <a:schemeClr val="tx2">
                  <a:lumMod val="90000"/>
                  <a:lumOff val="10000"/>
                </a:schemeClr>
              </a:solidFill>
            </a:endParaRPr>
          </a:p>
        </p:txBody>
      </p:sp>
      <p:sp>
        <p:nvSpPr>
          <p:cNvPr id="3" name="Content Placeholder 2"/>
          <p:cNvSpPr>
            <a:spLocks noGrp="1"/>
          </p:cNvSpPr>
          <p:nvPr>
            <p:ph idx="1"/>
          </p:nvPr>
        </p:nvSpPr>
        <p:spPr>
          <a:xfrm>
            <a:off x="833907" y="1607350"/>
            <a:ext cx="10515600" cy="4351338"/>
          </a:xfrm>
        </p:spPr>
        <p:txBody>
          <a:bodyPr/>
          <a:lstStyle/>
          <a:p>
            <a:pPr lvl="0"/>
            <a:r>
              <a:rPr lang="en-US" dirty="0"/>
              <a:t>Material that is neither biological nor chemical, such as extraneous matter or a foreign object, that might get into a food product</a:t>
            </a:r>
          </a:p>
          <a:p>
            <a:endParaRPr lang="en-US" dirty="0"/>
          </a:p>
        </p:txBody>
      </p:sp>
      <p:graphicFrame>
        <p:nvGraphicFramePr>
          <p:cNvPr id="5" name="Table 4">
            <a:extLst>
              <a:ext uri="{FF2B5EF4-FFF2-40B4-BE49-F238E27FC236}">
                <a16:creationId xmlns:a16="http://schemas.microsoft.com/office/drawing/2014/main" id="{5EC111D1-9F99-40FD-B05F-F36E18CDCAB3}"/>
              </a:ext>
            </a:extLst>
          </p:cNvPr>
          <p:cNvGraphicFramePr>
            <a:graphicFrameLocks noGrp="1"/>
          </p:cNvGraphicFramePr>
          <p:nvPr>
            <p:extLst>
              <p:ext uri="{D42A27DB-BD31-4B8C-83A1-F6EECF244321}">
                <p14:modId xmlns:p14="http://schemas.microsoft.com/office/powerpoint/2010/main" val="1309610189"/>
              </p:ext>
            </p:extLst>
          </p:nvPr>
        </p:nvGraphicFramePr>
        <p:xfrm>
          <a:off x="2133600" y="2765900"/>
          <a:ext cx="7924800" cy="3660660"/>
        </p:xfrm>
        <a:graphic>
          <a:graphicData uri="http://schemas.openxmlformats.org/drawingml/2006/table">
            <a:tbl>
              <a:tblPr firstRow="1" firstCol="1" bandRow="1"/>
              <a:tblGrid>
                <a:gridCol w="3962400">
                  <a:extLst>
                    <a:ext uri="{9D8B030D-6E8A-4147-A177-3AD203B41FA5}">
                      <a16:colId xmlns:a16="http://schemas.microsoft.com/office/drawing/2014/main" val="57278436"/>
                    </a:ext>
                  </a:extLst>
                </a:gridCol>
                <a:gridCol w="3962400">
                  <a:extLst>
                    <a:ext uri="{9D8B030D-6E8A-4147-A177-3AD203B41FA5}">
                      <a16:colId xmlns:a16="http://schemas.microsoft.com/office/drawing/2014/main" val="1558513691"/>
                    </a:ext>
                  </a:extLst>
                </a:gridCol>
              </a:tblGrid>
              <a:tr h="305055">
                <a:tc>
                  <a:txBody>
                    <a:bodyPr/>
                    <a:lstStyle/>
                    <a:p>
                      <a:pPr marL="0" marR="0" algn="ctr">
                        <a:spcBef>
                          <a:spcPts val="0"/>
                        </a:spcBef>
                        <a:spcAft>
                          <a:spcPts val="0"/>
                        </a:spcAft>
                      </a:pPr>
                      <a:r>
                        <a:rPr lang="en-US" sz="1200" b="1" dirty="0">
                          <a:effectLst/>
                          <a:latin typeface="+mn-lt"/>
                          <a:ea typeface="Times New Roman" panose="02020603050405020304" pitchFamily="18" charset="0"/>
                        </a:rPr>
                        <a:t>Hazard</a:t>
                      </a:r>
                      <a:endParaRPr lang="en-US" sz="1200" dirty="0">
                        <a:effectLst/>
                        <a:latin typeface="+mn-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a:effectLst/>
                          <a:latin typeface="+mn-lt"/>
                          <a:ea typeface="Times New Roman" panose="02020603050405020304" pitchFamily="18" charset="0"/>
                        </a:rPr>
                        <a:t>Source or cause</a:t>
                      </a:r>
                      <a:endParaRPr lang="en-US" sz="1200">
                        <a:effectLst/>
                        <a:latin typeface="+mn-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5991845"/>
                  </a:ext>
                </a:extLst>
              </a:tr>
              <a:tr h="610110">
                <a:tc>
                  <a:txBody>
                    <a:bodyPr/>
                    <a:lstStyle/>
                    <a:p>
                      <a:pPr marL="0" marR="0">
                        <a:spcBef>
                          <a:spcPts val="0"/>
                        </a:spcBef>
                        <a:spcAft>
                          <a:spcPts val="0"/>
                        </a:spcAft>
                      </a:pPr>
                      <a:r>
                        <a:rPr lang="en-US" sz="1200" dirty="0">
                          <a:effectLst/>
                          <a:latin typeface="+mn-lt"/>
                          <a:ea typeface="Times New Roman" panose="02020603050405020304" pitchFamily="18" charset="0"/>
                        </a:rPr>
                        <a:t>Glass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effectLst/>
                          <a:latin typeface="+mn-lt"/>
                          <a:ea typeface="Times New Roman" panose="02020603050405020304" pitchFamily="18" charset="0"/>
                        </a:rPr>
                        <a:t>Bottles, jars, light fixtures, utensils, gauge covers, thermometers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3437954"/>
                  </a:ext>
                </a:extLst>
              </a:tr>
              <a:tr h="610110">
                <a:tc>
                  <a:txBody>
                    <a:bodyPr/>
                    <a:lstStyle/>
                    <a:p>
                      <a:pPr marL="0" marR="0">
                        <a:spcBef>
                          <a:spcPts val="0"/>
                        </a:spcBef>
                        <a:spcAft>
                          <a:spcPts val="0"/>
                        </a:spcAft>
                      </a:pPr>
                      <a:r>
                        <a:rPr lang="en-US" sz="1200" dirty="0">
                          <a:effectLst/>
                          <a:latin typeface="+mn-lt"/>
                          <a:ea typeface="Times New Roman" panose="02020603050405020304" pitchFamily="18" charset="0"/>
                        </a:rPr>
                        <a:t>Metal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mn-lt"/>
                          <a:ea typeface="Times New Roman" panose="02020603050405020304" pitchFamily="18" charset="0"/>
                        </a:rPr>
                        <a:t>Nuts, bolts, screws, steel wool, wire, meat hooks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1622868"/>
                  </a:ext>
                </a:extLst>
              </a:tr>
              <a:tr h="305055">
                <a:tc>
                  <a:txBody>
                    <a:bodyPr/>
                    <a:lstStyle/>
                    <a:p>
                      <a:pPr marL="0" marR="0">
                        <a:spcBef>
                          <a:spcPts val="0"/>
                        </a:spcBef>
                        <a:spcAft>
                          <a:spcPts val="0"/>
                        </a:spcAft>
                      </a:pPr>
                      <a:r>
                        <a:rPr lang="en-US" sz="1200" dirty="0">
                          <a:effectLst/>
                          <a:latin typeface="+mn-lt"/>
                          <a:ea typeface="Times New Roman" panose="02020603050405020304" pitchFamily="18" charset="0"/>
                        </a:rPr>
                        <a:t>Stones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effectLst/>
                          <a:latin typeface="+mn-lt"/>
                          <a:ea typeface="Times New Roman" panose="02020603050405020304" pitchFamily="18" charset="0"/>
                        </a:rPr>
                        <a:t>Raw materials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0610119"/>
                  </a:ext>
                </a:extLst>
              </a:tr>
              <a:tr h="305055">
                <a:tc>
                  <a:txBody>
                    <a:bodyPr/>
                    <a:lstStyle/>
                    <a:p>
                      <a:pPr marL="0" marR="0">
                        <a:spcBef>
                          <a:spcPts val="0"/>
                        </a:spcBef>
                        <a:spcAft>
                          <a:spcPts val="0"/>
                        </a:spcAft>
                      </a:pPr>
                      <a:r>
                        <a:rPr lang="en-US" sz="1200">
                          <a:effectLst/>
                          <a:latin typeface="+mn-lt"/>
                          <a:ea typeface="Times New Roman" panose="02020603050405020304" pitchFamily="18" charset="0"/>
                        </a:rPr>
                        <a:t>Plastics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mn-lt"/>
                          <a:ea typeface="Times New Roman" panose="02020603050405020304" pitchFamily="18" charset="0"/>
                        </a:rPr>
                        <a:t>Packaging materials, raw materials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8757281"/>
                  </a:ext>
                </a:extLst>
              </a:tr>
              <a:tr h="305055">
                <a:tc>
                  <a:txBody>
                    <a:bodyPr/>
                    <a:lstStyle/>
                    <a:p>
                      <a:pPr marL="0" marR="0">
                        <a:spcBef>
                          <a:spcPts val="0"/>
                        </a:spcBef>
                        <a:spcAft>
                          <a:spcPts val="0"/>
                        </a:spcAft>
                      </a:pPr>
                      <a:r>
                        <a:rPr lang="en-US" sz="1200">
                          <a:effectLst/>
                          <a:latin typeface="+mn-lt"/>
                          <a:ea typeface="Times New Roman" panose="02020603050405020304" pitchFamily="18" charset="0"/>
                        </a:rPr>
                        <a:t>Bone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mn-lt"/>
                          <a:ea typeface="Times New Roman" panose="02020603050405020304" pitchFamily="18" charset="0"/>
                        </a:rPr>
                        <a:t>Raw material, improper plant processing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9223541"/>
                  </a:ext>
                </a:extLst>
              </a:tr>
              <a:tr h="610110">
                <a:tc>
                  <a:txBody>
                    <a:bodyPr/>
                    <a:lstStyle/>
                    <a:p>
                      <a:pPr marL="0" marR="0">
                        <a:spcBef>
                          <a:spcPts val="0"/>
                        </a:spcBef>
                        <a:spcAft>
                          <a:spcPts val="0"/>
                        </a:spcAft>
                      </a:pPr>
                      <a:r>
                        <a:rPr lang="en-US" sz="1200">
                          <a:effectLst/>
                          <a:latin typeface="+mn-lt"/>
                          <a:ea typeface="Times New Roman" panose="02020603050405020304" pitchFamily="18" charset="0"/>
                        </a:rPr>
                        <a:t>Bullet/BB Shot/ Needles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mn-lt"/>
                          <a:ea typeface="Times New Roman" panose="02020603050405020304" pitchFamily="18" charset="0"/>
                        </a:rPr>
                        <a:t>Animals shot in field, hypodermic needles used for infections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8954485"/>
                  </a:ext>
                </a:extLst>
              </a:tr>
              <a:tr h="610110">
                <a:tc>
                  <a:txBody>
                    <a:bodyPr/>
                    <a:lstStyle/>
                    <a:p>
                      <a:pPr marL="0" marR="0">
                        <a:spcBef>
                          <a:spcPts val="0"/>
                        </a:spcBef>
                        <a:spcAft>
                          <a:spcPts val="0"/>
                        </a:spcAft>
                      </a:pPr>
                      <a:r>
                        <a:rPr lang="en-US" sz="1200">
                          <a:effectLst/>
                          <a:latin typeface="+mn-lt"/>
                          <a:ea typeface="Times New Roman" panose="02020603050405020304" pitchFamily="18" charset="0"/>
                        </a:rPr>
                        <a:t>Jewelry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mn-lt"/>
                          <a:ea typeface="Times New Roman" panose="02020603050405020304" pitchFamily="18" charset="0"/>
                        </a:rPr>
                        <a:t>Pens/pencils, buttons, careless employee practices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1069348"/>
                  </a:ext>
                </a:extLst>
              </a:tr>
            </a:tbl>
          </a:graphicData>
        </a:graphic>
      </p:graphicFrame>
    </p:spTree>
    <p:extLst>
      <p:ext uri="{BB962C8B-B14F-4D97-AF65-F5344CB8AC3E}">
        <p14:creationId xmlns:p14="http://schemas.microsoft.com/office/powerpoint/2010/main" val="1058665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Radiological Hazard</a:t>
            </a:r>
            <a:endParaRPr lang="en-US" dirty="0"/>
          </a:p>
        </p:txBody>
      </p:sp>
      <p:sp>
        <p:nvSpPr>
          <p:cNvPr id="3" name="Content Placeholder 2"/>
          <p:cNvSpPr>
            <a:spLocks noGrp="1"/>
          </p:cNvSpPr>
          <p:nvPr>
            <p:ph idx="1"/>
          </p:nvPr>
        </p:nvSpPr>
        <p:spPr/>
        <p:txBody>
          <a:bodyPr/>
          <a:lstStyle/>
          <a:p>
            <a:r>
              <a:rPr lang="en-US" dirty="0"/>
              <a:t>The uncontrolled release of radioactive material that can harm people or damage the environment (some foods may be irradiated during processing, which should not result in harmful levels of radiation)</a:t>
            </a:r>
          </a:p>
        </p:txBody>
      </p:sp>
    </p:spTree>
    <p:extLst>
      <p:ext uri="{BB962C8B-B14F-4D97-AF65-F5344CB8AC3E}">
        <p14:creationId xmlns:p14="http://schemas.microsoft.com/office/powerpoint/2010/main" val="226853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Unintentional Contamination</a:t>
            </a:r>
            <a:endParaRPr lang="en-US" dirty="0"/>
          </a:p>
        </p:txBody>
      </p:sp>
      <p:sp>
        <p:nvSpPr>
          <p:cNvPr id="3" name="Content Placeholder 2"/>
          <p:cNvSpPr>
            <a:spLocks noGrp="1"/>
          </p:cNvSpPr>
          <p:nvPr>
            <p:ph idx="1"/>
          </p:nvPr>
        </p:nvSpPr>
        <p:spPr/>
        <p:txBody>
          <a:bodyPr/>
          <a:lstStyle/>
          <a:p>
            <a:r>
              <a:rPr lang="en-US" dirty="0"/>
              <a:t>Accidental, which means that there was nothing purposely added by anyone to taint the food product</a:t>
            </a:r>
          </a:p>
        </p:txBody>
      </p:sp>
    </p:spTree>
    <p:extLst>
      <p:ext uri="{BB962C8B-B14F-4D97-AF65-F5344CB8AC3E}">
        <p14:creationId xmlns:p14="http://schemas.microsoft.com/office/powerpoint/2010/main" val="4255062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Intentional Contamination</a:t>
            </a:r>
            <a:endParaRPr lang="en-US" dirty="0"/>
          </a:p>
        </p:txBody>
      </p:sp>
      <p:sp>
        <p:nvSpPr>
          <p:cNvPr id="3" name="Content Placeholder 2"/>
          <p:cNvSpPr>
            <a:spLocks noGrp="1"/>
          </p:cNvSpPr>
          <p:nvPr>
            <p:ph idx="1"/>
          </p:nvPr>
        </p:nvSpPr>
        <p:spPr/>
        <p:txBody>
          <a:bodyPr/>
          <a:lstStyle/>
          <a:p>
            <a:pPr lvl="0"/>
            <a:r>
              <a:rPr lang="en-US" dirty="0"/>
              <a:t>When harmful substances are purposely used to contaminate food to scare, injure or kill people.</a:t>
            </a:r>
          </a:p>
          <a:p>
            <a:endParaRPr lang="en-US" dirty="0"/>
          </a:p>
        </p:txBody>
      </p:sp>
    </p:spTree>
    <p:extLst>
      <p:ext uri="{BB962C8B-B14F-4D97-AF65-F5344CB8AC3E}">
        <p14:creationId xmlns:p14="http://schemas.microsoft.com/office/powerpoint/2010/main" val="510329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57200"/>
            <a:ext cx="8229600" cy="1143000"/>
          </a:xfrm>
        </p:spPr>
        <p:txBody>
          <a:bodyPr/>
          <a:lstStyle/>
          <a:p>
            <a:r>
              <a:rPr lang="en-US" dirty="0"/>
              <a:t>Scope/Impact </a:t>
            </a:r>
          </a:p>
        </p:txBody>
      </p:sp>
      <p:sp>
        <p:nvSpPr>
          <p:cNvPr id="3" name="Content Placeholder 2"/>
          <p:cNvSpPr>
            <a:spLocks noGrp="1"/>
          </p:cNvSpPr>
          <p:nvPr>
            <p:ph idx="1"/>
          </p:nvPr>
        </p:nvSpPr>
        <p:spPr/>
        <p:txBody>
          <a:bodyPr/>
          <a:lstStyle/>
          <a:p>
            <a:pPr lvl="0"/>
            <a:r>
              <a:rPr lang="en-US" b="1" dirty="0"/>
              <a:t>Food safety</a:t>
            </a:r>
            <a:r>
              <a:rPr lang="en-US" dirty="0"/>
              <a:t> may involve many illnesses but usually few deaths.</a:t>
            </a:r>
          </a:p>
          <a:p>
            <a:pPr lvl="0"/>
            <a:endParaRPr lang="en-US" dirty="0"/>
          </a:p>
          <a:p>
            <a:r>
              <a:rPr lang="en-US" b="1" dirty="0"/>
              <a:t>Food defense</a:t>
            </a:r>
            <a:r>
              <a:rPr lang="en-US" dirty="0"/>
              <a:t> has the potential to result in many deaths.</a:t>
            </a:r>
          </a:p>
          <a:p>
            <a:pPr lvl="0"/>
            <a:endParaRPr lang="en-US" dirty="0"/>
          </a:p>
          <a:p>
            <a:endParaRPr lang="en-US" dirty="0"/>
          </a:p>
        </p:txBody>
      </p:sp>
    </p:spTree>
    <p:extLst>
      <p:ext uri="{BB962C8B-B14F-4D97-AF65-F5344CB8AC3E}">
        <p14:creationId xmlns:p14="http://schemas.microsoft.com/office/powerpoint/2010/main" val="2702348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Goals</a:t>
            </a:r>
          </a:p>
        </p:txBody>
      </p:sp>
      <p:sp>
        <p:nvSpPr>
          <p:cNvPr id="3" name="Content Placeholder 2"/>
          <p:cNvSpPr>
            <a:spLocks noGrp="1"/>
          </p:cNvSpPr>
          <p:nvPr>
            <p:ph idx="1"/>
          </p:nvPr>
        </p:nvSpPr>
        <p:spPr/>
        <p:txBody>
          <a:bodyPr/>
          <a:lstStyle/>
          <a:p>
            <a:pPr lvl="0"/>
            <a:r>
              <a:rPr lang="en-US" dirty="0"/>
              <a:t>Contrast the differences in food safety and food defense issues</a:t>
            </a:r>
          </a:p>
          <a:p>
            <a:pPr lvl="0"/>
            <a:r>
              <a:rPr lang="en-US" dirty="0"/>
              <a:t>Identify important labeling components</a:t>
            </a:r>
          </a:p>
          <a:p>
            <a:pPr lvl="0"/>
            <a:r>
              <a:rPr lang="en-US" dirty="0"/>
              <a:t>Explain intentional and unintentional threats to our food system </a:t>
            </a:r>
          </a:p>
          <a:p>
            <a:pPr lvl="0"/>
            <a:r>
              <a:rPr lang="en-US" dirty="0"/>
              <a:t>Explain the three types of contamination hazards in foods</a:t>
            </a:r>
          </a:p>
        </p:txBody>
      </p:sp>
    </p:spTree>
    <p:extLst>
      <p:ext uri="{BB962C8B-B14F-4D97-AF65-F5344CB8AC3E}">
        <p14:creationId xmlns:p14="http://schemas.microsoft.com/office/powerpoint/2010/main" val="2057076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1" dur="500"/>
                                        <p:tgtEl>
                                          <p:spTgt spid="3">
                                            <p:txEl>
                                              <p:pRg st="1" end="1"/>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4800"/>
            <a:ext cx="8229600" cy="1600200"/>
          </a:xfrm>
        </p:spPr>
        <p:txBody>
          <a:bodyPr/>
          <a:lstStyle/>
          <a:p>
            <a:endParaRPr lang="en-US" dirty="0"/>
          </a:p>
        </p:txBody>
      </p:sp>
      <p:sp>
        <p:nvSpPr>
          <p:cNvPr id="3" name="Content Placeholder 2"/>
          <p:cNvSpPr>
            <a:spLocks noGrp="1"/>
          </p:cNvSpPr>
          <p:nvPr>
            <p:ph idx="1"/>
          </p:nvPr>
        </p:nvSpPr>
        <p:spPr>
          <a:xfrm>
            <a:off x="1981200" y="2179198"/>
            <a:ext cx="8229600" cy="4525963"/>
          </a:xfrm>
        </p:spPr>
        <p:txBody>
          <a:bodyPr/>
          <a:lstStyle/>
          <a:p>
            <a:r>
              <a:rPr lang="en-US" u="sng" dirty="0">
                <a:hlinkClick r:id="rId2"/>
              </a:rPr>
              <a:t>http://www.youtube.com/watch?feature=endscreen&amp;NR=1&amp;v=hPeRYJoWzZE</a:t>
            </a:r>
            <a:endParaRPr lang="en-US" dirty="0"/>
          </a:p>
        </p:txBody>
      </p:sp>
      <p:pic>
        <p:nvPicPr>
          <p:cNvPr id="2050" name="Picture 2" descr="Licensed Health Care Professional | Loudonville-Perrysville Exempted  Village Schools">
            <a:extLst>
              <a:ext uri="{FF2B5EF4-FFF2-40B4-BE49-F238E27FC236}">
                <a16:creationId xmlns:a16="http://schemas.microsoft.com/office/drawing/2014/main" id="{B315461D-BF8E-46D0-8A2D-4C02B99643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3329794"/>
            <a:ext cx="4876800" cy="3248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2855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76D6B-5B5B-4A5E-8703-85B5BE7CA9D9}"/>
              </a:ext>
            </a:extLst>
          </p:cNvPr>
          <p:cNvSpPr>
            <a:spLocks noGrp="1"/>
          </p:cNvSpPr>
          <p:nvPr>
            <p:ph type="title"/>
          </p:nvPr>
        </p:nvSpPr>
        <p:spPr/>
        <p:txBody>
          <a:bodyPr/>
          <a:lstStyle/>
          <a:p>
            <a:r>
              <a:rPr lang="en-US" dirty="0"/>
              <a:t>Food Concerns Must Be Placed into 1 of the 2:</a:t>
            </a:r>
          </a:p>
        </p:txBody>
      </p:sp>
      <p:sp>
        <p:nvSpPr>
          <p:cNvPr id="3" name="Content Placeholder 2">
            <a:extLst>
              <a:ext uri="{FF2B5EF4-FFF2-40B4-BE49-F238E27FC236}">
                <a16:creationId xmlns:a16="http://schemas.microsoft.com/office/drawing/2014/main" id="{7FA9B5DD-6474-447F-A74D-C6A17C77DFFE}"/>
              </a:ext>
            </a:extLst>
          </p:cNvPr>
          <p:cNvSpPr>
            <a:spLocks noGrp="1"/>
          </p:cNvSpPr>
          <p:nvPr>
            <p:ph idx="1"/>
          </p:nvPr>
        </p:nvSpPr>
        <p:spPr>
          <a:xfrm>
            <a:off x="1981200" y="1600201"/>
            <a:ext cx="8229600" cy="1828800"/>
          </a:xfrm>
        </p:spPr>
        <p:txBody>
          <a:bodyPr/>
          <a:lstStyle/>
          <a:p>
            <a:r>
              <a:rPr lang="en-US" dirty="0"/>
              <a:t>Food Quality Concern</a:t>
            </a:r>
          </a:p>
          <a:p>
            <a:endParaRPr lang="en-US" dirty="0"/>
          </a:p>
          <a:p>
            <a:r>
              <a:rPr lang="en-US" dirty="0"/>
              <a:t>Food Safety Concern</a:t>
            </a:r>
          </a:p>
        </p:txBody>
      </p:sp>
      <p:pic>
        <p:nvPicPr>
          <p:cNvPr id="1026" name="Picture 2" descr="Food Safety | Alachua County | Flickr">
            <a:extLst>
              <a:ext uri="{FF2B5EF4-FFF2-40B4-BE49-F238E27FC236}">
                <a16:creationId xmlns:a16="http://schemas.microsoft.com/office/drawing/2014/main" id="{76D1D314-B98B-434F-9731-3111CBC410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514601"/>
            <a:ext cx="4495800" cy="3952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6083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2">
                    <a:lumMod val="90000"/>
                    <a:lumOff val="10000"/>
                  </a:schemeClr>
                </a:solidFill>
              </a:rPr>
              <a:t>Food Safety Concerns</a:t>
            </a:r>
            <a:endParaRPr lang="en-US" dirty="0">
              <a:solidFill>
                <a:schemeClr val="tx2">
                  <a:lumMod val="90000"/>
                  <a:lumOff val="10000"/>
                </a:schemeClr>
              </a:solidFill>
            </a:endParaRPr>
          </a:p>
        </p:txBody>
      </p:sp>
      <p:sp>
        <p:nvSpPr>
          <p:cNvPr id="3" name="Content Placeholder 2"/>
          <p:cNvSpPr>
            <a:spLocks noGrp="1"/>
          </p:cNvSpPr>
          <p:nvPr>
            <p:ph idx="1"/>
          </p:nvPr>
        </p:nvSpPr>
        <p:spPr/>
        <p:txBody>
          <a:bodyPr>
            <a:normAutofit fontScale="92500"/>
          </a:bodyPr>
          <a:lstStyle/>
          <a:p>
            <a:r>
              <a:rPr lang="en-US" dirty="0"/>
              <a:t>A system to ensure that illness or harm will not result from eating food </a:t>
            </a:r>
          </a:p>
          <a:p>
            <a:r>
              <a:rPr lang="en-US" dirty="0"/>
              <a:t>Everyone along the farm-to-table continuum — farm (production), processing, transportation, retail and table(home) — plays a role in keeping our nation’s food safe.</a:t>
            </a:r>
          </a:p>
          <a:p>
            <a:r>
              <a:rPr lang="en-US" dirty="0"/>
              <a:t>In the food science CDE, food safety concerns are anything that could cause illness or harm if ingested. Examples: pathogens, bacteria, foreign material in foods, allergens, etc.</a:t>
            </a:r>
          </a:p>
          <a:p>
            <a:r>
              <a:rPr lang="en-US" dirty="0"/>
              <a:t>Keep the four Cs in mind: cook, clean, chill, don’t cross-contaminate </a:t>
            </a:r>
          </a:p>
        </p:txBody>
      </p:sp>
    </p:spTree>
    <p:extLst>
      <p:ext uri="{BB962C8B-B14F-4D97-AF65-F5344CB8AC3E}">
        <p14:creationId xmlns:p14="http://schemas.microsoft.com/office/powerpoint/2010/main" val="3465969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circle(in)">
                                      <p:cBhvr>
                                        <p:cTn id="11" dur="20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circle(in)">
                                      <p:cBhvr>
                                        <p:cTn id="16" dur="2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circle(in)">
                                      <p:cBhvr>
                                        <p:cTn id="21"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783EF-DC7E-45BD-904F-22AB3D54683D}"/>
              </a:ext>
            </a:extLst>
          </p:cNvPr>
          <p:cNvSpPr>
            <a:spLocks noGrp="1"/>
          </p:cNvSpPr>
          <p:nvPr>
            <p:ph type="title"/>
          </p:nvPr>
        </p:nvSpPr>
        <p:spPr/>
        <p:txBody>
          <a:bodyPr/>
          <a:lstStyle/>
          <a:p>
            <a:r>
              <a:rPr lang="en-US" b="1" dirty="0">
                <a:solidFill>
                  <a:schemeClr val="tx2">
                    <a:lumMod val="90000"/>
                    <a:lumOff val="10000"/>
                  </a:schemeClr>
                </a:solidFill>
              </a:rPr>
              <a:t>Food Quality Concerns</a:t>
            </a:r>
            <a:endParaRPr lang="en-US" dirty="0">
              <a:solidFill>
                <a:schemeClr val="tx2">
                  <a:lumMod val="90000"/>
                  <a:lumOff val="10000"/>
                </a:schemeClr>
              </a:solidFill>
            </a:endParaRPr>
          </a:p>
        </p:txBody>
      </p:sp>
      <p:sp>
        <p:nvSpPr>
          <p:cNvPr id="3" name="Content Placeholder 2">
            <a:extLst>
              <a:ext uri="{FF2B5EF4-FFF2-40B4-BE49-F238E27FC236}">
                <a16:creationId xmlns:a16="http://schemas.microsoft.com/office/drawing/2014/main" id="{D2675F5B-D04D-49E9-A45C-FCA5C616AD48}"/>
              </a:ext>
            </a:extLst>
          </p:cNvPr>
          <p:cNvSpPr>
            <a:spLocks noGrp="1"/>
          </p:cNvSpPr>
          <p:nvPr>
            <p:ph idx="1"/>
          </p:nvPr>
        </p:nvSpPr>
        <p:spPr/>
        <p:txBody>
          <a:bodyPr/>
          <a:lstStyle/>
          <a:p>
            <a:r>
              <a:rPr lang="en-US" dirty="0"/>
              <a:t>Characteristics of food that is considered acceptable for human consumption</a:t>
            </a:r>
          </a:p>
          <a:p>
            <a:r>
              <a:rPr lang="en-US" dirty="0"/>
              <a:t>Size, shape, color, appearance, consistency, flavor, texture, etc.</a:t>
            </a:r>
          </a:p>
          <a:p>
            <a:r>
              <a:rPr lang="en-US" dirty="0"/>
              <a:t>A food quality concern will not typically make someone sick as it is not “dangerous” to consume, but the food item may not be desirable to eat based on the above characteristics. </a:t>
            </a:r>
          </a:p>
          <a:p>
            <a:endParaRPr lang="en-US" dirty="0"/>
          </a:p>
        </p:txBody>
      </p:sp>
    </p:spTree>
    <p:extLst>
      <p:ext uri="{BB962C8B-B14F-4D97-AF65-F5344CB8AC3E}">
        <p14:creationId xmlns:p14="http://schemas.microsoft.com/office/powerpoint/2010/main" val="3551663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Food Defense</a:t>
            </a:r>
            <a:endParaRPr lang="en-US" dirty="0"/>
          </a:p>
        </p:txBody>
      </p:sp>
      <p:sp>
        <p:nvSpPr>
          <p:cNvPr id="3" name="Content Placeholder 2"/>
          <p:cNvSpPr>
            <a:spLocks noGrp="1"/>
          </p:cNvSpPr>
          <p:nvPr>
            <p:ph idx="1"/>
          </p:nvPr>
        </p:nvSpPr>
        <p:spPr/>
        <p:txBody>
          <a:bodyPr/>
          <a:lstStyle/>
          <a:p>
            <a:r>
              <a:rPr lang="en-US" dirty="0"/>
              <a:t>The protection of food products from intentional contamination by biological, chemical, physical or radiological agents that are not reasonably likely to occur in the food supply</a:t>
            </a:r>
          </a:p>
        </p:txBody>
      </p:sp>
    </p:spTree>
    <p:extLst>
      <p:ext uri="{BB962C8B-B14F-4D97-AF65-F5344CB8AC3E}">
        <p14:creationId xmlns:p14="http://schemas.microsoft.com/office/powerpoint/2010/main" val="1431385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Food Defense</a:t>
            </a:r>
          </a:p>
        </p:txBody>
      </p:sp>
      <p:sp>
        <p:nvSpPr>
          <p:cNvPr id="3" name="Content Placeholder 2"/>
          <p:cNvSpPr>
            <a:spLocks noGrp="1"/>
          </p:cNvSpPr>
          <p:nvPr>
            <p:ph idx="1"/>
          </p:nvPr>
        </p:nvSpPr>
        <p:spPr/>
        <p:txBody>
          <a:bodyPr>
            <a:normAutofit/>
          </a:bodyPr>
          <a:lstStyle/>
          <a:p>
            <a:pPr marL="342900" lvl="1" indent="-342900"/>
            <a:r>
              <a:rPr lang="en-US" b="1" i="1" dirty="0"/>
              <a:t>Food defense</a:t>
            </a:r>
            <a:r>
              <a:rPr lang="en-US" dirty="0"/>
              <a:t> plans are divided into four areas to protect food:</a:t>
            </a:r>
          </a:p>
          <a:p>
            <a:pPr marL="742950" lvl="2" indent="-342900"/>
            <a:r>
              <a:rPr lang="en-US" sz="2400" dirty="0"/>
              <a:t>outside security</a:t>
            </a:r>
          </a:p>
          <a:p>
            <a:pPr marL="742950" lvl="2" indent="-342900"/>
            <a:r>
              <a:rPr lang="en-US" sz="2400" dirty="0"/>
              <a:t>inside security</a:t>
            </a:r>
          </a:p>
          <a:p>
            <a:pPr marL="742950" lvl="2" indent="-342900"/>
            <a:r>
              <a:rPr lang="en-US" sz="2400" dirty="0"/>
              <a:t>personnel security </a:t>
            </a:r>
          </a:p>
          <a:p>
            <a:pPr marL="742950" lvl="2" indent="-342900"/>
            <a:r>
              <a:rPr lang="en-US" sz="2400" dirty="0"/>
              <a:t>incident response </a:t>
            </a:r>
          </a:p>
        </p:txBody>
      </p:sp>
    </p:spTree>
    <p:extLst>
      <p:ext uri="{BB962C8B-B14F-4D97-AF65-F5344CB8AC3E}">
        <p14:creationId xmlns:p14="http://schemas.microsoft.com/office/powerpoint/2010/main" val="1843223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1)">
                                      <p:cBhvr>
                                        <p:cTn id="10" dur="2000"/>
                                        <p:tgtEl>
                                          <p:spTgt spid="3">
                                            <p:txEl>
                                              <p:pRg st="1" end="1"/>
                                            </p:txEl>
                                          </p:spTgt>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heel(1)">
                                      <p:cBhvr>
                                        <p:cTn id="13" dur="2000"/>
                                        <p:tgtEl>
                                          <p:spTgt spid="3">
                                            <p:txEl>
                                              <p:pRg st="2" end="2"/>
                                            </p:txEl>
                                          </p:spTgt>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heel(1)">
                                      <p:cBhvr>
                                        <p:cTn id="16" dur="2000"/>
                                        <p:tgtEl>
                                          <p:spTgt spid="3">
                                            <p:txEl>
                                              <p:pRg st="3" end="3"/>
                                            </p:txEl>
                                          </p:spTgt>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heel(1)">
                                      <p:cBhvr>
                                        <p:cTn id="19"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Pathogens, Spoilage and Good Bacteria</a:t>
            </a:r>
          </a:p>
        </p:txBody>
      </p:sp>
      <p:sp>
        <p:nvSpPr>
          <p:cNvPr id="3" name="Content Placeholder 2"/>
          <p:cNvSpPr>
            <a:spLocks noGrp="1"/>
          </p:cNvSpPr>
          <p:nvPr>
            <p:ph idx="1"/>
          </p:nvPr>
        </p:nvSpPr>
        <p:spPr/>
        <p:txBody>
          <a:bodyPr/>
          <a:lstStyle/>
          <a:p>
            <a:pPr lvl="0"/>
            <a:r>
              <a:rPr lang="en-US" dirty="0"/>
              <a:t>Pathogens cause death and illness.</a:t>
            </a:r>
          </a:p>
          <a:p>
            <a:pPr lvl="0"/>
            <a:r>
              <a:rPr lang="en-US" dirty="0"/>
              <a:t>Spoilage organisms cause color, aroma and flavor changes.</a:t>
            </a:r>
          </a:p>
          <a:p>
            <a:pPr lvl="0"/>
            <a:r>
              <a:rPr lang="en-US" dirty="0"/>
              <a:t>Spoilage detracts from food quality.</a:t>
            </a:r>
          </a:p>
          <a:p>
            <a:pPr lvl="0"/>
            <a:r>
              <a:rPr lang="en-US" dirty="0"/>
              <a:t>Pathogens are not as competitive as bacteria.</a:t>
            </a:r>
          </a:p>
          <a:p>
            <a:pPr lvl="0"/>
            <a:r>
              <a:rPr lang="en-US" dirty="0"/>
              <a:t>Good bacteria are used in foods to help fermentation and age the food (e.g., cheese) to produce a different flavor.</a:t>
            </a:r>
          </a:p>
          <a:p>
            <a:endParaRPr lang="en-US" dirty="0"/>
          </a:p>
        </p:txBody>
      </p:sp>
    </p:spTree>
    <p:extLst>
      <p:ext uri="{BB962C8B-B14F-4D97-AF65-F5344CB8AC3E}">
        <p14:creationId xmlns:p14="http://schemas.microsoft.com/office/powerpoint/2010/main" val="412338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plus(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plus(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plus(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plus(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3"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plus(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FFA">
      <a:dk1>
        <a:sysClr val="windowText" lastClr="000000"/>
      </a:dk1>
      <a:lt1>
        <a:sysClr val="window" lastClr="FFFFFF"/>
      </a:lt1>
      <a:dk2>
        <a:srgbClr val="011E41"/>
      </a:dk2>
      <a:lt2>
        <a:srgbClr val="F2DAB2"/>
      </a:lt2>
      <a:accent1>
        <a:srgbClr val="004A98"/>
      </a:accent1>
      <a:accent2>
        <a:srgbClr val="ED7D31"/>
      </a:accent2>
      <a:accent3>
        <a:srgbClr val="F5B335"/>
      </a:accent3>
      <a:accent4>
        <a:srgbClr val="E1251B"/>
      </a:accent4>
      <a:accent5>
        <a:srgbClr val="00ACE5"/>
      </a:accent5>
      <a:accent6>
        <a:srgbClr val="51A99B"/>
      </a:accent6>
      <a:hlink>
        <a:srgbClr val="0563C1"/>
      </a:hlink>
      <a:folHlink>
        <a:srgbClr val="954F72"/>
      </a:folHlink>
    </a:clrScheme>
    <a:fontScheme name="FFA">
      <a:majorFont>
        <a:latin typeface="Anton"/>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solidFill>
              <a:schemeClr val="tx2"/>
            </a:solidFill>
          </a:defRPr>
        </a:defPPr>
      </a:lstStyle>
    </a:txDef>
  </a:objectDefaults>
  <a:extraClrSchemeLst/>
  <a:extLst>
    <a:ext uri="{05A4C25C-085E-4340-85A3-A5531E510DB2}">
      <thm15:themeFamily xmlns:thm15="http://schemas.microsoft.com/office/thememl/2012/main" name="FFA Formal.potx" id="{B6AF4D2D-1297-4102-AFCC-1815334087A9}" vid="{0588A820-DFA9-49F7-9DA4-50149E13CF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FFA Formal (6)</Template>
  <TotalTime>106</TotalTime>
  <Words>1037</Words>
  <Application>Microsoft Office PowerPoint</Application>
  <PresentationFormat>Widescreen</PresentationFormat>
  <Paragraphs>110</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Anton</vt:lpstr>
      <vt:lpstr>Arial</vt:lpstr>
      <vt:lpstr>Calibri</vt:lpstr>
      <vt:lpstr>Montserrat</vt:lpstr>
      <vt:lpstr>Office Theme</vt:lpstr>
      <vt:lpstr>Food Safety and Defense Issues</vt:lpstr>
      <vt:lpstr>Goals</vt:lpstr>
      <vt:lpstr>PowerPoint Presentation</vt:lpstr>
      <vt:lpstr>Food Concerns Must Be Placed into 1 of the 2:</vt:lpstr>
      <vt:lpstr>Food Safety Concerns</vt:lpstr>
      <vt:lpstr>Food Quality Concerns</vt:lpstr>
      <vt:lpstr>Food Defense</vt:lpstr>
      <vt:lpstr>Food Defense</vt:lpstr>
      <vt:lpstr>Pathogens, Spoilage and Good Bacteria</vt:lpstr>
      <vt:lpstr>Biological Hazards</vt:lpstr>
      <vt:lpstr>Spoilage Bacteria</vt:lpstr>
      <vt:lpstr>Pathogenic Bacteria</vt:lpstr>
      <vt:lpstr>Chemical Hazard</vt:lpstr>
      <vt:lpstr>Chemical Hazards</vt:lpstr>
      <vt:lpstr>Physical Hazard</vt:lpstr>
      <vt:lpstr>Radiological Hazard</vt:lpstr>
      <vt:lpstr>Unintentional Contamination</vt:lpstr>
      <vt:lpstr>Intentional Contamination</vt:lpstr>
      <vt:lpstr>Scope/Impact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Safety and Defense Issues</dc:title>
  <dc:creator>McGrady, Megan</dc:creator>
  <cp:lastModifiedBy>McGrady, Megan</cp:lastModifiedBy>
  <cp:revision>4</cp:revision>
  <dcterms:created xsi:type="dcterms:W3CDTF">2022-06-21T15:28:29Z</dcterms:created>
  <dcterms:modified xsi:type="dcterms:W3CDTF">2022-08-02T19:16:13Z</dcterms:modified>
</cp:coreProperties>
</file>