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326" r:id="rId3"/>
    <p:sldId id="466" r:id="rId4"/>
    <p:sldId id="431" r:id="rId5"/>
    <p:sldId id="433" r:id="rId6"/>
    <p:sldId id="434" r:id="rId7"/>
    <p:sldId id="435" r:id="rId8"/>
    <p:sldId id="436" r:id="rId9"/>
    <p:sldId id="437" r:id="rId10"/>
    <p:sldId id="438" r:id="rId11"/>
    <p:sldId id="439" r:id="rId12"/>
    <p:sldId id="440" r:id="rId13"/>
    <p:sldId id="441" r:id="rId14"/>
    <p:sldId id="442" r:id="rId15"/>
    <p:sldId id="443" r:id="rId16"/>
    <p:sldId id="444" r:id="rId17"/>
    <p:sldId id="445" r:id="rId18"/>
    <p:sldId id="446" r:id="rId19"/>
    <p:sldId id="447" r:id="rId20"/>
    <p:sldId id="448" r:id="rId21"/>
    <p:sldId id="449" r:id="rId22"/>
    <p:sldId id="451" r:id="rId23"/>
    <p:sldId id="452" r:id="rId24"/>
    <p:sldId id="454" r:id="rId25"/>
    <p:sldId id="458" r:id="rId26"/>
    <p:sldId id="459" r:id="rId27"/>
    <p:sldId id="39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660"/>
  </p:normalViewPr>
  <p:slideViewPr>
    <p:cSldViewPr snapToGrid="0" showGuides="1">
      <p:cViewPr varScale="1">
        <p:scale>
          <a:sx n="45" d="100"/>
          <a:sy n="45" d="100"/>
        </p:scale>
        <p:origin x="592" y="40"/>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11/07/2023</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11/07/2023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C1DAC8A-5181-41B9-A7EF-AE7F9F949493}" type="slidenum">
              <a:rPr lang="en-GB" smtClean="0"/>
              <a:t>1</a:t>
            </a:fld>
            <a:endParaRPr lang="en-GB"/>
          </a:p>
        </p:txBody>
      </p:sp>
    </p:spTree>
    <p:extLst>
      <p:ext uri="{BB962C8B-B14F-4D97-AF65-F5344CB8AC3E}">
        <p14:creationId xmlns:p14="http://schemas.microsoft.com/office/powerpoint/2010/main" val="1537873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17</a:t>
            </a:fld>
            <a:endParaRPr lang="en-US"/>
          </a:p>
        </p:txBody>
      </p:sp>
    </p:spTree>
    <p:extLst>
      <p:ext uri="{BB962C8B-B14F-4D97-AF65-F5344CB8AC3E}">
        <p14:creationId xmlns:p14="http://schemas.microsoft.com/office/powerpoint/2010/main" val="86090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%DV can be calculated from either the unrounded total nutrient contents or the final rounded numbers that are used on the Nutrition Facts Panel.</a:t>
            </a:r>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18</a:t>
            </a:fld>
            <a:endParaRPr lang="en-US"/>
          </a:p>
        </p:txBody>
      </p:sp>
    </p:spTree>
    <p:extLst>
      <p:ext uri="{BB962C8B-B14F-4D97-AF65-F5344CB8AC3E}">
        <p14:creationId xmlns:p14="http://schemas.microsoft.com/office/powerpoint/2010/main" val="2672164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Round</a:t>
            </a:r>
            <a:r>
              <a:rPr lang="en-US" baseline="0" dirty="0"/>
              <a:t> to the nearest whole number f</a:t>
            </a:r>
            <a:r>
              <a:rPr lang="en-US" dirty="0"/>
              <a:t>or the %DV</a:t>
            </a:r>
            <a:r>
              <a:rPr lang="en-US" baseline="0" dirty="0"/>
              <a:t> values. </a:t>
            </a:r>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19</a:t>
            </a:fld>
            <a:endParaRPr lang="en-US"/>
          </a:p>
        </p:txBody>
      </p:sp>
    </p:spTree>
    <p:extLst>
      <p:ext uri="{BB962C8B-B14F-4D97-AF65-F5344CB8AC3E}">
        <p14:creationId xmlns:p14="http://schemas.microsoft.com/office/powerpoint/2010/main" val="4276862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Round</a:t>
            </a:r>
            <a:r>
              <a:rPr lang="en-US" baseline="0" dirty="0"/>
              <a:t> to the nearest whole number f</a:t>
            </a:r>
            <a:r>
              <a:rPr lang="en-US" dirty="0"/>
              <a:t>or the %DV</a:t>
            </a:r>
            <a:r>
              <a:rPr lang="en-US" baseline="0" dirty="0"/>
              <a:t> values. Do not need to figure the Vitamin/Mineral content. </a:t>
            </a:r>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20</a:t>
            </a:fld>
            <a:endParaRPr lang="en-US"/>
          </a:p>
        </p:txBody>
      </p:sp>
    </p:spTree>
    <p:extLst>
      <p:ext uri="{BB962C8B-B14F-4D97-AF65-F5344CB8AC3E}">
        <p14:creationId xmlns:p14="http://schemas.microsoft.com/office/powerpoint/2010/main" val="1814618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21</a:t>
            </a:fld>
            <a:endParaRPr lang="en-US"/>
          </a:p>
        </p:txBody>
      </p:sp>
    </p:spTree>
    <p:extLst>
      <p:ext uri="{BB962C8B-B14F-4D97-AF65-F5344CB8AC3E}">
        <p14:creationId xmlns:p14="http://schemas.microsoft.com/office/powerpoint/2010/main" val="182513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a:t>
            </a:r>
            <a:r>
              <a:rPr lang="en-US" baseline="0" dirty="0"/>
              <a:t> was organized to provide a visual of the ingredient listing. Participants do not need to reorganize their chart. </a:t>
            </a:r>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22</a:t>
            </a:fld>
            <a:endParaRPr lang="en-US"/>
          </a:p>
        </p:txBody>
      </p:sp>
    </p:spTree>
    <p:extLst>
      <p:ext uri="{BB962C8B-B14F-4D97-AF65-F5344CB8AC3E}">
        <p14:creationId xmlns:p14="http://schemas.microsoft.com/office/powerpoint/2010/main" val="42320078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25</a:t>
            </a:fld>
            <a:endParaRPr lang="en-US"/>
          </a:p>
        </p:txBody>
      </p:sp>
    </p:spTree>
    <p:extLst>
      <p:ext uri="{BB962C8B-B14F-4D97-AF65-F5344CB8AC3E}">
        <p14:creationId xmlns:p14="http://schemas.microsoft.com/office/powerpoint/2010/main" val="3568471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26</a:t>
            </a:fld>
            <a:endParaRPr lang="en-US"/>
          </a:p>
        </p:txBody>
      </p:sp>
    </p:spTree>
    <p:extLst>
      <p:ext uri="{BB962C8B-B14F-4D97-AF65-F5344CB8AC3E}">
        <p14:creationId xmlns:p14="http://schemas.microsoft.com/office/powerpoint/2010/main" val="3859677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27</a:t>
            </a:fld>
            <a:endParaRPr lang="en-US"/>
          </a:p>
        </p:txBody>
      </p:sp>
    </p:spTree>
    <p:extLst>
      <p:ext uri="{BB962C8B-B14F-4D97-AF65-F5344CB8AC3E}">
        <p14:creationId xmlns:p14="http://schemas.microsoft.com/office/powerpoint/2010/main" val="1997047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a:t>
            </a:r>
            <a:r>
              <a:rPr lang="en-US" baseline="0" dirty="0"/>
              <a:t> the beginning of one way to calculate Nutritionals. </a:t>
            </a:r>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3</a:t>
            </a:fld>
            <a:endParaRPr lang="en-US"/>
          </a:p>
        </p:txBody>
      </p:sp>
    </p:spTree>
    <p:extLst>
      <p:ext uri="{BB962C8B-B14F-4D97-AF65-F5344CB8AC3E}">
        <p14:creationId xmlns:p14="http://schemas.microsoft.com/office/powerpoint/2010/main" val="168499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6</a:t>
            </a:fld>
            <a:endParaRPr lang="en-US"/>
          </a:p>
        </p:txBody>
      </p:sp>
    </p:spTree>
    <p:extLst>
      <p:ext uri="{BB962C8B-B14F-4D97-AF65-F5344CB8AC3E}">
        <p14:creationId xmlns:p14="http://schemas.microsoft.com/office/powerpoint/2010/main" val="854761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Unless the product is required to have certain ingredients or a certain number of ingredients, remove as many extra ingredients to simplify the process. In the above example, white sugar and baking powder were removed. The tapioca flour could have been left out as well, but the food scientist in us just couldn’t do that.  Points would be deducted if the participants removed Peanut Butter altogether (it is part of the identity of the product, Peanut Butter Cookie Dough Balls) or if the participants didn’t choose a gluten-free starch.  </a:t>
            </a:r>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8</a:t>
            </a:fld>
            <a:endParaRPr lang="en-US"/>
          </a:p>
        </p:txBody>
      </p:sp>
    </p:spTree>
    <p:extLst>
      <p:ext uri="{BB962C8B-B14F-4D97-AF65-F5344CB8AC3E}">
        <p14:creationId xmlns:p14="http://schemas.microsoft.com/office/powerpoint/2010/main" val="1899662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Theoretical, not necessarily</a:t>
            </a:r>
            <a:r>
              <a:rPr lang="en-US" baseline="0" dirty="0"/>
              <a:t> realistic</a:t>
            </a:r>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9</a:t>
            </a:fld>
            <a:endParaRPr lang="en-US"/>
          </a:p>
        </p:txBody>
      </p:sp>
    </p:spTree>
    <p:extLst>
      <p:ext uri="{BB962C8B-B14F-4D97-AF65-F5344CB8AC3E}">
        <p14:creationId xmlns:p14="http://schemas.microsoft.com/office/powerpoint/2010/main" val="1139741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a:t>
            </a:r>
            <a:r>
              <a:rPr lang="en-US" baseline="0" dirty="0"/>
              <a:t> the beginning of one way to calculate Nutritionals. </a:t>
            </a:r>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10</a:t>
            </a:fld>
            <a:endParaRPr lang="en-US"/>
          </a:p>
        </p:txBody>
      </p:sp>
    </p:spTree>
    <p:extLst>
      <p:ext uri="{BB962C8B-B14F-4D97-AF65-F5344CB8AC3E}">
        <p14:creationId xmlns:p14="http://schemas.microsoft.com/office/powerpoint/2010/main" val="1280741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12</a:t>
            </a:fld>
            <a:endParaRPr lang="en-US"/>
          </a:p>
        </p:txBody>
      </p:sp>
    </p:spTree>
    <p:extLst>
      <p:ext uri="{BB962C8B-B14F-4D97-AF65-F5344CB8AC3E}">
        <p14:creationId xmlns:p14="http://schemas.microsoft.com/office/powerpoint/2010/main" val="4091193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13</a:t>
            </a:fld>
            <a:endParaRPr lang="en-US"/>
          </a:p>
        </p:txBody>
      </p:sp>
    </p:spTree>
    <p:extLst>
      <p:ext uri="{BB962C8B-B14F-4D97-AF65-F5344CB8AC3E}">
        <p14:creationId xmlns:p14="http://schemas.microsoft.com/office/powerpoint/2010/main" val="789089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05F5B4-8380-B046-948F-1E70D20537E3}" type="slidenum">
              <a:rPr lang="en-US" smtClean="0"/>
              <a:t>16</a:t>
            </a:fld>
            <a:endParaRPr lang="en-US"/>
          </a:p>
        </p:txBody>
      </p:sp>
    </p:spTree>
    <p:extLst>
      <p:ext uri="{BB962C8B-B14F-4D97-AF65-F5344CB8AC3E}">
        <p14:creationId xmlns:p14="http://schemas.microsoft.com/office/powerpoint/2010/main" val="27911347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lide - Lockup">
    <p:spTree>
      <p:nvGrpSpPr>
        <p:cNvPr id="1" name=""/>
        <p:cNvGrpSpPr/>
        <p:nvPr/>
      </p:nvGrpSpPr>
      <p:grpSpPr>
        <a:xfrm>
          <a:off x="0" y="0"/>
          <a:ext cx="0" cy="0"/>
          <a:chOff x="0" y="0"/>
          <a:chExt cx="0" cy="0"/>
        </a:xfrm>
      </p:grpSpPr>
      <p:sp>
        <p:nvSpPr>
          <p:cNvPr id="3" name="Title 16"/>
          <p:cNvSpPr>
            <a:spLocks noGrp="1"/>
          </p:cNvSpPr>
          <p:nvPr>
            <p:ph type="title" hasCustomPrompt="1"/>
          </p:nvPr>
        </p:nvSpPr>
        <p:spPr>
          <a:xfrm>
            <a:off x="202174" y="301314"/>
            <a:ext cx="3952965" cy="309014"/>
          </a:xfrm>
          <a:prstGeom prst="rect">
            <a:avLst/>
          </a:prstGeom>
        </p:spPr>
        <p:txBody>
          <a:bodyPr/>
          <a:lstStyle>
            <a:lvl1pPr>
              <a:defRPr sz="2183" b="1" i="0">
                <a:solidFill>
                  <a:schemeClr val="bg1"/>
                </a:solidFill>
                <a:latin typeface="URW Grotesk T" charset="0"/>
                <a:ea typeface="URW Grotesk T" charset="0"/>
                <a:cs typeface="URW Grotesk T" charset="0"/>
              </a:defRPr>
            </a:lvl1pPr>
          </a:lstStyle>
          <a:p>
            <a:r>
              <a:rPr lang="en-US" dirty="0"/>
              <a:t>CLICK TO EDIT MASTER TITLE STYLE</a:t>
            </a:r>
          </a:p>
        </p:txBody>
      </p:sp>
      <p:sp>
        <p:nvSpPr>
          <p:cNvPr id="5" name="Text Placeholder 19"/>
          <p:cNvSpPr>
            <a:spLocks noGrp="1"/>
          </p:cNvSpPr>
          <p:nvPr>
            <p:ph type="body" sz="quarter" idx="10"/>
          </p:nvPr>
        </p:nvSpPr>
        <p:spPr>
          <a:xfrm>
            <a:off x="1382479" y="2046744"/>
            <a:ext cx="9750519" cy="2764030"/>
          </a:xfrm>
          <a:prstGeom prst="rect">
            <a:avLst/>
          </a:prstGeom>
        </p:spPr>
        <p:txBody>
          <a:bodyPr/>
          <a:lstStyle>
            <a:lvl1pPr>
              <a:defRPr sz="3638" b="0" i="0">
                <a:latin typeface="URW Grotesk Light" charset="0"/>
                <a:ea typeface="URW Grotesk Light" charset="0"/>
                <a:cs typeface="URW Grotesk Light" charset="0"/>
              </a:defRPr>
            </a:lvl1pPr>
            <a:lvl2pPr>
              <a:defRPr sz="3638" b="0" i="0">
                <a:latin typeface="URW Grotesk Light" charset="0"/>
                <a:ea typeface="URW Grotesk Light" charset="0"/>
                <a:cs typeface="URW Grotesk Light" charset="0"/>
              </a:defRPr>
            </a:lvl2pPr>
            <a:lvl3pPr>
              <a:defRPr sz="3638" b="0" i="0">
                <a:latin typeface="URW Grotesk Light" charset="0"/>
                <a:ea typeface="URW Grotesk Light" charset="0"/>
                <a:cs typeface="URW Grotesk Light" charset="0"/>
              </a:defRPr>
            </a:lvl3pPr>
            <a:lvl4pPr>
              <a:defRPr sz="3638" b="0" i="0">
                <a:latin typeface="URW Grotesk Light" charset="0"/>
                <a:ea typeface="URW Grotesk Light" charset="0"/>
                <a:cs typeface="URW Grotesk Light" charset="0"/>
              </a:defRPr>
            </a:lvl4pPr>
            <a:lvl5pPr>
              <a:defRPr sz="3638" b="0" i="0">
                <a:latin typeface="URW Grotesk Light" charset="0"/>
                <a:ea typeface="URW Grotesk Light" charset="0"/>
                <a:cs typeface="URW Grotesk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3"/>
          <p:cNvSpPr>
            <a:spLocks noGrp="1"/>
          </p:cNvSpPr>
          <p:nvPr>
            <p:ph type="pic" sz="quarter" idx="12" hasCustomPrompt="1"/>
          </p:nvPr>
        </p:nvSpPr>
        <p:spPr>
          <a:xfrm>
            <a:off x="4571038" y="127080"/>
            <a:ext cx="3049925" cy="720071"/>
          </a:xfrm>
          <a:prstGeom prst="rect">
            <a:avLst/>
          </a:prstGeom>
        </p:spPr>
        <p:txBody>
          <a:bodyPr/>
          <a:lstStyle>
            <a:lvl1pPr>
              <a:defRPr baseline="0">
                <a:solidFill>
                  <a:schemeClr val="bg1"/>
                </a:solidFill>
              </a:defRPr>
            </a:lvl1pPr>
          </a:lstStyle>
          <a:p>
            <a:r>
              <a:rPr lang="en-US" dirty="0"/>
              <a:t>INSERT LOCKUP (reversed / .PDF RGB version)</a:t>
            </a:r>
          </a:p>
        </p:txBody>
      </p:sp>
      <p:sp>
        <p:nvSpPr>
          <p:cNvPr id="7" name="Slide Number Placeholder 1"/>
          <p:cNvSpPr>
            <a:spLocks noGrp="1"/>
          </p:cNvSpPr>
          <p:nvPr>
            <p:ph type="sldNum" sz="quarter" idx="4"/>
          </p:nvPr>
        </p:nvSpPr>
        <p:spPr>
          <a:xfrm>
            <a:off x="11826163" y="6356454"/>
            <a:ext cx="247422" cy="364848"/>
          </a:xfrm>
          <a:prstGeom prst="rect">
            <a:avLst/>
          </a:prstGeom>
        </p:spPr>
        <p:txBody>
          <a:bodyPr vert="horz" lIns="91440" tIns="45720" rIns="91440" bIns="45720" rtlCol="0" anchor="ctr"/>
          <a:lstStyle>
            <a:lvl1pPr algn="r">
              <a:defRPr sz="728">
                <a:solidFill>
                  <a:schemeClr val="bg1"/>
                </a:solidFill>
              </a:defRPr>
            </a:lvl1pPr>
          </a:lstStyle>
          <a:p>
            <a:fld id="{32EC5C7E-BD6E-674A-84A5-3CE800E13118}" type="slidenum">
              <a:rPr lang="en-US" smtClean="0"/>
              <a:pPr/>
              <a:t>‹#›</a:t>
            </a:fld>
            <a:endParaRPr lang="en-US" dirty="0"/>
          </a:p>
        </p:txBody>
      </p:sp>
      <p:sp>
        <p:nvSpPr>
          <p:cNvPr id="9" name="Text Placeholder 5"/>
          <p:cNvSpPr>
            <a:spLocks noGrp="1"/>
          </p:cNvSpPr>
          <p:nvPr>
            <p:ph type="body" sz="quarter" idx="11" hasCustomPrompt="1"/>
          </p:nvPr>
        </p:nvSpPr>
        <p:spPr>
          <a:xfrm>
            <a:off x="2260488" y="5739387"/>
            <a:ext cx="7624814" cy="415870"/>
          </a:xfrm>
          <a:prstGeom prst="rect">
            <a:avLst/>
          </a:prstGeom>
        </p:spPr>
        <p:txBody>
          <a:bodyPr vert="horz"/>
          <a:lstStyle>
            <a:lvl1pPr marL="0" indent="0">
              <a:buNone/>
              <a:defRPr sz="1092"/>
            </a:lvl1pPr>
          </a:lstStyle>
          <a:p>
            <a:pPr lvl="0"/>
            <a:r>
              <a:rPr lang="en-US" dirty="0"/>
              <a:t>Add Caption here</a:t>
            </a:r>
          </a:p>
        </p:txBody>
      </p:sp>
      <p:sp>
        <p:nvSpPr>
          <p:cNvPr id="8" name="Content Placeholder 6"/>
          <p:cNvSpPr>
            <a:spLocks noGrp="1"/>
          </p:cNvSpPr>
          <p:nvPr>
            <p:ph sz="quarter" idx="13"/>
          </p:nvPr>
        </p:nvSpPr>
        <p:spPr>
          <a:xfrm>
            <a:off x="7852018" y="286873"/>
            <a:ext cx="3974145" cy="323454"/>
          </a:xfrm>
          <a:prstGeom prst="rect">
            <a:avLst/>
          </a:prstGeom>
        </p:spPr>
        <p:txBody>
          <a:bodyPr vert="horz"/>
          <a:lstStyle>
            <a:lvl1pPr marL="0" indent="0" algn="r">
              <a:buNone/>
              <a:defRPr sz="1940">
                <a:solidFill>
                  <a:srgbClr val="FFFFFF"/>
                </a:solidFill>
                <a:latin typeface="URWGroteskConLig"/>
                <a:cs typeface="URWGroteskConLig"/>
              </a:defRPr>
            </a:lvl1pPr>
          </a:lstStyle>
          <a:p>
            <a:pPr lvl="0"/>
            <a:r>
              <a:rPr lang="en-US" dirty="0"/>
              <a:t>Click to edit Master text styles</a:t>
            </a:r>
          </a:p>
        </p:txBody>
      </p:sp>
    </p:spTree>
    <p:extLst>
      <p:ext uri="{BB962C8B-B14F-4D97-AF65-F5344CB8AC3E}">
        <p14:creationId xmlns:p14="http://schemas.microsoft.com/office/powerpoint/2010/main" val="242895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1.59482E-6 -4.50463E-6 L -1.59482E-6 -0.08083 " pathEditMode="relative" rAng="0" ptsTypes="AA">
                                      <p:cBhvr>
                                        <p:cTn id="6" dur="8000" fill="hold"/>
                                        <p:tgtEl>
                                          <p:spTgt spid="9">
                                            <p:txEl>
                                              <p:pRg st="0" end="0"/>
                                            </p:txEl>
                                          </p:spTgt>
                                        </p:tgtEl>
                                        <p:attrNameLst>
                                          <p:attrName>ppt_x</p:attrName>
                                          <p:attrName>ppt_y</p:attrName>
                                        </p:attrNameLst>
                                      </p:cBhvr>
                                      <p:rCtr x="0" y="-40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42" presetClass="path" presetSubtype="0" accel="50000" decel="50000" fill="hold" nodeType="afterEffect">
                  <p:stCondLst>
                    <p:cond delay="0"/>
                  </p:stCondLst>
                  <p:childTnLst>
                    <p:animMotion origin="layout" path="M -1.59482E-6 -4.50463E-6 L -1.59482E-6 -0.08083 " pathEditMode="relative" rAng="0" ptsTypes="AA">
                      <p:cBhvr>
                        <p:cTn dur="8000" fill="hold"/>
                        <p:tgtEl>
                          <p:spTgt spid="9"/>
                        </p:tgtEl>
                        <p:attrNameLst>
                          <p:attrName>ppt_x</p:attrName>
                          <p:attrName>ppt_y</p:attrName>
                        </p:attrNameLst>
                      </p:cBhvr>
                      <p:rCtr x="0" y="-4042"/>
                    </p:animMotion>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ingle Objec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p:spPr>
        <p:txBody>
          <a:bodyPr/>
          <a:lstStyle/>
          <a:p>
            <a:endParaRPr lang="en-US"/>
          </a:p>
        </p:txBody>
      </p:sp>
      <p:sp>
        <p:nvSpPr>
          <p:cNvPr id="5" name="Text Placeholder 5"/>
          <p:cNvSpPr>
            <a:spLocks noGrp="1"/>
          </p:cNvSpPr>
          <p:nvPr>
            <p:ph type="body" sz="quarter" idx="11" hasCustomPrompt="1"/>
          </p:nvPr>
        </p:nvSpPr>
        <p:spPr>
          <a:xfrm>
            <a:off x="1890800" y="6986996"/>
            <a:ext cx="8410401" cy="415870"/>
          </a:xfrm>
          <a:prstGeom prst="rect">
            <a:avLst/>
          </a:prstGeom>
        </p:spPr>
        <p:txBody>
          <a:bodyPr vert="horz"/>
          <a:lstStyle>
            <a:lvl1pPr marL="0" indent="0">
              <a:buNone/>
              <a:defRPr sz="1092">
                <a:solidFill>
                  <a:schemeClr val="tx1"/>
                </a:solidFill>
              </a:defRPr>
            </a:lvl1pPr>
          </a:lstStyle>
          <a:p>
            <a:pPr lvl="0"/>
            <a:r>
              <a:rPr lang="en-US" dirty="0"/>
              <a:t>Add Caption here</a:t>
            </a:r>
          </a:p>
        </p:txBody>
      </p:sp>
    </p:spTree>
    <p:extLst>
      <p:ext uri="{BB962C8B-B14F-4D97-AF65-F5344CB8AC3E}">
        <p14:creationId xmlns:p14="http://schemas.microsoft.com/office/powerpoint/2010/main" val="135210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400"/>
                                  </p:stCondLst>
                                  <p:childTnLst>
                                    <p:animMotion origin="layout" path="M 4.2072E-6 -4.94592E-6 L 4.2072E-6 -0.12277 " pathEditMode="relative" rAng="0" ptsTypes="AA">
                                      <p:cBhvr>
                                        <p:cTn id="6" dur="7900" fill="hold"/>
                                        <p:tgtEl>
                                          <p:spTgt spid="5">
                                            <p:txEl>
                                              <p:pRg st="0" end="0"/>
                                            </p:txEl>
                                          </p:spTgt>
                                        </p:tgtEl>
                                        <p:attrNameLst>
                                          <p:attrName>ppt_x</p:attrName>
                                          <p:attrName>ppt_y</p:attrName>
                                        </p:attrNameLst>
                                      </p:cBhvr>
                                      <p:rCtr x="0" y="-6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42" presetClass="path" presetSubtype="0" accel="50000" decel="50000" fill="hold" nodeType="afterEffect">
                  <p:stCondLst>
                    <p:cond delay="400"/>
                  </p:stCondLst>
                  <p:childTnLst>
                    <p:animMotion origin="layout" path="M 4.2072E-6 -4.94592E-6 L 4.2072E-6 -0.12277 " pathEditMode="relative" rAng="0" ptsTypes="AA">
                      <p:cBhvr>
                        <p:cTn dur="7900" fill="hold"/>
                        <p:tgtEl>
                          <p:spTgt spid="5"/>
                        </p:tgtEl>
                        <p:attrNameLst>
                          <p:attrName>ppt_x</p:attrName>
                          <p:attrName>ppt_y</p:attrName>
                        </p:attrNameLst>
                      </p:cBhvr>
                      <p:rCtr x="0" y="-6139"/>
                    </p:animMotion>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7" r:id="rId7"/>
    <p:sldLayoutId id="2147483658" r:id="rId8"/>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ndb.nal.usda.gov/ndb/search/list"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fda.gov/food/guidanceregulation/guidancedocumentsregulatoryinformation/labelingnutrition/ucm064894.htm"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fda.gov/Food/GuidanceRegulation/GuidanceDocumentsRegulatoryInformation/LabelingNutrition/ucm064866.htm"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hyperlink" Target="https://www.fda.gov/food/nutrition-education-resources-materials/new-nutrition-facts-label"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ww.fda.gov/food/new-nutrition-facts-label/whats-new-nutrition-facts-label" TargetMode="External"/><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0EDF-D37F-404A-8F92-1599E3AF2AE1}"/>
              </a:ext>
            </a:extLst>
          </p:cNvPr>
          <p:cNvSpPr>
            <a:spLocks noGrp="1"/>
          </p:cNvSpPr>
          <p:nvPr>
            <p:ph type="ctrTitle"/>
          </p:nvPr>
        </p:nvSpPr>
        <p:spPr/>
        <p:txBody>
          <a:bodyPr/>
          <a:lstStyle/>
          <a:p>
            <a:r>
              <a:rPr lang="en-GB" dirty="0"/>
              <a:t>Food Science: </a:t>
            </a:r>
            <a:br>
              <a:rPr lang="en-GB" dirty="0"/>
            </a:br>
            <a:r>
              <a:rPr lang="en-GB" dirty="0"/>
              <a:t>Food Product Development</a:t>
            </a:r>
          </a:p>
        </p:txBody>
      </p:sp>
    </p:spTree>
    <p:extLst>
      <p:ext uri="{BB962C8B-B14F-4D97-AF65-F5344CB8AC3E}">
        <p14:creationId xmlns:p14="http://schemas.microsoft.com/office/powerpoint/2010/main" val="4099290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89694" y="1673106"/>
            <a:ext cx="10372484" cy="2772465"/>
          </a:xfrm>
        </p:spPr>
        <p:txBody>
          <a:bodyPr>
            <a:normAutofit lnSpcReduction="10000"/>
          </a:bodyPr>
          <a:lstStyle/>
          <a:p>
            <a:pPr lvl="2"/>
            <a:r>
              <a:rPr lang="en-US" sz="2911" dirty="0"/>
              <a:t>Step 3: Calculate each Ingredients’ nutrients based on % used in formula</a:t>
            </a:r>
            <a:endParaRPr lang="en-US" sz="2668" dirty="0"/>
          </a:p>
          <a:p>
            <a:pPr lvl="3"/>
            <a:r>
              <a:rPr lang="en-US" sz="2668" dirty="0"/>
              <a:t> Find nutrition info on </a:t>
            </a:r>
            <a:r>
              <a:rPr lang="en-US" sz="2668" b="1" dirty="0"/>
              <a:t>Ingredient Nutrient </a:t>
            </a:r>
            <a:r>
              <a:rPr lang="en-US" sz="2668" dirty="0"/>
              <a:t>spreadsheet </a:t>
            </a:r>
          </a:p>
          <a:p>
            <a:pPr lvl="3"/>
            <a:r>
              <a:rPr lang="en-US" sz="2668" dirty="0"/>
              <a:t> Nutrition Information provided on 100 grams of each ingredient</a:t>
            </a:r>
          </a:p>
          <a:p>
            <a:pPr lvl="3"/>
            <a:r>
              <a:rPr lang="en-US" sz="2668" dirty="0"/>
              <a:t> Calculate ingredient nutrients based on same percentage used in ingredient formulation</a:t>
            </a:r>
          </a:p>
        </p:txBody>
      </p:sp>
      <p:sp>
        <p:nvSpPr>
          <p:cNvPr id="10" name="Explosion 2 9"/>
          <p:cNvSpPr/>
          <p:nvPr/>
        </p:nvSpPr>
        <p:spPr>
          <a:xfrm>
            <a:off x="9953192" y="1857937"/>
            <a:ext cx="2217972" cy="1802102"/>
          </a:xfrm>
          <a:prstGeom prst="irregularSeal2">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092"/>
          </a:p>
        </p:txBody>
      </p:sp>
      <p:sp>
        <p:nvSpPr>
          <p:cNvPr id="9" name="TextBox 8"/>
          <p:cNvSpPr txBox="1"/>
          <p:nvPr/>
        </p:nvSpPr>
        <p:spPr>
          <a:xfrm rot="20881531">
            <a:off x="10164571" y="2490161"/>
            <a:ext cx="1591667" cy="689420"/>
          </a:xfrm>
          <a:prstGeom prst="rect">
            <a:avLst/>
          </a:prstGeom>
          <a:noFill/>
        </p:spPr>
        <p:txBody>
          <a:bodyPr wrap="square" rtlCol="0">
            <a:spAutoFit/>
          </a:bodyPr>
          <a:lstStyle/>
          <a:p>
            <a:pPr algn="ctr"/>
            <a:r>
              <a:rPr lang="en-US" sz="1940" dirty="0">
                <a:solidFill>
                  <a:schemeClr val="bg1"/>
                </a:solidFill>
                <a:latin typeface="Arial Rounded MT Bold" panose="020F0704030504030204" pitchFamily="34" charset="0"/>
              </a:rPr>
              <a:t>YEAH ALGEBRA!</a:t>
            </a:r>
          </a:p>
        </p:txBody>
      </p:sp>
      <p:sp>
        <p:nvSpPr>
          <p:cNvPr id="6" name="TextBox 5"/>
          <p:cNvSpPr txBox="1"/>
          <p:nvPr/>
        </p:nvSpPr>
        <p:spPr>
          <a:xfrm>
            <a:off x="786922" y="5092479"/>
            <a:ext cx="10396743" cy="1249509"/>
          </a:xfrm>
          <a:prstGeom prst="rect">
            <a:avLst/>
          </a:prstGeom>
          <a:solidFill>
            <a:schemeClr val="accent2"/>
          </a:solidFill>
        </p:spPr>
        <p:txBody>
          <a:bodyPr wrap="square" rtlCol="0">
            <a:spAutoFit/>
          </a:bodyPr>
          <a:lstStyle/>
          <a:p>
            <a:pPr marL="244516" lvl="4"/>
            <a:r>
              <a:rPr lang="en-US" sz="2426" i="1" dirty="0"/>
              <a:t>Standard reporting for all food nutrient content by USDA Food Composition Database is based on 100 grams </a:t>
            </a:r>
            <a:r>
              <a:rPr lang="en-US" sz="2668" dirty="0"/>
              <a:t>(</a:t>
            </a:r>
            <a:r>
              <a:rPr lang="en-US" sz="2668" dirty="0">
                <a:hlinkClick r:id="rId3"/>
              </a:rPr>
              <a:t>https://ndb.nal.usda.gov/ndb/search/list</a:t>
            </a:r>
            <a:r>
              <a:rPr lang="en-US" sz="2668" dirty="0"/>
              <a:t>)</a:t>
            </a:r>
          </a:p>
        </p:txBody>
      </p:sp>
    </p:spTree>
    <p:extLst>
      <p:ext uri="{BB962C8B-B14F-4D97-AF65-F5344CB8AC3E}">
        <p14:creationId xmlns:p14="http://schemas.microsoft.com/office/powerpoint/2010/main" val="4155762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187594" y="656535"/>
          <a:ext cx="8852634" cy="6143193"/>
        </p:xfrm>
        <a:graphic>
          <a:graphicData uri="http://schemas.openxmlformats.org/drawingml/2006/table">
            <a:tbl>
              <a:tblPr>
                <a:tableStyleId>{5C22544A-7EE6-4342-B048-85BDC9FD1C3A}</a:tableStyleId>
              </a:tblPr>
              <a:tblGrid>
                <a:gridCol w="2188292">
                  <a:extLst>
                    <a:ext uri="{9D8B030D-6E8A-4147-A177-3AD203B41FA5}">
                      <a16:colId xmlns:a16="http://schemas.microsoft.com/office/drawing/2014/main" val="20000"/>
                    </a:ext>
                  </a:extLst>
                </a:gridCol>
                <a:gridCol w="770876">
                  <a:extLst>
                    <a:ext uri="{9D8B030D-6E8A-4147-A177-3AD203B41FA5}">
                      <a16:colId xmlns:a16="http://schemas.microsoft.com/office/drawing/2014/main" val="20001"/>
                    </a:ext>
                  </a:extLst>
                </a:gridCol>
                <a:gridCol w="696274">
                  <a:extLst>
                    <a:ext uri="{9D8B030D-6E8A-4147-A177-3AD203B41FA5}">
                      <a16:colId xmlns:a16="http://schemas.microsoft.com/office/drawing/2014/main" val="20002"/>
                    </a:ext>
                  </a:extLst>
                </a:gridCol>
                <a:gridCol w="845476">
                  <a:extLst>
                    <a:ext uri="{9D8B030D-6E8A-4147-A177-3AD203B41FA5}">
                      <a16:colId xmlns:a16="http://schemas.microsoft.com/office/drawing/2014/main" val="20003"/>
                    </a:ext>
                  </a:extLst>
                </a:gridCol>
                <a:gridCol w="559506">
                  <a:extLst>
                    <a:ext uri="{9D8B030D-6E8A-4147-A177-3AD203B41FA5}">
                      <a16:colId xmlns:a16="http://schemas.microsoft.com/office/drawing/2014/main" val="20004"/>
                    </a:ext>
                  </a:extLst>
                </a:gridCol>
                <a:gridCol w="530495">
                  <a:extLst>
                    <a:ext uri="{9D8B030D-6E8A-4147-A177-3AD203B41FA5}">
                      <a16:colId xmlns:a16="http://schemas.microsoft.com/office/drawing/2014/main" val="20005"/>
                    </a:ext>
                  </a:extLst>
                </a:gridCol>
                <a:gridCol w="683842">
                  <a:extLst>
                    <a:ext uri="{9D8B030D-6E8A-4147-A177-3AD203B41FA5}">
                      <a16:colId xmlns:a16="http://schemas.microsoft.com/office/drawing/2014/main" val="20006"/>
                    </a:ext>
                  </a:extLst>
                </a:gridCol>
                <a:gridCol w="563651">
                  <a:extLst>
                    <a:ext uri="{9D8B030D-6E8A-4147-A177-3AD203B41FA5}">
                      <a16:colId xmlns:a16="http://schemas.microsoft.com/office/drawing/2014/main" val="20007"/>
                    </a:ext>
                  </a:extLst>
                </a:gridCol>
                <a:gridCol w="795742">
                  <a:extLst>
                    <a:ext uri="{9D8B030D-6E8A-4147-A177-3AD203B41FA5}">
                      <a16:colId xmlns:a16="http://schemas.microsoft.com/office/drawing/2014/main" val="20008"/>
                    </a:ext>
                  </a:extLst>
                </a:gridCol>
                <a:gridCol w="584373">
                  <a:extLst>
                    <a:ext uri="{9D8B030D-6E8A-4147-A177-3AD203B41FA5}">
                      <a16:colId xmlns:a16="http://schemas.microsoft.com/office/drawing/2014/main" val="20009"/>
                    </a:ext>
                  </a:extLst>
                </a:gridCol>
                <a:gridCol w="634107">
                  <a:extLst>
                    <a:ext uri="{9D8B030D-6E8A-4147-A177-3AD203B41FA5}">
                      <a16:colId xmlns:a16="http://schemas.microsoft.com/office/drawing/2014/main" val="20010"/>
                    </a:ext>
                  </a:extLst>
                </a:gridCol>
              </a:tblGrid>
              <a:tr h="190607">
                <a:tc gridSpan="5">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Food Science CDE Contest 2015 - Product Development Portion</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0"/>
                  </a:ext>
                </a:extLst>
              </a:tr>
              <a:tr h="227573">
                <a:tc gridSpan="2">
                  <a:txBody>
                    <a:bodyPr/>
                    <a:lstStyle/>
                    <a:p>
                      <a:pPr algn="l" fontAlgn="b"/>
                      <a:r>
                        <a:rPr lang="en-US" sz="1500" b="1" u="none" strike="noStrike" dirty="0">
                          <a:effectLst/>
                          <a:latin typeface="Times New Roman" panose="02020603050405020304" pitchFamily="18" charset="0"/>
                          <a:cs typeface="Times New Roman" panose="02020603050405020304" pitchFamily="18" charset="0"/>
                        </a:rPr>
                        <a:t>Nutritional Information (per 100g)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1"/>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 </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Total</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Sat.</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Trans </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Chol</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Sodium</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Carbs</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Fiber</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Sugars</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Protein</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90607">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Ingredients</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dirty="0">
                          <a:effectLst/>
                          <a:latin typeface="Times New Roman" panose="02020603050405020304" pitchFamily="18" charset="0"/>
                          <a:cs typeface="Times New Roman" panose="02020603050405020304" pitchFamily="18" charset="0"/>
                        </a:rPr>
                        <a:t>Calories</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Fat (g)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Fat (g)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Fat (g)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(mg)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(mg)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90607">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Flour Sources</a:t>
                      </a:r>
                      <a:endParaRPr lang="en-US" sz="1200" b="1" i="1"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All Natural Pastry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364.0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Barley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395.0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64</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Cassava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377.0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190607">
                <a:tc>
                  <a:txBody>
                    <a:bodyPr/>
                    <a:lstStyle/>
                    <a:p>
                      <a:pPr algn="l" fontAlgn="b"/>
                      <a:r>
                        <a:rPr lang="en-US" sz="1200" b="1" i="0" u="none" strike="noStrike" dirty="0">
                          <a:effectLst/>
                          <a:latin typeface="Times New Roman" panose="02020603050405020304" pitchFamily="18" charset="0"/>
                          <a:cs typeface="Times New Roman" panose="02020603050405020304" pitchFamily="18" charset="0"/>
                        </a:rPr>
                        <a:t>Rice Flour, Brown</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363.0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76</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Rice Flour, White</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366.0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6</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Rye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357.0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Sorghum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361.0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4</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190607">
                <a:tc>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Tapioca Flour</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333.0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4</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Other Ingredients</a:t>
                      </a:r>
                      <a:endParaRPr lang="en-US" sz="1200" b="1" i="1"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Baking Powder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51.0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7893</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24</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190607">
                <a:tc>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Baking Soda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27360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5"/>
                  </a:ext>
                </a:extLst>
              </a:tr>
              <a:tr h="190607">
                <a:tc>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Whole Eggs</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143.0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372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142</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6"/>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Peanut Butter A</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594.0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469</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22</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6</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25</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7"/>
                  </a:ext>
                </a:extLst>
              </a:tr>
              <a:tr h="190607">
                <a:tc>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Peanut Butter B</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554.0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474</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20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7</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8"/>
                  </a:ext>
                </a:extLst>
              </a:tr>
              <a:tr h="190607">
                <a:tc>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Salt</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38758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9"/>
                  </a:ext>
                </a:extLst>
              </a:tr>
              <a:tr h="190607">
                <a:tc>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Sugar, Brown</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380.0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98</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97</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0"/>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Sugar, White</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387.0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100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100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1"/>
                  </a:ext>
                </a:extLst>
              </a:tr>
              <a:tr h="190607">
                <a:tc>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Unsalted Butter</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714.0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214</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2"/>
                  </a:ext>
                </a:extLst>
              </a:tr>
              <a:tr h="190607">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Ingredient Statements:</a:t>
                      </a:r>
                      <a:endParaRPr lang="en-US" sz="1200" b="1" i="1"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23"/>
                  </a:ext>
                </a:extLst>
              </a:tr>
              <a:tr h="190607">
                <a:tc gridSpan="2">
                  <a:txBody>
                    <a:bodyPr/>
                    <a:lstStyle/>
                    <a:p>
                      <a:pPr algn="l" fontAlgn="b"/>
                      <a:r>
                        <a:rPr lang="en-US" sz="1200" u="none" strike="noStrike">
                          <a:effectLst/>
                          <a:latin typeface="Times New Roman" panose="02020603050405020304" pitchFamily="18" charset="0"/>
                          <a:cs typeface="Times New Roman" panose="02020603050405020304" pitchFamily="18" charset="0"/>
                        </a:rPr>
                        <a:t>All Natural Pastry Flour:  Wheat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4"/>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1" i="1"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5"/>
                  </a:ext>
                </a:extLst>
              </a:tr>
              <a:tr h="190607">
                <a:tc gridSpan="7">
                  <a:txBody>
                    <a:bodyPr/>
                    <a:lstStyle/>
                    <a:p>
                      <a:pPr algn="l" fontAlgn="b"/>
                      <a:r>
                        <a:rPr lang="en-US" sz="1200" u="none" strike="noStrike">
                          <a:effectLst/>
                          <a:latin typeface="Times New Roman" panose="02020603050405020304" pitchFamily="18" charset="0"/>
                          <a:cs typeface="Times New Roman" panose="02020603050405020304" pitchFamily="18" charset="0"/>
                        </a:rPr>
                        <a:t>Baking Powder:  Calcium Acid Phosphate, Bicarbonate of soda, Corn Starch.</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6"/>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7"/>
                  </a:ext>
                </a:extLst>
              </a:tr>
              <a:tr h="190607">
                <a:tc gridSpan="11">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Peanut Butter A:  Roasted Peanuts and Sugar, Contains 2% of Less of:  Molasses, Fully Hydrogenated Vegetable Oil</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28"/>
                  </a:ext>
                </a:extLst>
              </a:tr>
              <a:tr h="190607">
                <a:tc gridSpan="4">
                  <a:txBody>
                    <a:bodyPr/>
                    <a:lstStyle/>
                    <a:p>
                      <a:pPr algn="l" fontAlgn="b"/>
                      <a:r>
                        <a:rPr lang="en-US" sz="1200" u="none" strike="noStrike">
                          <a:effectLst/>
                          <a:latin typeface="Times New Roman" panose="02020603050405020304" pitchFamily="18" charset="0"/>
                          <a:cs typeface="Times New Roman" panose="02020603050405020304" pitchFamily="18" charset="0"/>
                        </a:rPr>
                        <a:t>(Rapeseed and Soybean), Mono Diglycerides, Salt.</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9"/>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30"/>
                  </a:ext>
                </a:extLst>
              </a:tr>
              <a:tr h="190607">
                <a:tc gridSpan="4">
                  <a:txBody>
                    <a:bodyPr/>
                    <a:lstStyle/>
                    <a:p>
                      <a:pPr algn="l" fontAlgn="b"/>
                      <a:r>
                        <a:rPr lang="en-US" sz="1200" u="none" strike="noStrike">
                          <a:effectLst/>
                          <a:latin typeface="Times New Roman" panose="02020603050405020304" pitchFamily="18" charset="0"/>
                          <a:cs typeface="Times New Roman" panose="02020603050405020304" pitchFamily="18" charset="0"/>
                        </a:rPr>
                        <a:t>Peanut Butter B:  Raosted Peanuts, Sugar, Palm Oil, Salt.</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31"/>
                  </a:ext>
                </a:extLst>
              </a:tr>
            </a:tbl>
          </a:graphicData>
        </a:graphic>
      </p:graphicFrame>
      <p:sp>
        <p:nvSpPr>
          <p:cNvPr id="5" name="Text Placeholder 2"/>
          <p:cNvSpPr txBox="1">
            <a:spLocks/>
          </p:cNvSpPr>
          <p:nvPr/>
        </p:nvSpPr>
        <p:spPr>
          <a:xfrm>
            <a:off x="-326877" y="102042"/>
            <a:ext cx="10372484" cy="129381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54492" lvl="2" indent="0">
              <a:buNone/>
            </a:pPr>
            <a:r>
              <a:rPr lang="en-US" sz="2911"/>
              <a:t>Ingredient Nutrient Spreadsheet</a:t>
            </a:r>
            <a:endParaRPr lang="en-US" sz="1213" dirty="0"/>
          </a:p>
        </p:txBody>
      </p:sp>
      <p:sp>
        <p:nvSpPr>
          <p:cNvPr id="2" name="Right Arrow 1"/>
          <p:cNvSpPr/>
          <p:nvPr/>
        </p:nvSpPr>
        <p:spPr>
          <a:xfrm>
            <a:off x="1567641" y="2228080"/>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
        <p:nvSpPr>
          <p:cNvPr id="6" name="Right Arrow 5"/>
          <p:cNvSpPr/>
          <p:nvPr/>
        </p:nvSpPr>
        <p:spPr>
          <a:xfrm>
            <a:off x="1571491" y="4922762"/>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
        <p:nvSpPr>
          <p:cNvPr id="7" name="Right Arrow 6"/>
          <p:cNvSpPr/>
          <p:nvPr/>
        </p:nvSpPr>
        <p:spPr>
          <a:xfrm>
            <a:off x="1567641" y="4530862"/>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
        <p:nvSpPr>
          <p:cNvPr id="8" name="Right Arrow 7"/>
          <p:cNvSpPr/>
          <p:nvPr/>
        </p:nvSpPr>
        <p:spPr>
          <a:xfrm>
            <a:off x="1571491" y="4315996"/>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
        <p:nvSpPr>
          <p:cNvPr id="9" name="Right Arrow 8"/>
          <p:cNvSpPr/>
          <p:nvPr/>
        </p:nvSpPr>
        <p:spPr>
          <a:xfrm>
            <a:off x="1577267" y="4131165"/>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
        <p:nvSpPr>
          <p:cNvPr id="10" name="Right Arrow 9"/>
          <p:cNvSpPr/>
          <p:nvPr/>
        </p:nvSpPr>
        <p:spPr>
          <a:xfrm>
            <a:off x="1571491" y="3560692"/>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
        <p:nvSpPr>
          <p:cNvPr id="11" name="Right Arrow 10"/>
          <p:cNvSpPr/>
          <p:nvPr/>
        </p:nvSpPr>
        <p:spPr>
          <a:xfrm>
            <a:off x="1598446" y="2976164"/>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
        <p:nvSpPr>
          <p:cNvPr id="12" name="Right Arrow 11"/>
          <p:cNvSpPr/>
          <p:nvPr/>
        </p:nvSpPr>
        <p:spPr>
          <a:xfrm>
            <a:off x="1571491" y="3741384"/>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Tree>
    <p:extLst>
      <p:ext uri="{BB962C8B-B14F-4D97-AF65-F5344CB8AC3E}">
        <p14:creationId xmlns:p14="http://schemas.microsoft.com/office/powerpoint/2010/main" val="4164254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12447" y="1395859"/>
            <a:ext cx="11459522" cy="2957296"/>
          </a:xfrm>
        </p:spPr>
        <p:txBody>
          <a:bodyPr/>
          <a:lstStyle/>
          <a:p>
            <a:pPr lvl="2"/>
            <a:r>
              <a:rPr lang="en-US" sz="2668" dirty="0"/>
              <a:t>Step 3: Calculate each Ingredients’ Nutrients based on % in formula</a:t>
            </a:r>
          </a:p>
          <a:p>
            <a:pPr lvl="3"/>
            <a:r>
              <a:rPr lang="en-US" sz="2668" dirty="0"/>
              <a:t> Calculate nutritionals for 10% </a:t>
            </a:r>
            <a:r>
              <a:rPr lang="en-US" sz="2668" dirty="0">
                <a:solidFill>
                  <a:srgbClr val="7030A0"/>
                </a:solidFill>
              </a:rPr>
              <a:t>Unsalted Butter </a:t>
            </a:r>
            <a:r>
              <a:rPr lang="en-US" sz="2668" dirty="0"/>
              <a:t>using information from Ingredient Nutrient spreadsheet</a:t>
            </a:r>
          </a:p>
          <a:p>
            <a:pPr marL="831738" lvl="3" indent="0">
              <a:buNone/>
            </a:pPr>
            <a:endParaRPr lang="en-US" sz="2668" dirty="0"/>
          </a:p>
          <a:p>
            <a:pPr marL="0" indent="0">
              <a:buNone/>
            </a:pPr>
            <a:endParaRPr lang="en-US" dirty="0"/>
          </a:p>
        </p:txBody>
      </p:sp>
      <p:sp>
        <p:nvSpPr>
          <p:cNvPr id="5" name="TextBox 4"/>
          <p:cNvSpPr txBox="1"/>
          <p:nvPr/>
        </p:nvSpPr>
        <p:spPr>
          <a:xfrm>
            <a:off x="1156584" y="2874507"/>
            <a:ext cx="9657420" cy="355757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nSpc>
                <a:spcPct val="150000"/>
              </a:lnSpc>
            </a:pPr>
            <a:r>
              <a:rPr lang="en-US" sz="2183" dirty="0">
                <a:latin typeface="Arial" panose="020B0604020202020204" pitchFamily="34" charset="0"/>
                <a:cs typeface="Arial" panose="020B0604020202020204" pitchFamily="34" charset="0"/>
              </a:rPr>
              <a:t>Example: </a:t>
            </a:r>
          </a:p>
          <a:p>
            <a:pPr marL="277246" indent="-277246">
              <a:lnSpc>
                <a:spcPct val="150000"/>
              </a:lnSpc>
              <a:buFont typeface="Wingdings" panose="05000000000000000000" pitchFamily="2" charset="2"/>
              <a:buChar char="Ø"/>
            </a:pPr>
            <a:r>
              <a:rPr lang="en-US" sz="2183" dirty="0">
                <a:latin typeface="Arial" panose="020B0604020202020204" pitchFamily="34" charset="0"/>
                <a:cs typeface="Arial" panose="020B0604020202020204" pitchFamily="34" charset="0"/>
              </a:rPr>
              <a:t>100 grams of Unsalted Butter has 714 calories</a:t>
            </a:r>
          </a:p>
          <a:p>
            <a:pPr marL="277246" indent="-277246">
              <a:lnSpc>
                <a:spcPct val="150000"/>
              </a:lnSpc>
              <a:buFont typeface="Wingdings" panose="05000000000000000000" pitchFamily="2" charset="2"/>
              <a:buChar char="Ø"/>
            </a:pPr>
            <a:r>
              <a:rPr lang="en-US" sz="2183" dirty="0">
                <a:latin typeface="Arial" panose="020B0604020202020204" pitchFamily="34" charset="0"/>
                <a:cs typeface="Arial" panose="020B0604020202020204" pitchFamily="34" charset="0"/>
              </a:rPr>
              <a:t>Our formula contains 10% Unsalted Butter</a:t>
            </a:r>
          </a:p>
          <a:p>
            <a:pPr marL="554492" lvl="1" indent="-277246">
              <a:lnSpc>
                <a:spcPct val="150000"/>
              </a:lnSpc>
              <a:buFont typeface="Wingdings" panose="05000000000000000000" pitchFamily="2" charset="2"/>
              <a:buChar char="Ø"/>
            </a:pPr>
            <a:r>
              <a:rPr lang="en-US" sz="2183" b="1" dirty="0">
                <a:solidFill>
                  <a:srgbClr val="7030A0"/>
                </a:solidFill>
                <a:latin typeface="Arial" panose="020B0604020202020204" pitchFamily="34" charset="0"/>
                <a:cs typeface="Arial" panose="020B0604020202020204" pitchFamily="34" charset="0"/>
              </a:rPr>
              <a:t>Calculation: 714 x 0.10 = 71.4 </a:t>
            </a:r>
          </a:p>
          <a:p>
            <a:pPr lvl="1" indent="-277246">
              <a:lnSpc>
                <a:spcPct val="150000"/>
              </a:lnSpc>
              <a:buFont typeface="Wingdings" panose="05000000000000000000" pitchFamily="2" charset="2"/>
              <a:buChar char="Ø"/>
            </a:pPr>
            <a:r>
              <a:rPr lang="en-US" sz="2183" dirty="0">
                <a:latin typeface="Arial" panose="020B0604020202020204" pitchFamily="34" charset="0"/>
                <a:cs typeface="Arial" panose="020B0604020202020204" pitchFamily="34" charset="0"/>
              </a:rPr>
              <a:t>So, in 100grams of cookie dough, Unsalted Butter contributes </a:t>
            </a:r>
            <a:r>
              <a:rPr lang="en-US" sz="2183" b="1" dirty="0">
                <a:solidFill>
                  <a:srgbClr val="7030A0"/>
                </a:solidFill>
                <a:latin typeface="Arial" panose="020B0604020202020204" pitchFamily="34" charset="0"/>
                <a:cs typeface="Arial" panose="020B0604020202020204" pitchFamily="34" charset="0"/>
              </a:rPr>
              <a:t>71.4 </a:t>
            </a:r>
            <a:r>
              <a:rPr lang="en-US" sz="2183" dirty="0">
                <a:latin typeface="Arial" panose="020B0604020202020204" pitchFamily="34" charset="0"/>
                <a:cs typeface="Arial" panose="020B0604020202020204" pitchFamily="34" charset="0"/>
              </a:rPr>
              <a:t>calories </a:t>
            </a:r>
          </a:p>
          <a:p>
            <a:pPr lvl="1" indent="-277246">
              <a:lnSpc>
                <a:spcPct val="150000"/>
              </a:lnSpc>
              <a:buFont typeface="Wingdings" panose="05000000000000000000" pitchFamily="2" charset="2"/>
              <a:buChar char="Ø"/>
            </a:pPr>
            <a:r>
              <a:rPr lang="en-US" sz="2183" dirty="0">
                <a:latin typeface="Arial" panose="020B0604020202020204" pitchFamily="34" charset="0"/>
                <a:cs typeface="Arial" panose="020B0604020202020204" pitchFamily="34" charset="0"/>
              </a:rPr>
              <a:t>Need to calculate 10% of each nutrient in Unsalted Butter</a:t>
            </a:r>
          </a:p>
        </p:txBody>
      </p:sp>
    </p:spTree>
    <p:extLst>
      <p:ext uri="{BB962C8B-B14F-4D97-AF65-F5344CB8AC3E}">
        <p14:creationId xmlns:p14="http://schemas.microsoft.com/office/powerpoint/2010/main" val="2754959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12447" y="1257236"/>
            <a:ext cx="11459522" cy="646908"/>
          </a:xfrm>
        </p:spPr>
        <p:txBody>
          <a:bodyPr/>
          <a:lstStyle/>
          <a:p>
            <a:pPr lvl="2"/>
            <a:r>
              <a:rPr lang="en-US" sz="2668" dirty="0"/>
              <a:t>Step 3: Calculate each Ingredients’ Nutrients based on % in formula</a:t>
            </a:r>
          </a:p>
        </p:txBody>
      </p:sp>
      <p:graphicFrame>
        <p:nvGraphicFramePr>
          <p:cNvPr id="4" name="Table 3"/>
          <p:cNvGraphicFramePr>
            <a:graphicFrameLocks noGrp="1"/>
          </p:cNvGraphicFramePr>
          <p:nvPr/>
        </p:nvGraphicFramePr>
        <p:xfrm>
          <a:off x="420149" y="3197961"/>
          <a:ext cx="11459521" cy="1286886"/>
        </p:xfrm>
        <a:graphic>
          <a:graphicData uri="http://schemas.openxmlformats.org/drawingml/2006/table">
            <a:tbl>
              <a:tblPr>
                <a:tableStyleId>{5C22544A-7EE6-4342-B048-85BDC9FD1C3A}</a:tableStyleId>
              </a:tblPr>
              <a:tblGrid>
                <a:gridCol w="1755895">
                  <a:extLst>
                    <a:ext uri="{9D8B030D-6E8A-4147-A177-3AD203B41FA5}">
                      <a16:colId xmlns:a16="http://schemas.microsoft.com/office/drawing/2014/main" val="20000"/>
                    </a:ext>
                  </a:extLst>
                </a:gridCol>
                <a:gridCol w="1340025">
                  <a:extLst>
                    <a:ext uri="{9D8B030D-6E8A-4147-A177-3AD203B41FA5}">
                      <a16:colId xmlns:a16="http://schemas.microsoft.com/office/drawing/2014/main" val="20001"/>
                    </a:ext>
                  </a:extLst>
                </a:gridCol>
                <a:gridCol w="1201401">
                  <a:extLst>
                    <a:ext uri="{9D8B030D-6E8A-4147-A177-3AD203B41FA5}">
                      <a16:colId xmlns:a16="http://schemas.microsoft.com/office/drawing/2014/main" val="20002"/>
                    </a:ext>
                  </a:extLst>
                </a:gridCol>
                <a:gridCol w="693116">
                  <a:extLst>
                    <a:ext uri="{9D8B030D-6E8A-4147-A177-3AD203B41FA5}">
                      <a16:colId xmlns:a16="http://schemas.microsoft.com/office/drawing/2014/main" val="20003"/>
                    </a:ext>
                  </a:extLst>
                </a:gridCol>
                <a:gridCol w="739324">
                  <a:extLst>
                    <a:ext uri="{9D8B030D-6E8A-4147-A177-3AD203B41FA5}">
                      <a16:colId xmlns:a16="http://schemas.microsoft.com/office/drawing/2014/main" val="20004"/>
                    </a:ext>
                  </a:extLst>
                </a:gridCol>
                <a:gridCol w="785532">
                  <a:extLst>
                    <a:ext uri="{9D8B030D-6E8A-4147-A177-3AD203B41FA5}">
                      <a16:colId xmlns:a16="http://schemas.microsoft.com/office/drawing/2014/main" val="20005"/>
                    </a:ext>
                  </a:extLst>
                </a:gridCol>
                <a:gridCol w="831739">
                  <a:extLst>
                    <a:ext uri="{9D8B030D-6E8A-4147-A177-3AD203B41FA5}">
                      <a16:colId xmlns:a16="http://schemas.microsoft.com/office/drawing/2014/main" val="20006"/>
                    </a:ext>
                  </a:extLst>
                </a:gridCol>
                <a:gridCol w="877947">
                  <a:extLst>
                    <a:ext uri="{9D8B030D-6E8A-4147-A177-3AD203B41FA5}">
                      <a16:colId xmlns:a16="http://schemas.microsoft.com/office/drawing/2014/main" val="20007"/>
                    </a:ext>
                  </a:extLst>
                </a:gridCol>
                <a:gridCol w="924155">
                  <a:extLst>
                    <a:ext uri="{9D8B030D-6E8A-4147-A177-3AD203B41FA5}">
                      <a16:colId xmlns:a16="http://schemas.microsoft.com/office/drawing/2014/main" val="20008"/>
                    </a:ext>
                  </a:extLst>
                </a:gridCol>
                <a:gridCol w="600701">
                  <a:extLst>
                    <a:ext uri="{9D8B030D-6E8A-4147-A177-3AD203B41FA5}">
                      <a16:colId xmlns:a16="http://schemas.microsoft.com/office/drawing/2014/main" val="20009"/>
                    </a:ext>
                  </a:extLst>
                </a:gridCol>
                <a:gridCol w="831739">
                  <a:extLst>
                    <a:ext uri="{9D8B030D-6E8A-4147-A177-3AD203B41FA5}">
                      <a16:colId xmlns:a16="http://schemas.microsoft.com/office/drawing/2014/main" val="20010"/>
                    </a:ext>
                  </a:extLst>
                </a:gridCol>
                <a:gridCol w="877947">
                  <a:extLst>
                    <a:ext uri="{9D8B030D-6E8A-4147-A177-3AD203B41FA5}">
                      <a16:colId xmlns:a16="http://schemas.microsoft.com/office/drawing/2014/main" val="20011"/>
                    </a:ext>
                  </a:extLst>
                </a:gridCol>
              </a:tblGrid>
              <a:tr h="597235">
                <a:tc>
                  <a:txBody>
                    <a:bodyPr/>
                    <a:lstStyle/>
                    <a:p>
                      <a:pPr algn="l" fontAlgn="b"/>
                      <a:r>
                        <a:rPr lang="en-US" sz="1900" u="none" strike="noStrike" dirty="0">
                          <a:effectLst/>
                          <a:latin typeface="Times New Roman" panose="02020603050405020304" pitchFamily="18" charset="0"/>
                          <a:cs typeface="Times New Roman" panose="02020603050405020304" pitchFamily="18" charset="0"/>
                        </a:rPr>
                        <a:t>Item Name</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Quantity</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Calories</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Fat</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Sat Fat </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Trans Fat</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900" u="none" strike="noStrike" dirty="0">
                          <a:effectLst/>
                          <a:latin typeface="Times New Roman" panose="02020603050405020304" pitchFamily="18" charset="0"/>
                          <a:cs typeface="Times New Roman" panose="02020603050405020304" pitchFamily="18" charset="0"/>
                        </a:rPr>
                        <a:t>Cholesterol</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Sodium</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Carbs</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Fiber</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Sugar</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Protein</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0"/>
                  </a:ext>
                </a:extLst>
              </a:tr>
              <a:tr h="301506">
                <a:tc>
                  <a:txBody>
                    <a:bodyPr/>
                    <a:lstStyle/>
                    <a:p>
                      <a:pPr algn="l" fontAlgn="b"/>
                      <a:r>
                        <a:rPr lang="en-US" sz="1900" u="none" strike="noStrike" dirty="0">
                          <a:effectLst/>
                          <a:latin typeface="Times New Roman" panose="02020603050405020304" pitchFamily="18" charset="0"/>
                          <a:cs typeface="Times New Roman" panose="02020603050405020304" pitchFamily="18" charset="0"/>
                        </a:rPr>
                        <a:t> </a:t>
                      </a:r>
                      <a:endParaRPr lang="en-US" sz="1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(grams)</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(kcal)</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(g)</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(g)</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(g)</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(mg)</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(mg)</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(g)</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(g)</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(g)</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900" u="none" strike="noStrike" dirty="0">
                          <a:effectLst/>
                          <a:latin typeface="Times New Roman" panose="02020603050405020304" pitchFamily="18" charset="0"/>
                          <a:cs typeface="Times New Roman" panose="02020603050405020304" pitchFamily="18" charset="0"/>
                        </a:rPr>
                        <a:t>(g)</a:t>
                      </a:r>
                      <a:endParaRPr lang="en-US" sz="1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88145">
                <a:tc>
                  <a:txBody>
                    <a:bodyPr/>
                    <a:lstStyle/>
                    <a:p>
                      <a:pPr algn="l" fontAlgn="b"/>
                      <a:r>
                        <a:rPr lang="en-US" sz="1900" u="none" strike="noStrike" baseline="0" dirty="0">
                          <a:solidFill>
                            <a:schemeClr val="tx1"/>
                          </a:solidFill>
                          <a:effectLst/>
                          <a:latin typeface="Times New Roman" panose="02020603050405020304" pitchFamily="18" charset="0"/>
                          <a:cs typeface="Times New Roman" panose="02020603050405020304" pitchFamily="18" charset="0"/>
                        </a:rPr>
                        <a:t>Unsalted Butter</a:t>
                      </a:r>
                      <a:endParaRPr lang="en-US" sz="19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u="none" strike="noStrike" baseline="0" dirty="0">
                          <a:solidFill>
                            <a:schemeClr val="tx1"/>
                          </a:solidFill>
                          <a:effectLst/>
                          <a:latin typeface="Times New Roman" panose="02020603050405020304" pitchFamily="18" charset="0"/>
                          <a:cs typeface="Times New Roman" panose="02020603050405020304" pitchFamily="18" charset="0"/>
                        </a:rPr>
                        <a:t>10</a:t>
                      </a:r>
                      <a:endParaRPr lang="en-US" sz="19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b="1" i="0" u="none" strike="noStrike" baseline="0" dirty="0">
                          <a:solidFill>
                            <a:srgbClr val="7030A0"/>
                          </a:solidFill>
                          <a:effectLst/>
                          <a:latin typeface="Times New Roman" panose="02020603050405020304" pitchFamily="18" charset="0"/>
                          <a:cs typeface="Times New Roman" panose="02020603050405020304" pitchFamily="18" charset="0"/>
                        </a:rPr>
                        <a:t>71.4</a:t>
                      </a: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b="0" i="0" u="none" strike="noStrike" baseline="0" dirty="0">
                          <a:solidFill>
                            <a:schemeClr val="tx1"/>
                          </a:solidFill>
                          <a:effectLst/>
                          <a:latin typeface="Times New Roman" panose="02020603050405020304" pitchFamily="18" charset="0"/>
                          <a:cs typeface="Times New Roman" panose="02020603050405020304" pitchFamily="18" charset="0"/>
                        </a:rPr>
                        <a:t>7.9</a:t>
                      </a: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b="0" i="0" u="none" strike="noStrike" baseline="0" dirty="0">
                          <a:solidFill>
                            <a:schemeClr val="tx1"/>
                          </a:solidFill>
                          <a:effectLst/>
                          <a:latin typeface="Times New Roman" panose="02020603050405020304" pitchFamily="18" charset="0"/>
                          <a:cs typeface="Times New Roman" panose="02020603050405020304" pitchFamily="18" charset="0"/>
                        </a:rPr>
                        <a:t>5.0</a:t>
                      </a: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u="none" strike="noStrike" baseline="0" dirty="0">
                          <a:solidFill>
                            <a:schemeClr val="tx1"/>
                          </a:solidFill>
                          <a:effectLst/>
                          <a:latin typeface="Times New Roman" panose="02020603050405020304" pitchFamily="18" charset="0"/>
                          <a:cs typeface="Times New Roman" panose="02020603050405020304" pitchFamily="18" charset="0"/>
                        </a:rPr>
                        <a:t>0.0</a:t>
                      </a:r>
                      <a:endParaRPr lang="en-US" sz="19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u="none" strike="noStrike" baseline="0" dirty="0">
                          <a:solidFill>
                            <a:schemeClr val="tx1"/>
                          </a:solidFill>
                          <a:effectLst/>
                          <a:latin typeface="Times New Roman" panose="02020603050405020304" pitchFamily="18" charset="0"/>
                          <a:cs typeface="Times New Roman" panose="02020603050405020304" pitchFamily="18" charset="0"/>
                        </a:rPr>
                        <a:t>21.4</a:t>
                      </a:r>
                      <a:endParaRPr lang="en-US" sz="19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u="none" strike="noStrike" baseline="0" dirty="0">
                          <a:solidFill>
                            <a:schemeClr val="tx1"/>
                          </a:solidFill>
                          <a:effectLst/>
                          <a:latin typeface="Times New Roman" panose="02020603050405020304" pitchFamily="18" charset="0"/>
                          <a:cs typeface="Times New Roman" panose="02020603050405020304" pitchFamily="18" charset="0"/>
                        </a:rPr>
                        <a:t>0.0</a:t>
                      </a:r>
                      <a:endParaRPr lang="en-US" sz="19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u="none" strike="noStrike" baseline="0" dirty="0">
                          <a:solidFill>
                            <a:schemeClr val="tx1"/>
                          </a:solidFill>
                          <a:effectLst/>
                          <a:latin typeface="Times New Roman" panose="02020603050405020304" pitchFamily="18" charset="0"/>
                          <a:cs typeface="Times New Roman" panose="02020603050405020304" pitchFamily="18" charset="0"/>
                        </a:rPr>
                        <a:t>0.0</a:t>
                      </a:r>
                      <a:endParaRPr lang="en-US" sz="19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u="none" strike="noStrike" baseline="0" dirty="0">
                          <a:solidFill>
                            <a:schemeClr val="tx1"/>
                          </a:solidFill>
                          <a:effectLst/>
                          <a:latin typeface="Times New Roman" panose="02020603050405020304" pitchFamily="18" charset="0"/>
                          <a:cs typeface="Times New Roman" panose="02020603050405020304" pitchFamily="18" charset="0"/>
                        </a:rPr>
                        <a:t>0.0</a:t>
                      </a:r>
                      <a:endParaRPr lang="en-US" sz="19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u="none" strike="noStrike" baseline="0" dirty="0">
                          <a:solidFill>
                            <a:schemeClr val="tx1"/>
                          </a:solidFill>
                          <a:effectLst/>
                          <a:latin typeface="Times New Roman" panose="02020603050405020304" pitchFamily="18" charset="0"/>
                          <a:cs typeface="Times New Roman" panose="02020603050405020304" pitchFamily="18" charset="0"/>
                        </a:rPr>
                        <a:t>0.0</a:t>
                      </a:r>
                      <a:endParaRPr lang="en-US" sz="19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rgbClr val="FFFF00"/>
                    </a:solidFill>
                  </a:tcPr>
                </a:tc>
                <a:tc>
                  <a:txBody>
                    <a:bodyPr/>
                    <a:lstStyle/>
                    <a:p>
                      <a:pPr algn="ctr" fontAlgn="b"/>
                      <a:r>
                        <a:rPr lang="en-US" sz="1900" u="none" strike="noStrike" baseline="0" dirty="0">
                          <a:solidFill>
                            <a:schemeClr val="tx1"/>
                          </a:solidFill>
                          <a:effectLst/>
                          <a:latin typeface="Times New Roman" panose="02020603050405020304" pitchFamily="18" charset="0"/>
                          <a:cs typeface="Times New Roman" panose="02020603050405020304" pitchFamily="18" charset="0"/>
                        </a:rPr>
                        <a:t>0.0</a:t>
                      </a:r>
                      <a:endParaRPr lang="en-US" sz="19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rgbClr val="FFFF00"/>
                    </a:solidFill>
                  </a:tcPr>
                </a:tc>
                <a:extLst>
                  <a:ext uri="{0D108BD9-81ED-4DB2-BD59-A6C34878D82A}">
                    <a16:rowId xmlns:a16="http://schemas.microsoft.com/office/drawing/2014/main" val="10002"/>
                  </a:ext>
                </a:extLst>
              </a:tr>
            </a:tbl>
          </a:graphicData>
        </a:graphic>
      </p:graphicFrame>
      <p:sp>
        <p:nvSpPr>
          <p:cNvPr id="6" name="Text Placeholder 2"/>
          <p:cNvSpPr>
            <a:spLocks noGrp="1"/>
          </p:cNvSpPr>
          <p:nvPr>
            <p:ph type="body" sz="quarter" idx="10"/>
          </p:nvPr>
        </p:nvSpPr>
        <p:spPr>
          <a:xfrm>
            <a:off x="653112" y="1762290"/>
            <a:ext cx="10664363" cy="1851541"/>
          </a:xfrm>
        </p:spPr>
        <p:txBody>
          <a:bodyPr/>
          <a:lstStyle/>
          <a:p>
            <a:pPr marL="554492" lvl="2" indent="0">
              <a:buNone/>
            </a:pPr>
            <a:r>
              <a:rPr lang="en-US" sz="2668" dirty="0"/>
              <a:t> </a:t>
            </a:r>
          </a:p>
          <a:p>
            <a:pPr lvl="2"/>
            <a:r>
              <a:rPr lang="en-US" sz="2668" dirty="0"/>
              <a:t> Enter information for 10 grams </a:t>
            </a:r>
            <a:r>
              <a:rPr lang="en-US" sz="2668" dirty="0">
                <a:solidFill>
                  <a:srgbClr val="7030A0"/>
                </a:solidFill>
              </a:rPr>
              <a:t>Unsalted Butter </a:t>
            </a:r>
            <a:r>
              <a:rPr lang="en-US" sz="2668" dirty="0"/>
              <a:t>into Worksheet </a:t>
            </a:r>
          </a:p>
        </p:txBody>
      </p:sp>
    </p:spTree>
    <p:extLst>
      <p:ext uri="{BB962C8B-B14F-4D97-AF65-F5344CB8AC3E}">
        <p14:creationId xmlns:p14="http://schemas.microsoft.com/office/powerpoint/2010/main" val="3355933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40364" y="1257236"/>
            <a:ext cx="10969527" cy="2890728"/>
          </a:xfrm>
        </p:spPr>
        <p:txBody>
          <a:bodyPr/>
          <a:lstStyle/>
          <a:p>
            <a:pPr marL="277246" lvl="2" indent="0">
              <a:buNone/>
            </a:pPr>
            <a:r>
              <a:rPr lang="en-US" sz="2668" dirty="0"/>
              <a:t>Step 3: Calculate each Ingredients’ Nutrients</a:t>
            </a:r>
          </a:p>
          <a:p>
            <a:pPr lvl="2"/>
            <a:r>
              <a:rPr lang="en-US" sz="2668" dirty="0"/>
              <a:t>Calculate nutritionals for 20% (20 grams) Peanut Butter using information from Ingredient Nutrients spreadsheet</a:t>
            </a:r>
          </a:p>
          <a:p>
            <a:pPr lvl="3"/>
            <a:endParaRPr lang="en-US" sz="2668" dirty="0"/>
          </a:p>
          <a:p>
            <a:pPr marL="0" indent="0">
              <a:buNone/>
            </a:pPr>
            <a:endParaRPr lang="en-US" dirty="0"/>
          </a:p>
        </p:txBody>
      </p:sp>
      <p:sp>
        <p:nvSpPr>
          <p:cNvPr id="5" name="TextBox 4"/>
          <p:cNvSpPr txBox="1"/>
          <p:nvPr/>
        </p:nvSpPr>
        <p:spPr>
          <a:xfrm>
            <a:off x="1844887" y="2545409"/>
            <a:ext cx="8086356" cy="139878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1698" dirty="0">
                <a:latin typeface="Arial" panose="020B0604020202020204" pitchFamily="34" charset="0"/>
                <a:cs typeface="Arial" panose="020B0604020202020204" pitchFamily="34" charset="0"/>
              </a:rPr>
              <a:t>Example: </a:t>
            </a:r>
          </a:p>
          <a:p>
            <a:pPr marL="277246" indent="-277246">
              <a:buFont typeface="Wingdings" panose="05000000000000000000" pitchFamily="2" charset="2"/>
              <a:buChar char="Ø"/>
            </a:pPr>
            <a:r>
              <a:rPr lang="en-US" sz="1698" dirty="0">
                <a:latin typeface="Arial" panose="020B0604020202020204" pitchFamily="34" charset="0"/>
                <a:cs typeface="Arial" panose="020B0604020202020204" pitchFamily="34" charset="0"/>
              </a:rPr>
              <a:t>100 grams of Peanut Butter B has 554 calories</a:t>
            </a:r>
          </a:p>
          <a:p>
            <a:pPr marL="277246" indent="-277246">
              <a:buFont typeface="Wingdings" panose="05000000000000000000" pitchFamily="2" charset="2"/>
              <a:buChar char="Ø"/>
            </a:pPr>
            <a:r>
              <a:rPr lang="en-US" sz="1698" dirty="0">
                <a:latin typeface="Arial" panose="020B0604020202020204" pitchFamily="34" charset="0"/>
                <a:cs typeface="Arial" panose="020B0604020202020204" pitchFamily="34" charset="0"/>
              </a:rPr>
              <a:t>Our cookie dough formula contains 20% of Peanut Butter B</a:t>
            </a:r>
          </a:p>
          <a:p>
            <a:pPr marL="831738" lvl="2" indent="-277246">
              <a:buFont typeface="Wingdings" panose="05000000000000000000" pitchFamily="2" charset="2"/>
              <a:buChar char="Ø"/>
            </a:pPr>
            <a:r>
              <a:rPr lang="en-US" sz="1698" b="1" dirty="0">
                <a:solidFill>
                  <a:srgbClr val="7030A0"/>
                </a:solidFill>
                <a:latin typeface="Arial" panose="020B0604020202020204" pitchFamily="34" charset="0"/>
                <a:cs typeface="Arial" panose="020B0604020202020204" pitchFamily="34" charset="0"/>
              </a:rPr>
              <a:t>Calculation: 554 x 0.20 = 110.8</a:t>
            </a:r>
          </a:p>
          <a:p>
            <a:r>
              <a:rPr lang="en-US" sz="1698" dirty="0">
                <a:latin typeface="Arial" panose="020B0604020202020204" pitchFamily="34" charset="0"/>
                <a:cs typeface="Arial" panose="020B0604020202020204" pitchFamily="34" charset="0"/>
              </a:rPr>
              <a:t>So, in 100 grams of cookie dough, Peanut Butter B contributes </a:t>
            </a:r>
            <a:r>
              <a:rPr lang="en-US" sz="1698" b="1" dirty="0">
                <a:solidFill>
                  <a:srgbClr val="7030A0"/>
                </a:solidFill>
                <a:latin typeface="Arial" panose="020B0604020202020204" pitchFamily="34" charset="0"/>
                <a:cs typeface="Arial" panose="020B0604020202020204" pitchFamily="34" charset="0"/>
              </a:rPr>
              <a:t>110.8 </a:t>
            </a:r>
            <a:r>
              <a:rPr lang="en-US" sz="1698" dirty="0">
                <a:latin typeface="Arial" panose="020B0604020202020204" pitchFamily="34" charset="0"/>
                <a:cs typeface="Arial" panose="020B0604020202020204" pitchFamily="34" charset="0"/>
              </a:rPr>
              <a:t>calories</a:t>
            </a:r>
          </a:p>
        </p:txBody>
      </p:sp>
      <p:graphicFrame>
        <p:nvGraphicFramePr>
          <p:cNvPr id="8" name="Table 7"/>
          <p:cNvGraphicFramePr>
            <a:graphicFrameLocks noGrp="1"/>
          </p:cNvGraphicFramePr>
          <p:nvPr/>
        </p:nvGraphicFramePr>
        <p:xfrm>
          <a:off x="440364" y="4147963"/>
          <a:ext cx="11089857" cy="2361890"/>
        </p:xfrm>
        <a:graphic>
          <a:graphicData uri="http://schemas.openxmlformats.org/drawingml/2006/table">
            <a:tbl>
              <a:tblPr>
                <a:tableStyleId>{5C22544A-7EE6-4342-B048-85BDC9FD1C3A}</a:tableStyleId>
              </a:tblPr>
              <a:tblGrid>
                <a:gridCol w="2143847">
                  <a:extLst>
                    <a:ext uri="{9D8B030D-6E8A-4147-A177-3AD203B41FA5}">
                      <a16:colId xmlns:a16="http://schemas.microsoft.com/office/drawing/2014/main" val="20000"/>
                    </a:ext>
                  </a:extLst>
                </a:gridCol>
                <a:gridCol w="831739">
                  <a:extLst>
                    <a:ext uri="{9D8B030D-6E8A-4147-A177-3AD203B41FA5}">
                      <a16:colId xmlns:a16="http://schemas.microsoft.com/office/drawing/2014/main" val="20001"/>
                    </a:ext>
                  </a:extLst>
                </a:gridCol>
                <a:gridCol w="1062778">
                  <a:extLst>
                    <a:ext uri="{9D8B030D-6E8A-4147-A177-3AD203B41FA5}">
                      <a16:colId xmlns:a16="http://schemas.microsoft.com/office/drawing/2014/main" val="20002"/>
                    </a:ext>
                  </a:extLst>
                </a:gridCol>
                <a:gridCol w="693116">
                  <a:extLst>
                    <a:ext uri="{9D8B030D-6E8A-4147-A177-3AD203B41FA5}">
                      <a16:colId xmlns:a16="http://schemas.microsoft.com/office/drawing/2014/main" val="20003"/>
                    </a:ext>
                  </a:extLst>
                </a:gridCol>
                <a:gridCol w="600701">
                  <a:extLst>
                    <a:ext uri="{9D8B030D-6E8A-4147-A177-3AD203B41FA5}">
                      <a16:colId xmlns:a16="http://schemas.microsoft.com/office/drawing/2014/main" val="20004"/>
                    </a:ext>
                  </a:extLst>
                </a:gridCol>
                <a:gridCol w="831739">
                  <a:extLst>
                    <a:ext uri="{9D8B030D-6E8A-4147-A177-3AD203B41FA5}">
                      <a16:colId xmlns:a16="http://schemas.microsoft.com/office/drawing/2014/main" val="20005"/>
                    </a:ext>
                  </a:extLst>
                </a:gridCol>
                <a:gridCol w="924155">
                  <a:extLst>
                    <a:ext uri="{9D8B030D-6E8A-4147-A177-3AD203B41FA5}">
                      <a16:colId xmlns:a16="http://schemas.microsoft.com/office/drawing/2014/main" val="20006"/>
                    </a:ext>
                  </a:extLst>
                </a:gridCol>
                <a:gridCol w="831739">
                  <a:extLst>
                    <a:ext uri="{9D8B030D-6E8A-4147-A177-3AD203B41FA5}">
                      <a16:colId xmlns:a16="http://schemas.microsoft.com/office/drawing/2014/main" val="20007"/>
                    </a:ext>
                  </a:extLst>
                </a:gridCol>
                <a:gridCol w="693116">
                  <a:extLst>
                    <a:ext uri="{9D8B030D-6E8A-4147-A177-3AD203B41FA5}">
                      <a16:colId xmlns:a16="http://schemas.microsoft.com/office/drawing/2014/main" val="20008"/>
                    </a:ext>
                  </a:extLst>
                </a:gridCol>
                <a:gridCol w="785532">
                  <a:extLst>
                    <a:ext uri="{9D8B030D-6E8A-4147-A177-3AD203B41FA5}">
                      <a16:colId xmlns:a16="http://schemas.microsoft.com/office/drawing/2014/main" val="20009"/>
                    </a:ext>
                  </a:extLst>
                </a:gridCol>
                <a:gridCol w="785532">
                  <a:extLst>
                    <a:ext uri="{9D8B030D-6E8A-4147-A177-3AD203B41FA5}">
                      <a16:colId xmlns:a16="http://schemas.microsoft.com/office/drawing/2014/main" val="20010"/>
                    </a:ext>
                  </a:extLst>
                </a:gridCol>
                <a:gridCol w="905863">
                  <a:extLst>
                    <a:ext uri="{9D8B030D-6E8A-4147-A177-3AD203B41FA5}">
                      <a16:colId xmlns:a16="http://schemas.microsoft.com/office/drawing/2014/main" val="20011"/>
                    </a:ext>
                  </a:extLst>
                </a:gridCol>
              </a:tblGrid>
              <a:tr h="236189">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Item Name</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a:effectLst/>
                          <a:latin typeface="Times New Roman" panose="02020603050405020304" pitchFamily="18" charset="0"/>
                          <a:cs typeface="Times New Roman" panose="02020603050405020304" pitchFamily="18" charset="0"/>
                        </a:rPr>
                        <a:t>Quantity</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a:effectLst/>
                          <a:latin typeface="Times New Roman" panose="02020603050405020304" pitchFamily="18" charset="0"/>
                          <a:cs typeface="Times New Roman" panose="02020603050405020304" pitchFamily="18" charset="0"/>
                        </a:rPr>
                        <a:t>Calories</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a:effectLst/>
                          <a:latin typeface="Times New Roman" panose="02020603050405020304" pitchFamily="18" charset="0"/>
                          <a:cs typeface="Times New Roman" panose="02020603050405020304" pitchFamily="18" charset="0"/>
                        </a:rPr>
                        <a:t>Fat</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a:effectLst/>
                          <a:latin typeface="Times New Roman" panose="02020603050405020304" pitchFamily="18" charset="0"/>
                          <a:cs typeface="Times New Roman" panose="02020603050405020304" pitchFamily="18" charset="0"/>
                        </a:rPr>
                        <a:t>Sat Fat </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Trans Fat</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Cholesterol</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a:effectLst/>
                          <a:latin typeface="Times New Roman" panose="02020603050405020304" pitchFamily="18" charset="0"/>
                          <a:cs typeface="Times New Roman" panose="02020603050405020304" pitchFamily="18" charset="0"/>
                        </a:rPr>
                        <a:t>Sodium</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a:effectLst/>
                          <a:latin typeface="Times New Roman" panose="02020603050405020304" pitchFamily="18" charset="0"/>
                          <a:cs typeface="Times New Roman" panose="02020603050405020304" pitchFamily="18" charset="0"/>
                        </a:rPr>
                        <a:t>Carbs</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a:effectLst/>
                          <a:latin typeface="Times New Roman" panose="02020603050405020304" pitchFamily="18" charset="0"/>
                          <a:cs typeface="Times New Roman" panose="02020603050405020304" pitchFamily="18" charset="0"/>
                        </a:rPr>
                        <a:t>Fiber</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a:effectLst/>
                          <a:latin typeface="Times New Roman" panose="02020603050405020304" pitchFamily="18" charset="0"/>
                          <a:cs typeface="Times New Roman" panose="02020603050405020304" pitchFamily="18" charset="0"/>
                        </a:rPr>
                        <a:t>Sugar</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u="none" strike="noStrike">
                          <a:effectLst/>
                          <a:latin typeface="Times New Roman" panose="02020603050405020304" pitchFamily="18" charset="0"/>
                          <a:cs typeface="Times New Roman" panose="02020603050405020304" pitchFamily="18" charset="0"/>
                        </a:rPr>
                        <a:t>Protein</a:t>
                      </a:r>
                      <a:endParaRPr lang="en-US" sz="15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0"/>
                  </a:ext>
                </a:extLst>
              </a:tr>
              <a:tr h="236189">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(grams)</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(kcal)</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(mg)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(mg)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latin typeface="Times New Roman" panose="02020603050405020304" pitchFamily="18" charset="0"/>
                          <a:cs typeface="Times New Roman" panose="02020603050405020304" pitchFamily="18" charset="0"/>
                        </a:rPr>
                        <a:t>(g)</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36189">
                <a:tc>
                  <a:txBody>
                    <a:bodyPr/>
                    <a:lstStyle/>
                    <a:p>
                      <a:pPr algn="l" fontAlgn="b"/>
                      <a:r>
                        <a:rPr lang="en-US" sz="1500" u="none" strike="noStrike" baseline="0" dirty="0">
                          <a:solidFill>
                            <a:schemeClr val="tx1"/>
                          </a:solidFill>
                          <a:effectLst/>
                          <a:latin typeface="Times New Roman" panose="02020603050405020304" pitchFamily="18" charset="0"/>
                          <a:cs typeface="Times New Roman" panose="02020603050405020304" pitchFamily="18" charset="0"/>
                        </a:rPr>
                        <a:t>Unsalted Butter</a:t>
                      </a:r>
                      <a:endParaRPr lang="en-US" sz="1500" b="0" i="0" u="none" strike="noStrike" baseline="0" dirty="0">
                        <a:solidFill>
                          <a:schemeClr val="tx1"/>
                        </a:solidFill>
                        <a:effectLst/>
                        <a:latin typeface="Times New Roman" panose="02020603050405020304" pitchFamily="18" charset="0"/>
                        <a:cs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10</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dirty="0">
                          <a:solidFill>
                            <a:srgbClr val="000000"/>
                          </a:solidFill>
                          <a:effectLst/>
                          <a:latin typeface="Times New Roman" panose="02020603050405020304" pitchFamily="18" charset="0"/>
                        </a:rPr>
                        <a:t>71.4</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dirty="0">
                          <a:solidFill>
                            <a:srgbClr val="000000"/>
                          </a:solidFill>
                          <a:effectLst/>
                          <a:latin typeface="Times New Roman" panose="02020603050405020304" pitchFamily="18" charset="0"/>
                        </a:rPr>
                        <a:t>7.9</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dirty="0">
                          <a:solidFill>
                            <a:srgbClr val="000000"/>
                          </a:solidFill>
                          <a:effectLst/>
                          <a:latin typeface="Times New Roman" panose="02020603050405020304" pitchFamily="18" charset="0"/>
                        </a:rPr>
                        <a:t>5</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a:solidFill>
                            <a:srgbClr val="000000"/>
                          </a:solidFill>
                          <a:effectLst/>
                          <a:latin typeface="Times New Roman" panose="02020603050405020304" pitchFamily="18" charset="0"/>
                        </a:rPr>
                        <a:t>0</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a:solidFill>
                            <a:srgbClr val="000000"/>
                          </a:solidFill>
                          <a:effectLst/>
                          <a:latin typeface="Times New Roman" panose="02020603050405020304" pitchFamily="18" charset="0"/>
                        </a:rPr>
                        <a:t>21</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a:solidFill>
                            <a:srgbClr val="000000"/>
                          </a:solidFill>
                          <a:effectLst/>
                          <a:latin typeface="Times New Roman" panose="02020603050405020304" pitchFamily="18" charset="0"/>
                        </a:rPr>
                        <a:t>0</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a:solidFill>
                            <a:srgbClr val="000000"/>
                          </a:solidFill>
                          <a:effectLst/>
                          <a:latin typeface="Times New Roman" panose="02020603050405020304" pitchFamily="18" charset="0"/>
                        </a:rPr>
                        <a:t>0</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a:solidFill>
                            <a:srgbClr val="000000"/>
                          </a:solidFill>
                          <a:effectLst/>
                          <a:latin typeface="Times New Roman" panose="02020603050405020304" pitchFamily="18" charset="0"/>
                        </a:rPr>
                        <a:t>0</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a:solidFill>
                            <a:srgbClr val="000000"/>
                          </a:solidFill>
                          <a:effectLst/>
                          <a:latin typeface="Times New Roman" panose="02020603050405020304" pitchFamily="18" charset="0"/>
                        </a:rPr>
                        <a:t>0</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tc>
                  <a:txBody>
                    <a:bodyPr/>
                    <a:lstStyle/>
                    <a:p>
                      <a:pPr algn="ctr" fontAlgn="b"/>
                      <a:r>
                        <a:rPr lang="en-US" sz="1500" b="0" i="0" u="none" strike="noStrike" dirty="0">
                          <a:solidFill>
                            <a:srgbClr val="000000"/>
                          </a:solidFill>
                          <a:effectLst/>
                          <a:latin typeface="Times New Roman" panose="02020603050405020304" pitchFamily="18" charset="0"/>
                        </a:rPr>
                        <a:t>0</a:t>
                      </a:r>
                    </a:p>
                  </a:txBody>
                  <a:tcPr marL="5776" marR="5776" marT="5776" marB="0" anchor="b">
                    <a:lnT w="28575"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0002"/>
                  </a:ext>
                </a:extLst>
              </a:tr>
              <a:tr h="236189">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Peanut Butter B</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solidFill>
                      <a:srgbClr val="FFFF00"/>
                    </a:solidFill>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20</a:t>
                      </a:r>
                    </a:p>
                  </a:txBody>
                  <a:tcPr marL="5776" marR="5776" marT="5776" marB="0" anchor="b">
                    <a:solidFill>
                      <a:srgbClr val="FFFF00"/>
                    </a:solidFill>
                  </a:tcPr>
                </a:tc>
                <a:tc>
                  <a:txBody>
                    <a:bodyPr/>
                    <a:lstStyle/>
                    <a:p>
                      <a:pPr algn="ctr" fontAlgn="b"/>
                      <a:r>
                        <a:rPr lang="en-US" sz="1500" b="0" i="0" u="none" strike="noStrike">
                          <a:solidFill>
                            <a:srgbClr val="000000"/>
                          </a:solidFill>
                          <a:effectLst/>
                          <a:latin typeface="Times New Roman" panose="02020603050405020304" pitchFamily="18" charset="0"/>
                        </a:rPr>
                        <a:t>110.8</a:t>
                      </a:r>
                    </a:p>
                  </a:txBody>
                  <a:tcPr marL="5776" marR="5776" marT="5776" marB="0" anchor="b">
                    <a:solidFill>
                      <a:srgbClr val="FFFF00"/>
                    </a:solidFill>
                  </a:tcPr>
                </a:tc>
                <a:tc>
                  <a:txBody>
                    <a:bodyPr/>
                    <a:lstStyle/>
                    <a:p>
                      <a:pPr algn="ctr" fontAlgn="b"/>
                      <a:r>
                        <a:rPr lang="en-US" sz="1500" b="0" i="0" u="none" strike="noStrike">
                          <a:solidFill>
                            <a:srgbClr val="000000"/>
                          </a:solidFill>
                          <a:effectLst/>
                          <a:latin typeface="Times New Roman" panose="02020603050405020304" pitchFamily="18" charset="0"/>
                        </a:rPr>
                        <a:t>10.2</a:t>
                      </a:r>
                    </a:p>
                  </a:txBody>
                  <a:tcPr marL="5776" marR="5776" marT="5776" marB="0" anchor="b">
                    <a:solidFill>
                      <a:srgbClr val="FFFF00"/>
                    </a:solidFill>
                  </a:tcPr>
                </a:tc>
                <a:tc>
                  <a:txBody>
                    <a:bodyPr/>
                    <a:lstStyle/>
                    <a:p>
                      <a:pPr algn="ctr" fontAlgn="b"/>
                      <a:r>
                        <a:rPr lang="en-US" sz="1500" b="0" i="0" u="none" strike="noStrike">
                          <a:solidFill>
                            <a:srgbClr val="000000"/>
                          </a:solidFill>
                          <a:effectLst/>
                          <a:latin typeface="Times New Roman" panose="02020603050405020304" pitchFamily="18" charset="0"/>
                        </a:rPr>
                        <a:t>2.2</a:t>
                      </a:r>
                    </a:p>
                  </a:txBody>
                  <a:tcPr marL="5776" marR="5776" marT="5776" marB="0" anchor="b">
                    <a:solidFill>
                      <a:srgbClr val="FFFF00"/>
                    </a:solidFill>
                  </a:tcPr>
                </a:tc>
                <a:tc>
                  <a:txBody>
                    <a:bodyPr/>
                    <a:lstStyle/>
                    <a:p>
                      <a:pPr algn="ctr" fontAlgn="b"/>
                      <a:r>
                        <a:rPr lang="en-US" sz="1500" b="0" i="0" u="none" strike="noStrike" dirty="0">
                          <a:solidFill>
                            <a:srgbClr val="000000"/>
                          </a:solidFill>
                          <a:effectLst/>
                          <a:latin typeface="Times New Roman" panose="02020603050405020304" pitchFamily="18" charset="0"/>
                        </a:rPr>
                        <a:t>0.0</a:t>
                      </a:r>
                    </a:p>
                  </a:txBody>
                  <a:tcPr marL="5776" marR="5776" marT="5776" marB="0" anchor="b">
                    <a:solidFill>
                      <a:srgbClr val="FFFF00"/>
                    </a:solidFill>
                  </a:tcPr>
                </a:tc>
                <a:tc>
                  <a:txBody>
                    <a:bodyPr/>
                    <a:lstStyle/>
                    <a:p>
                      <a:pPr algn="ctr" fontAlgn="b"/>
                      <a:r>
                        <a:rPr lang="en-US" sz="1500" b="0" i="0" u="none" strike="noStrike" dirty="0">
                          <a:solidFill>
                            <a:srgbClr val="000000"/>
                          </a:solidFill>
                          <a:effectLst/>
                          <a:latin typeface="Times New Roman" panose="02020603050405020304" pitchFamily="18" charset="0"/>
                        </a:rPr>
                        <a:t>0.0</a:t>
                      </a:r>
                    </a:p>
                  </a:txBody>
                  <a:tcPr marL="5776" marR="5776" marT="5776" marB="0" anchor="b">
                    <a:solidFill>
                      <a:srgbClr val="FFFF00"/>
                    </a:solidFill>
                  </a:tcPr>
                </a:tc>
                <a:tc>
                  <a:txBody>
                    <a:bodyPr/>
                    <a:lstStyle/>
                    <a:p>
                      <a:pPr algn="ctr" fontAlgn="b"/>
                      <a:r>
                        <a:rPr lang="en-US" sz="1500" b="0" i="0" u="none" strike="noStrike" dirty="0">
                          <a:solidFill>
                            <a:srgbClr val="000000"/>
                          </a:solidFill>
                          <a:effectLst/>
                          <a:latin typeface="Times New Roman" panose="02020603050405020304" pitchFamily="18" charset="0"/>
                        </a:rPr>
                        <a:t>94.8</a:t>
                      </a:r>
                    </a:p>
                  </a:txBody>
                  <a:tcPr marL="5776" marR="5776" marT="5776" marB="0" anchor="b">
                    <a:solidFill>
                      <a:srgbClr val="FFFF00"/>
                    </a:solidFill>
                  </a:tcPr>
                </a:tc>
                <a:tc>
                  <a:txBody>
                    <a:bodyPr/>
                    <a:lstStyle/>
                    <a:p>
                      <a:pPr algn="ctr" fontAlgn="b"/>
                      <a:r>
                        <a:rPr lang="en-US" sz="1500" b="0" i="0" u="none" strike="noStrike" dirty="0">
                          <a:solidFill>
                            <a:srgbClr val="000000"/>
                          </a:solidFill>
                          <a:effectLst/>
                          <a:latin typeface="Times New Roman" panose="02020603050405020304" pitchFamily="18" charset="0"/>
                        </a:rPr>
                        <a:t>4.0</a:t>
                      </a:r>
                    </a:p>
                  </a:txBody>
                  <a:tcPr marL="5776" marR="5776" marT="5776" marB="0" anchor="b">
                    <a:solidFill>
                      <a:srgbClr val="FFFF00"/>
                    </a:solidFill>
                  </a:tcPr>
                </a:tc>
                <a:tc>
                  <a:txBody>
                    <a:bodyPr/>
                    <a:lstStyle/>
                    <a:p>
                      <a:pPr algn="ctr" fontAlgn="b"/>
                      <a:r>
                        <a:rPr lang="en-US" sz="1500" b="0" i="0" u="none" strike="noStrike" dirty="0">
                          <a:solidFill>
                            <a:srgbClr val="000000"/>
                          </a:solidFill>
                          <a:effectLst/>
                          <a:latin typeface="Times New Roman" panose="02020603050405020304" pitchFamily="18" charset="0"/>
                        </a:rPr>
                        <a:t>1.4</a:t>
                      </a:r>
                    </a:p>
                  </a:txBody>
                  <a:tcPr marL="5776" marR="5776" marT="5776" marB="0" anchor="b">
                    <a:solidFill>
                      <a:srgbClr val="FFFF00"/>
                    </a:solidFill>
                  </a:tcPr>
                </a:tc>
                <a:tc>
                  <a:txBody>
                    <a:bodyPr/>
                    <a:lstStyle/>
                    <a:p>
                      <a:pPr algn="ctr" fontAlgn="b"/>
                      <a:r>
                        <a:rPr lang="en-US" sz="1500" b="0" i="0" u="none" strike="noStrike" dirty="0">
                          <a:solidFill>
                            <a:srgbClr val="000000"/>
                          </a:solidFill>
                          <a:effectLst/>
                          <a:latin typeface="Times New Roman" panose="02020603050405020304" pitchFamily="18" charset="0"/>
                        </a:rPr>
                        <a:t>1.8</a:t>
                      </a:r>
                    </a:p>
                  </a:txBody>
                  <a:tcPr marL="5776" marR="5776" marT="5776" marB="0" anchor="b">
                    <a:solidFill>
                      <a:srgbClr val="FFFF00"/>
                    </a:solidFill>
                  </a:tcPr>
                </a:tc>
                <a:tc>
                  <a:txBody>
                    <a:bodyPr/>
                    <a:lstStyle/>
                    <a:p>
                      <a:pPr algn="ctr" fontAlgn="b"/>
                      <a:r>
                        <a:rPr lang="en-US" sz="1500" b="0" i="0" u="none" strike="noStrike" dirty="0">
                          <a:solidFill>
                            <a:srgbClr val="000000"/>
                          </a:solidFill>
                          <a:effectLst/>
                          <a:latin typeface="Times New Roman" panose="02020603050405020304" pitchFamily="18" charset="0"/>
                        </a:rPr>
                        <a:t>4.6</a:t>
                      </a:r>
                    </a:p>
                  </a:txBody>
                  <a:tcPr marL="5776" marR="5776" marT="5776" marB="0" anchor="b">
                    <a:solidFill>
                      <a:srgbClr val="FFFF00"/>
                    </a:solidFill>
                  </a:tcPr>
                </a:tc>
                <a:extLst>
                  <a:ext uri="{0D108BD9-81ED-4DB2-BD59-A6C34878D82A}">
                    <a16:rowId xmlns:a16="http://schemas.microsoft.com/office/drawing/2014/main" val="10003"/>
                  </a:ext>
                </a:extLst>
              </a:tr>
              <a:tr h="236189">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Brown Sugar</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30</a:t>
                      </a: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4"/>
                  </a:ext>
                </a:extLst>
              </a:tr>
              <a:tr h="236189">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Eggs</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10</a:t>
                      </a: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5"/>
                  </a:ext>
                </a:extLst>
              </a:tr>
              <a:tr h="236189">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Rice Flour, Brown</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20</a:t>
                      </a: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6"/>
                  </a:ext>
                </a:extLst>
              </a:tr>
              <a:tr h="236189">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Salt</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7"/>
                  </a:ext>
                </a:extLst>
              </a:tr>
              <a:tr h="236189">
                <a:tc>
                  <a:txBody>
                    <a:bodyPr/>
                    <a:lstStyle/>
                    <a:p>
                      <a:pPr algn="l" fontAlgn="b"/>
                      <a:r>
                        <a:rPr lang="en-US" sz="1500" u="none" strike="noStrike">
                          <a:effectLst/>
                          <a:latin typeface="Times New Roman" panose="02020603050405020304" pitchFamily="18" charset="0"/>
                          <a:cs typeface="Times New Roman" panose="02020603050405020304" pitchFamily="18" charset="0"/>
                        </a:rPr>
                        <a:t>Baking Soda</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8"/>
                  </a:ext>
                </a:extLst>
              </a:tr>
              <a:tr h="236189">
                <a:tc>
                  <a:txBody>
                    <a:bodyPr/>
                    <a:lstStyle/>
                    <a:p>
                      <a:pPr algn="l" fontAlgn="b"/>
                      <a:r>
                        <a:rPr lang="en-US" sz="1500" u="none" strike="noStrike">
                          <a:effectLst/>
                          <a:latin typeface="Times New Roman" panose="02020603050405020304" pitchFamily="18" charset="0"/>
                          <a:cs typeface="Times New Roman" panose="02020603050405020304" pitchFamily="18" charset="0"/>
                        </a:rPr>
                        <a:t>Tapioca Flour</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8</a:t>
                      </a: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a:effectLst/>
                          <a:latin typeface="Times New Roman" panose="02020603050405020304" pitchFamily="18" charset="0"/>
                          <a:cs typeface="Times New Roman" panose="02020603050405020304" pitchFamily="18" charset="0"/>
                        </a:rPr>
                        <a:t> </a:t>
                      </a:r>
                      <a:endParaRPr lang="en-US" sz="15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500" u="none" strike="noStrike" dirty="0">
                          <a:effectLst/>
                          <a:latin typeface="Times New Roman" panose="02020603050405020304" pitchFamily="18" charset="0"/>
                          <a:cs typeface="Times New Roman" panose="02020603050405020304" pitchFamily="18" charset="0"/>
                        </a:rPr>
                        <a:t> </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66625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026197"/>
            <a:ext cx="9749835" cy="4990437"/>
          </a:xfrm>
        </p:spPr>
        <p:txBody>
          <a:bodyPr/>
          <a:lstStyle/>
          <a:p>
            <a:pPr marL="277246" lvl="2" indent="0">
              <a:buNone/>
            </a:pPr>
            <a:r>
              <a:rPr lang="en-US" sz="2668" dirty="0"/>
              <a:t>Step 4: Calculate Nutritionals </a:t>
            </a:r>
          </a:p>
          <a:p>
            <a:pPr lvl="2"/>
            <a:r>
              <a:rPr lang="en-US" sz="2668" dirty="0"/>
              <a:t> Calculate remaining ingredients and enter numbers in the worksheet provided</a:t>
            </a:r>
          </a:p>
          <a:p>
            <a:pPr lvl="2"/>
            <a:r>
              <a:rPr lang="en-US" sz="2668" dirty="0"/>
              <a:t> Avoid rounding numbers more than 1 decimal place on individual ingredients</a:t>
            </a:r>
          </a:p>
        </p:txBody>
      </p:sp>
      <p:graphicFrame>
        <p:nvGraphicFramePr>
          <p:cNvPr id="4" name="Table 3"/>
          <p:cNvGraphicFramePr>
            <a:graphicFrameLocks noGrp="1"/>
          </p:cNvGraphicFramePr>
          <p:nvPr/>
        </p:nvGraphicFramePr>
        <p:xfrm>
          <a:off x="717608" y="2999950"/>
          <a:ext cx="10535372" cy="3379816"/>
        </p:xfrm>
        <a:graphic>
          <a:graphicData uri="http://schemas.openxmlformats.org/drawingml/2006/table">
            <a:tbl>
              <a:tblPr>
                <a:tableStyleId>{5C22544A-7EE6-4342-B048-85BDC9FD1C3A}</a:tableStyleId>
              </a:tblPr>
              <a:tblGrid>
                <a:gridCol w="2595071">
                  <a:extLst>
                    <a:ext uri="{9D8B030D-6E8A-4147-A177-3AD203B41FA5}">
                      <a16:colId xmlns:a16="http://schemas.microsoft.com/office/drawing/2014/main" val="20000"/>
                    </a:ext>
                  </a:extLst>
                </a:gridCol>
                <a:gridCol w="785759">
                  <a:extLst>
                    <a:ext uri="{9D8B030D-6E8A-4147-A177-3AD203B41FA5}">
                      <a16:colId xmlns:a16="http://schemas.microsoft.com/office/drawing/2014/main" val="20001"/>
                    </a:ext>
                  </a:extLst>
                </a:gridCol>
                <a:gridCol w="858132">
                  <a:extLst>
                    <a:ext uri="{9D8B030D-6E8A-4147-A177-3AD203B41FA5}">
                      <a16:colId xmlns:a16="http://schemas.microsoft.com/office/drawing/2014/main" val="20002"/>
                    </a:ext>
                  </a:extLst>
                </a:gridCol>
                <a:gridCol w="692708">
                  <a:extLst>
                    <a:ext uri="{9D8B030D-6E8A-4147-A177-3AD203B41FA5}">
                      <a16:colId xmlns:a16="http://schemas.microsoft.com/office/drawing/2014/main" val="20003"/>
                    </a:ext>
                  </a:extLst>
                </a:gridCol>
                <a:gridCol w="675477">
                  <a:extLst>
                    <a:ext uri="{9D8B030D-6E8A-4147-A177-3AD203B41FA5}">
                      <a16:colId xmlns:a16="http://schemas.microsoft.com/office/drawing/2014/main" val="20004"/>
                    </a:ext>
                  </a:extLst>
                </a:gridCol>
                <a:gridCol w="675477">
                  <a:extLst>
                    <a:ext uri="{9D8B030D-6E8A-4147-A177-3AD203B41FA5}">
                      <a16:colId xmlns:a16="http://schemas.microsoft.com/office/drawing/2014/main" val="20005"/>
                    </a:ext>
                  </a:extLst>
                </a:gridCol>
                <a:gridCol w="692708">
                  <a:extLst>
                    <a:ext uri="{9D8B030D-6E8A-4147-A177-3AD203B41FA5}">
                      <a16:colId xmlns:a16="http://schemas.microsoft.com/office/drawing/2014/main" val="20006"/>
                    </a:ext>
                  </a:extLst>
                </a:gridCol>
                <a:gridCol w="858132">
                  <a:extLst>
                    <a:ext uri="{9D8B030D-6E8A-4147-A177-3AD203B41FA5}">
                      <a16:colId xmlns:a16="http://schemas.microsoft.com/office/drawing/2014/main" val="20007"/>
                    </a:ext>
                  </a:extLst>
                </a:gridCol>
                <a:gridCol w="675477">
                  <a:extLst>
                    <a:ext uri="{9D8B030D-6E8A-4147-A177-3AD203B41FA5}">
                      <a16:colId xmlns:a16="http://schemas.microsoft.com/office/drawing/2014/main" val="20008"/>
                    </a:ext>
                  </a:extLst>
                </a:gridCol>
                <a:gridCol w="675477">
                  <a:extLst>
                    <a:ext uri="{9D8B030D-6E8A-4147-A177-3AD203B41FA5}">
                      <a16:colId xmlns:a16="http://schemas.microsoft.com/office/drawing/2014/main" val="20009"/>
                    </a:ext>
                  </a:extLst>
                </a:gridCol>
                <a:gridCol w="675477">
                  <a:extLst>
                    <a:ext uri="{9D8B030D-6E8A-4147-A177-3AD203B41FA5}">
                      <a16:colId xmlns:a16="http://schemas.microsoft.com/office/drawing/2014/main" val="20010"/>
                    </a:ext>
                  </a:extLst>
                </a:gridCol>
                <a:gridCol w="675477">
                  <a:extLst>
                    <a:ext uri="{9D8B030D-6E8A-4147-A177-3AD203B41FA5}">
                      <a16:colId xmlns:a16="http://schemas.microsoft.com/office/drawing/2014/main" val="20011"/>
                    </a:ext>
                  </a:extLst>
                </a:gridCol>
              </a:tblGrid>
              <a:tr h="523303">
                <a:tc>
                  <a:txBody>
                    <a:bodyPr/>
                    <a:lstStyle/>
                    <a:p>
                      <a:pPr algn="l" fontAlgn="b"/>
                      <a:r>
                        <a:rPr lang="en-US" sz="1700" u="none" strike="noStrike" dirty="0">
                          <a:effectLst/>
                          <a:latin typeface="Times New Roman" panose="02020603050405020304" pitchFamily="18" charset="0"/>
                          <a:cs typeface="Times New Roman" panose="02020603050405020304" pitchFamily="18" charset="0"/>
                        </a:rPr>
                        <a:t>Item Name</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700" u="none" strike="noStrike" dirty="0">
                          <a:effectLst/>
                          <a:latin typeface="Times New Roman" panose="02020603050405020304" pitchFamily="18" charset="0"/>
                          <a:cs typeface="Times New Roman" panose="02020603050405020304" pitchFamily="18" charset="0"/>
                        </a:rPr>
                        <a:t>Amount </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dirty="0">
                          <a:effectLst/>
                          <a:latin typeface="Times New Roman" panose="02020603050405020304" pitchFamily="18" charset="0"/>
                          <a:cs typeface="Times New Roman" panose="02020603050405020304" pitchFamily="18" charset="0"/>
                        </a:rPr>
                        <a:t>Calories</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dirty="0">
                          <a:effectLst/>
                          <a:latin typeface="Times New Roman" panose="02020603050405020304" pitchFamily="18" charset="0"/>
                          <a:cs typeface="Times New Roman" panose="02020603050405020304" pitchFamily="18" charset="0"/>
                        </a:rPr>
                        <a:t>Fat</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dirty="0">
                          <a:effectLst/>
                          <a:latin typeface="Times New Roman" panose="02020603050405020304" pitchFamily="18" charset="0"/>
                          <a:cs typeface="Times New Roman" panose="02020603050405020304" pitchFamily="18" charset="0"/>
                        </a:rPr>
                        <a:t>Sat Fat </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Trans Fat</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700" u="none" strike="noStrike">
                          <a:effectLst/>
                          <a:latin typeface="Times New Roman" panose="02020603050405020304" pitchFamily="18" charset="0"/>
                          <a:cs typeface="Times New Roman" panose="02020603050405020304" pitchFamily="18" charset="0"/>
                        </a:rPr>
                        <a:t>Cholesterol</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Sodium</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Carbs</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Fiber</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Sugar</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Protein</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0"/>
                  </a:ext>
                </a:extLst>
              </a:tr>
              <a:tr h="264539">
                <a:tc>
                  <a:txBody>
                    <a:bodyPr/>
                    <a:lstStyle/>
                    <a:p>
                      <a:pPr algn="l" fontAlgn="b"/>
                      <a:r>
                        <a:rPr lang="en-US" sz="700" u="none" strike="noStrike" dirty="0">
                          <a:effectLst/>
                        </a:rPr>
                        <a:t> </a:t>
                      </a:r>
                      <a:endParaRPr lang="en-US" sz="700" b="0" i="0" u="none" strike="noStrike" dirty="0">
                        <a:solidFill>
                          <a:srgbClr val="000000"/>
                        </a:solidFill>
                        <a:effectLst/>
                        <a:latin typeface="Calibri" panose="020F0502020204030204" pitchFamily="34" charset="0"/>
                      </a:endParaRPr>
                    </a:p>
                  </a:txBody>
                  <a:tcPr marL="5776" marR="5776" marT="5776" marB="0" anchor="b"/>
                </a:tc>
                <a:tc>
                  <a:txBody>
                    <a:bodyPr/>
                    <a:lstStyle/>
                    <a:p>
                      <a:pPr algn="l" fontAlgn="b"/>
                      <a:r>
                        <a:rPr lang="en-US" sz="1700" u="none" strike="noStrike">
                          <a:effectLst/>
                          <a:latin typeface="Times New Roman" panose="02020603050405020304" pitchFamily="18" charset="0"/>
                          <a:cs typeface="Times New Roman" panose="02020603050405020304" pitchFamily="18" charset="0"/>
                        </a:rPr>
                        <a:t>Grams</a:t>
                      </a:r>
                      <a:endParaRPr lang="en-US" sz="17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dirty="0">
                          <a:effectLst/>
                          <a:latin typeface="Times New Roman" panose="02020603050405020304" pitchFamily="18" charset="0"/>
                          <a:cs typeface="Times New Roman" panose="02020603050405020304" pitchFamily="18" charset="0"/>
                        </a:rPr>
                        <a:t>(kcal)</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dirty="0">
                          <a:effectLst/>
                          <a:latin typeface="Times New Roman" panose="02020603050405020304" pitchFamily="18" charset="0"/>
                          <a:cs typeface="Times New Roman" panose="02020603050405020304" pitchFamily="18" charset="0"/>
                        </a:rPr>
                        <a:t>(g)</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(g)</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dirty="0">
                          <a:effectLst/>
                          <a:latin typeface="Times New Roman" panose="02020603050405020304" pitchFamily="18" charset="0"/>
                          <a:cs typeface="Times New Roman" panose="02020603050405020304" pitchFamily="18" charset="0"/>
                        </a:rPr>
                        <a:t>(g)</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dirty="0">
                          <a:effectLst/>
                          <a:latin typeface="Times New Roman" panose="02020603050405020304" pitchFamily="18" charset="0"/>
                          <a:cs typeface="Times New Roman" panose="02020603050405020304" pitchFamily="18" charset="0"/>
                        </a:rPr>
                        <a:t>(mg)</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(mg)</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(g)</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(g)</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a:effectLst/>
                          <a:latin typeface="Times New Roman" panose="02020603050405020304" pitchFamily="18" charset="0"/>
                          <a:cs typeface="Times New Roman" panose="02020603050405020304" pitchFamily="18" charset="0"/>
                        </a:rPr>
                        <a:t>(g)</a:t>
                      </a:r>
                      <a:endParaRPr lang="en-US" sz="17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ctr" fontAlgn="b"/>
                      <a:r>
                        <a:rPr lang="en-US" sz="1700" u="none" strike="noStrike" dirty="0">
                          <a:effectLst/>
                          <a:latin typeface="Times New Roman" panose="02020603050405020304" pitchFamily="18" charset="0"/>
                          <a:cs typeface="Times New Roman" panose="02020603050405020304" pitchFamily="18" charset="0"/>
                        </a:rPr>
                        <a:t>(g)</a:t>
                      </a:r>
                      <a:endParaRPr lang="en-US" sz="17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1"/>
                  </a:ext>
                </a:extLst>
              </a:tr>
              <a:tr h="323878">
                <a:tc>
                  <a:txBody>
                    <a:bodyPr/>
                    <a:lstStyle/>
                    <a:p>
                      <a:pPr algn="l" fontAlgn="b"/>
                      <a:r>
                        <a:rPr lang="en-US" sz="1700" u="none" strike="noStrike" dirty="0">
                          <a:effectLst/>
                        </a:rPr>
                        <a:t>Unsalted Butter</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10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71.4</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7.9</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5</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21</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2"/>
                  </a:ext>
                </a:extLst>
              </a:tr>
              <a:tr h="323878">
                <a:tc>
                  <a:txBody>
                    <a:bodyPr/>
                    <a:lstStyle/>
                    <a:p>
                      <a:pPr algn="l" fontAlgn="b"/>
                      <a:r>
                        <a:rPr lang="en-US" sz="1700" u="none" strike="noStrike" dirty="0">
                          <a:effectLst/>
                        </a:rPr>
                        <a:t>Peanut Butter B</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20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110.8</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10.2</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2.2</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94.8</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4.0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1.4</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1.8</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4.6</a:t>
                      </a:r>
                      <a:endParaRPr lang="en-US" sz="17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3"/>
                  </a:ext>
                </a:extLst>
              </a:tr>
              <a:tr h="323878">
                <a:tc>
                  <a:txBody>
                    <a:bodyPr/>
                    <a:lstStyle/>
                    <a:p>
                      <a:pPr algn="l" fontAlgn="b"/>
                      <a:r>
                        <a:rPr lang="en-US" sz="1700" u="none" strike="noStrike">
                          <a:effectLst/>
                        </a:rPr>
                        <a:t>Brown Sugar</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30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114</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8.4</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29</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29</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4"/>
                  </a:ext>
                </a:extLst>
              </a:tr>
              <a:tr h="323878">
                <a:tc>
                  <a:txBody>
                    <a:bodyPr/>
                    <a:lstStyle/>
                    <a:p>
                      <a:pPr algn="l" fontAlgn="b"/>
                      <a:r>
                        <a:rPr lang="en-US" sz="1700" u="none" strike="noStrike" dirty="0">
                          <a:effectLst/>
                        </a:rPr>
                        <a:t>Eggs</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14.3</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1.0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0.3</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37.2</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14.2</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0.1</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1.3</a:t>
                      </a:r>
                      <a:endParaRPr lang="en-US" sz="17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5"/>
                  </a:ext>
                </a:extLst>
              </a:tr>
              <a:tr h="323878">
                <a:tc>
                  <a:txBody>
                    <a:bodyPr/>
                    <a:lstStyle/>
                    <a:p>
                      <a:pPr algn="l" fontAlgn="b"/>
                      <a:r>
                        <a:rPr lang="en-US" sz="1700" u="none" strike="noStrike">
                          <a:effectLst/>
                        </a:rPr>
                        <a:t>Rice Flour, Brown</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20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72.6</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0.6</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0.2</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1.6</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15</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1</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0.2</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1.4</a:t>
                      </a:r>
                      <a:endParaRPr lang="en-US" sz="17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6"/>
                  </a:ext>
                </a:extLst>
              </a:tr>
              <a:tr h="323878">
                <a:tc>
                  <a:txBody>
                    <a:bodyPr/>
                    <a:lstStyle/>
                    <a:p>
                      <a:pPr algn="l" fontAlgn="b"/>
                      <a:r>
                        <a:rPr lang="en-US" sz="1700" u="none" strike="noStrike">
                          <a:effectLst/>
                        </a:rPr>
                        <a:t>Salt</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387.6</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7"/>
                  </a:ext>
                </a:extLst>
              </a:tr>
              <a:tr h="323878">
                <a:tc>
                  <a:txBody>
                    <a:bodyPr/>
                    <a:lstStyle/>
                    <a:p>
                      <a:pPr algn="l" fontAlgn="b"/>
                      <a:r>
                        <a:rPr lang="en-US" sz="1700" u="none" strike="noStrike">
                          <a:effectLst/>
                        </a:rPr>
                        <a:t>Baking Soda</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1</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274</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8"/>
                  </a:ext>
                </a:extLst>
              </a:tr>
              <a:tr h="323878">
                <a:tc>
                  <a:txBody>
                    <a:bodyPr/>
                    <a:lstStyle/>
                    <a:p>
                      <a:pPr algn="l" fontAlgn="b"/>
                      <a:r>
                        <a:rPr lang="en-US" sz="1700" u="none" strike="noStrike">
                          <a:effectLst/>
                        </a:rPr>
                        <a:t>Tapioca Flour</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8</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26.6</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a:effectLst/>
                        </a:rPr>
                        <a:t>0.3</a:t>
                      </a:r>
                      <a:endParaRPr lang="en-US" sz="1700" b="0" i="0" u="none" strike="noStrike">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7.0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r" fontAlgn="b"/>
                      <a:r>
                        <a:rPr lang="en-US" sz="1700" u="none" strike="noStrike" dirty="0">
                          <a:effectLst/>
                        </a:rPr>
                        <a:t>0.1</a:t>
                      </a:r>
                      <a:endParaRPr lang="en-US" sz="1700" b="0" i="0" u="none" strike="noStrike" dirty="0">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193570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257236"/>
            <a:ext cx="9749835" cy="4759398"/>
          </a:xfrm>
        </p:spPr>
        <p:txBody>
          <a:bodyPr/>
          <a:lstStyle/>
          <a:p>
            <a:pPr marL="277246" lvl="2" indent="0">
              <a:buNone/>
            </a:pPr>
            <a:r>
              <a:rPr lang="en-US" sz="2668" dirty="0"/>
              <a:t>Step 4: Calculate Nutritionals </a:t>
            </a:r>
          </a:p>
          <a:p>
            <a:pPr lvl="2"/>
            <a:r>
              <a:rPr lang="en-US" sz="2668" dirty="0"/>
              <a:t> Add up totals for each column </a:t>
            </a:r>
          </a:p>
          <a:p>
            <a:pPr marL="0" indent="0">
              <a:buNone/>
            </a:pPr>
            <a:endParaRPr lang="en-US" dirty="0"/>
          </a:p>
        </p:txBody>
      </p:sp>
      <p:graphicFrame>
        <p:nvGraphicFramePr>
          <p:cNvPr id="2" name="Table 1"/>
          <p:cNvGraphicFramePr>
            <a:graphicFrameLocks noGrp="1"/>
          </p:cNvGraphicFramePr>
          <p:nvPr/>
        </p:nvGraphicFramePr>
        <p:xfrm>
          <a:off x="689694" y="2273805"/>
          <a:ext cx="9888459" cy="3872872"/>
        </p:xfrm>
        <a:graphic>
          <a:graphicData uri="http://schemas.openxmlformats.org/drawingml/2006/table">
            <a:tbl>
              <a:tblPr>
                <a:tableStyleId>{5C22544A-7EE6-4342-B048-85BDC9FD1C3A}</a:tableStyleId>
              </a:tblPr>
              <a:tblGrid>
                <a:gridCol w="2495218">
                  <a:extLst>
                    <a:ext uri="{9D8B030D-6E8A-4147-A177-3AD203B41FA5}">
                      <a16:colId xmlns:a16="http://schemas.microsoft.com/office/drawing/2014/main" val="20000"/>
                    </a:ext>
                  </a:extLst>
                </a:gridCol>
                <a:gridCol w="712979">
                  <a:extLst>
                    <a:ext uri="{9D8B030D-6E8A-4147-A177-3AD203B41FA5}">
                      <a16:colId xmlns:a16="http://schemas.microsoft.com/office/drawing/2014/main" val="20001"/>
                    </a:ext>
                  </a:extLst>
                </a:gridCol>
                <a:gridCol w="801245">
                  <a:extLst>
                    <a:ext uri="{9D8B030D-6E8A-4147-A177-3AD203B41FA5}">
                      <a16:colId xmlns:a16="http://schemas.microsoft.com/office/drawing/2014/main" val="20002"/>
                    </a:ext>
                  </a:extLst>
                </a:gridCol>
                <a:gridCol w="646789">
                  <a:extLst>
                    <a:ext uri="{9D8B030D-6E8A-4147-A177-3AD203B41FA5}">
                      <a16:colId xmlns:a16="http://schemas.microsoft.com/office/drawing/2014/main" val="20003"/>
                    </a:ext>
                  </a:extLst>
                </a:gridCol>
                <a:gridCol w="630699">
                  <a:extLst>
                    <a:ext uri="{9D8B030D-6E8A-4147-A177-3AD203B41FA5}">
                      <a16:colId xmlns:a16="http://schemas.microsoft.com/office/drawing/2014/main" val="20004"/>
                    </a:ext>
                  </a:extLst>
                </a:gridCol>
                <a:gridCol w="630699">
                  <a:extLst>
                    <a:ext uri="{9D8B030D-6E8A-4147-A177-3AD203B41FA5}">
                      <a16:colId xmlns:a16="http://schemas.microsoft.com/office/drawing/2014/main" val="20005"/>
                    </a:ext>
                  </a:extLst>
                </a:gridCol>
                <a:gridCol w="646789">
                  <a:extLst>
                    <a:ext uri="{9D8B030D-6E8A-4147-A177-3AD203B41FA5}">
                      <a16:colId xmlns:a16="http://schemas.microsoft.com/office/drawing/2014/main" val="20006"/>
                    </a:ext>
                  </a:extLst>
                </a:gridCol>
                <a:gridCol w="801245">
                  <a:extLst>
                    <a:ext uri="{9D8B030D-6E8A-4147-A177-3AD203B41FA5}">
                      <a16:colId xmlns:a16="http://schemas.microsoft.com/office/drawing/2014/main" val="20007"/>
                    </a:ext>
                  </a:extLst>
                </a:gridCol>
                <a:gridCol w="630699">
                  <a:extLst>
                    <a:ext uri="{9D8B030D-6E8A-4147-A177-3AD203B41FA5}">
                      <a16:colId xmlns:a16="http://schemas.microsoft.com/office/drawing/2014/main" val="20008"/>
                    </a:ext>
                  </a:extLst>
                </a:gridCol>
                <a:gridCol w="630699">
                  <a:extLst>
                    <a:ext uri="{9D8B030D-6E8A-4147-A177-3AD203B41FA5}">
                      <a16:colId xmlns:a16="http://schemas.microsoft.com/office/drawing/2014/main" val="20009"/>
                    </a:ext>
                  </a:extLst>
                </a:gridCol>
                <a:gridCol w="630699">
                  <a:extLst>
                    <a:ext uri="{9D8B030D-6E8A-4147-A177-3AD203B41FA5}">
                      <a16:colId xmlns:a16="http://schemas.microsoft.com/office/drawing/2014/main" val="20010"/>
                    </a:ext>
                  </a:extLst>
                </a:gridCol>
                <a:gridCol w="630699">
                  <a:extLst>
                    <a:ext uri="{9D8B030D-6E8A-4147-A177-3AD203B41FA5}">
                      <a16:colId xmlns:a16="http://schemas.microsoft.com/office/drawing/2014/main" val="20011"/>
                    </a:ext>
                  </a:extLst>
                </a:gridCol>
              </a:tblGrid>
              <a:tr h="523303">
                <a:tc>
                  <a:txBody>
                    <a:bodyPr/>
                    <a:lstStyle/>
                    <a:p>
                      <a:pPr algn="l" fontAlgn="b"/>
                      <a:r>
                        <a:rPr lang="en-US" sz="1700" u="none" strike="noStrike" dirty="0">
                          <a:effectLst/>
                        </a:rPr>
                        <a:t>Item Name</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Amount </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Calories</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Fat</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Sat Fat </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Trans Fat</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Cholesterol</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Sodium</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Carbs</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Fiber</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Sugar</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Protein</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23303">
                <a:tc>
                  <a:txBody>
                    <a:bodyPr/>
                    <a:lstStyle/>
                    <a:p>
                      <a:pPr algn="l" fontAlgn="b"/>
                      <a:r>
                        <a:rPr lang="en-US" sz="1700" u="none" strike="noStrike" dirty="0">
                          <a:effectLst/>
                        </a:rPr>
                        <a:t> </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Grams</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(kcal)</a:t>
                      </a:r>
                      <a:endParaRPr lang="en-US" sz="17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(g)</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(g)</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(g)</a:t>
                      </a:r>
                      <a:endParaRPr lang="en-US" sz="17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(mg)</a:t>
                      </a:r>
                      <a:endParaRPr lang="en-US" sz="17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(mg)</a:t>
                      </a:r>
                      <a:endParaRPr lang="en-US" sz="17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(g)</a:t>
                      </a:r>
                      <a:endParaRPr lang="en-US" sz="17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(g)</a:t>
                      </a:r>
                      <a:endParaRPr lang="en-US" sz="17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(g)</a:t>
                      </a:r>
                      <a:endParaRPr lang="en-US" sz="17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(g)</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14742">
                <a:tc>
                  <a:txBody>
                    <a:bodyPr/>
                    <a:lstStyle/>
                    <a:p>
                      <a:pPr algn="l" fontAlgn="b"/>
                      <a:r>
                        <a:rPr lang="en-US" sz="1700" u="none" strike="noStrike" dirty="0">
                          <a:effectLst/>
                        </a:rPr>
                        <a:t>Unsalted Butter</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71.4</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7.9</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5</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21</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14742">
                <a:tc>
                  <a:txBody>
                    <a:bodyPr/>
                    <a:lstStyle/>
                    <a:p>
                      <a:pPr algn="l" fontAlgn="b"/>
                      <a:r>
                        <a:rPr lang="en-US" sz="1700" u="none" strike="noStrike" dirty="0">
                          <a:effectLst/>
                        </a:rPr>
                        <a:t>Peanut Butter B</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20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110.8</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10.2</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2.2</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94.8</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4.0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1.4</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1.8</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4.6</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14742">
                <a:tc>
                  <a:txBody>
                    <a:bodyPr/>
                    <a:lstStyle/>
                    <a:p>
                      <a:pPr algn="l" fontAlgn="b"/>
                      <a:r>
                        <a:rPr lang="en-US" sz="1700" u="none" strike="noStrike" dirty="0">
                          <a:effectLst/>
                        </a:rPr>
                        <a:t>Brown Sugar</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30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114</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8.4</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29</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29</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14742">
                <a:tc>
                  <a:txBody>
                    <a:bodyPr/>
                    <a:lstStyle/>
                    <a:p>
                      <a:pPr algn="l" fontAlgn="b"/>
                      <a:r>
                        <a:rPr lang="en-US" sz="1700" u="none" strike="noStrike" dirty="0">
                          <a:effectLst/>
                        </a:rPr>
                        <a:t>Eggs</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14.3</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0.3</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37.2</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14.2</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0.1</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1.3</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14742">
                <a:tc>
                  <a:txBody>
                    <a:bodyPr/>
                    <a:lstStyle/>
                    <a:p>
                      <a:pPr algn="l" fontAlgn="b"/>
                      <a:r>
                        <a:rPr lang="en-US" sz="1700" u="none" strike="noStrike" dirty="0">
                          <a:effectLst/>
                        </a:rPr>
                        <a:t>Rice Flour, Brown</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20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72.6</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0.6</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0.2</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1.6</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15</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1</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0.2</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1.4</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14742">
                <a:tc>
                  <a:txBody>
                    <a:bodyPr/>
                    <a:lstStyle/>
                    <a:p>
                      <a:pPr algn="l" fontAlgn="b"/>
                      <a:r>
                        <a:rPr lang="en-US" sz="1700" u="none" strike="noStrike" dirty="0">
                          <a:effectLst/>
                        </a:rPr>
                        <a:t>Salt</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387.6</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0.0</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14742">
                <a:tc>
                  <a:txBody>
                    <a:bodyPr/>
                    <a:lstStyle/>
                    <a:p>
                      <a:pPr algn="l" fontAlgn="b"/>
                      <a:r>
                        <a:rPr lang="en-US" sz="1700" u="none" strike="noStrike" dirty="0">
                          <a:effectLst/>
                        </a:rPr>
                        <a:t>Baking Soda</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1</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274</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14742">
                <a:tc>
                  <a:txBody>
                    <a:bodyPr/>
                    <a:lstStyle/>
                    <a:p>
                      <a:pPr algn="l" fontAlgn="b"/>
                      <a:r>
                        <a:rPr lang="en-US" sz="1700" u="none" strike="noStrike" dirty="0">
                          <a:effectLst/>
                        </a:rPr>
                        <a:t>Tapioca Flour</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8</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26.6</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0.3</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7.0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a:effectLst/>
                        </a:rPr>
                        <a:t>0.0</a:t>
                      </a:r>
                      <a:endParaRPr lang="en-US" sz="17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u="none" strike="noStrike" dirty="0">
                          <a:effectLst/>
                        </a:rPr>
                        <a:t>0.1</a:t>
                      </a:r>
                      <a:endParaRPr lang="en-US" sz="17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307064">
                <a:tc>
                  <a:txBody>
                    <a:bodyPr/>
                    <a:lstStyle/>
                    <a:p>
                      <a:pPr algn="ctr" fontAlgn="b"/>
                      <a:r>
                        <a:rPr lang="en-US" sz="1700" b="1" u="none" strike="noStrike" dirty="0">
                          <a:solidFill>
                            <a:schemeClr val="tx1"/>
                          </a:solidFill>
                          <a:effectLst/>
                        </a:rPr>
                        <a:t>Totals (100g basis)</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100 </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410</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20</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7.7</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0</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59</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781</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56</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2.4</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31</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fontAlgn="b"/>
                      <a:r>
                        <a:rPr lang="en-US" sz="1700" b="1" u="none" strike="noStrike" dirty="0">
                          <a:solidFill>
                            <a:schemeClr val="tx1"/>
                          </a:solidFill>
                          <a:effectLst/>
                        </a:rPr>
                        <a:t>7.4</a:t>
                      </a:r>
                      <a:endParaRPr lang="en-US" sz="1700" b="1" i="0" u="none" strike="noStrike" dirty="0">
                        <a:solidFill>
                          <a:schemeClr val="tx1"/>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418210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257236"/>
            <a:ext cx="10236171" cy="1465391"/>
          </a:xfrm>
        </p:spPr>
        <p:txBody>
          <a:bodyPr>
            <a:normAutofit lnSpcReduction="10000"/>
          </a:bodyPr>
          <a:lstStyle/>
          <a:p>
            <a:pPr marL="277246" lvl="2" indent="0">
              <a:buNone/>
            </a:pPr>
            <a:r>
              <a:rPr lang="en-US" sz="2668" dirty="0"/>
              <a:t>Step 4: Calculate Nutritionals </a:t>
            </a:r>
          </a:p>
          <a:p>
            <a:pPr lvl="2"/>
            <a:r>
              <a:rPr lang="en-US" sz="2426" dirty="0"/>
              <a:t> </a:t>
            </a:r>
            <a:r>
              <a:rPr lang="en-US" sz="2183" dirty="0"/>
              <a:t>Calculate </a:t>
            </a:r>
            <a:r>
              <a:rPr lang="en-US" sz="2183" b="1" dirty="0"/>
              <a:t>Amount Per Serving</a:t>
            </a:r>
            <a:r>
              <a:rPr lang="en-US" sz="2183" dirty="0"/>
              <a:t> based on serving size (given serving size for this product is 50 grams)</a:t>
            </a:r>
          </a:p>
          <a:p>
            <a:pPr lvl="2"/>
            <a:r>
              <a:rPr lang="en-US" sz="2183" dirty="0"/>
              <a:t> Round numbers to nearest whole number</a:t>
            </a:r>
            <a:endParaRPr lang="en-US" dirty="0"/>
          </a:p>
        </p:txBody>
      </p:sp>
      <p:graphicFrame>
        <p:nvGraphicFramePr>
          <p:cNvPr id="5" name="Table 4"/>
          <p:cNvGraphicFramePr>
            <a:graphicFrameLocks noGrp="1"/>
          </p:cNvGraphicFramePr>
          <p:nvPr/>
        </p:nvGraphicFramePr>
        <p:xfrm>
          <a:off x="227616" y="2722627"/>
          <a:ext cx="11782977" cy="3392917"/>
        </p:xfrm>
        <a:graphic>
          <a:graphicData uri="http://schemas.openxmlformats.org/drawingml/2006/table">
            <a:tbl>
              <a:tblPr>
                <a:tableStyleId>{5C22544A-7EE6-4342-B048-85BDC9FD1C3A}</a:tableStyleId>
              </a:tblPr>
              <a:tblGrid>
                <a:gridCol w="2689477">
                  <a:extLst>
                    <a:ext uri="{9D8B030D-6E8A-4147-A177-3AD203B41FA5}">
                      <a16:colId xmlns:a16="http://schemas.microsoft.com/office/drawing/2014/main" val="20000"/>
                    </a:ext>
                  </a:extLst>
                </a:gridCol>
                <a:gridCol w="871490">
                  <a:extLst>
                    <a:ext uri="{9D8B030D-6E8A-4147-A177-3AD203B41FA5}">
                      <a16:colId xmlns:a16="http://schemas.microsoft.com/office/drawing/2014/main" val="20001"/>
                    </a:ext>
                  </a:extLst>
                </a:gridCol>
                <a:gridCol w="889348">
                  <a:extLst>
                    <a:ext uri="{9D8B030D-6E8A-4147-A177-3AD203B41FA5}">
                      <a16:colId xmlns:a16="http://schemas.microsoft.com/office/drawing/2014/main" val="20002"/>
                    </a:ext>
                  </a:extLst>
                </a:gridCol>
                <a:gridCol w="846489">
                  <a:extLst>
                    <a:ext uri="{9D8B030D-6E8A-4147-A177-3AD203B41FA5}">
                      <a16:colId xmlns:a16="http://schemas.microsoft.com/office/drawing/2014/main" val="20003"/>
                    </a:ext>
                  </a:extLst>
                </a:gridCol>
                <a:gridCol w="842917">
                  <a:extLst>
                    <a:ext uri="{9D8B030D-6E8A-4147-A177-3AD203B41FA5}">
                      <a16:colId xmlns:a16="http://schemas.microsoft.com/office/drawing/2014/main" val="20004"/>
                    </a:ext>
                  </a:extLst>
                </a:gridCol>
                <a:gridCol w="828630">
                  <a:extLst>
                    <a:ext uri="{9D8B030D-6E8A-4147-A177-3AD203B41FA5}">
                      <a16:colId xmlns:a16="http://schemas.microsoft.com/office/drawing/2014/main" val="20005"/>
                    </a:ext>
                  </a:extLst>
                </a:gridCol>
                <a:gridCol w="885777">
                  <a:extLst>
                    <a:ext uri="{9D8B030D-6E8A-4147-A177-3AD203B41FA5}">
                      <a16:colId xmlns:a16="http://schemas.microsoft.com/office/drawing/2014/main" val="20006"/>
                    </a:ext>
                  </a:extLst>
                </a:gridCol>
                <a:gridCol w="900063">
                  <a:extLst>
                    <a:ext uri="{9D8B030D-6E8A-4147-A177-3AD203B41FA5}">
                      <a16:colId xmlns:a16="http://schemas.microsoft.com/office/drawing/2014/main" val="20007"/>
                    </a:ext>
                  </a:extLst>
                </a:gridCol>
                <a:gridCol w="900063">
                  <a:extLst>
                    <a:ext uri="{9D8B030D-6E8A-4147-A177-3AD203B41FA5}">
                      <a16:colId xmlns:a16="http://schemas.microsoft.com/office/drawing/2014/main" val="20008"/>
                    </a:ext>
                  </a:extLst>
                </a:gridCol>
                <a:gridCol w="728623">
                  <a:extLst>
                    <a:ext uri="{9D8B030D-6E8A-4147-A177-3AD203B41FA5}">
                      <a16:colId xmlns:a16="http://schemas.microsoft.com/office/drawing/2014/main" val="20009"/>
                    </a:ext>
                  </a:extLst>
                </a:gridCol>
                <a:gridCol w="700050">
                  <a:extLst>
                    <a:ext uri="{9D8B030D-6E8A-4147-A177-3AD203B41FA5}">
                      <a16:colId xmlns:a16="http://schemas.microsoft.com/office/drawing/2014/main" val="20010"/>
                    </a:ext>
                  </a:extLst>
                </a:gridCol>
                <a:gridCol w="700050">
                  <a:extLst>
                    <a:ext uri="{9D8B030D-6E8A-4147-A177-3AD203B41FA5}">
                      <a16:colId xmlns:a16="http://schemas.microsoft.com/office/drawing/2014/main" val="20011"/>
                    </a:ext>
                  </a:extLst>
                </a:gridCol>
              </a:tblGrid>
              <a:tr h="211840">
                <a:tc>
                  <a:txBody>
                    <a:bodyPr/>
                    <a:lstStyle/>
                    <a:p>
                      <a:pPr algn="l" fontAlgn="b"/>
                      <a:r>
                        <a:rPr lang="en-US" sz="1100" u="none" strike="noStrike" dirty="0">
                          <a:effectLst/>
                        </a:rPr>
                        <a:t>Item Name</a:t>
                      </a:r>
                      <a:endParaRPr lang="en-US" sz="11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rPr>
                        <a:t>Amount </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Calories</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Fat</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Sat Fat </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Trans Fat</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a:effectLst/>
                        </a:rPr>
                        <a:t>Cholesterol</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Sodium</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Carbs</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Fiber</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Sugar</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Protein</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25963">
                <a:tc>
                  <a:txBody>
                    <a:bodyPr/>
                    <a:lstStyle/>
                    <a:p>
                      <a:pPr algn="l" fontAlgn="b"/>
                      <a:r>
                        <a:rPr lang="en-US" sz="1100" u="none" strike="noStrike">
                          <a:effectLst/>
                        </a:rPr>
                        <a:t> </a:t>
                      </a:r>
                      <a:endParaRPr lang="en-US" sz="11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Grams</a:t>
                      </a:r>
                      <a:endParaRPr lang="en-US" sz="11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(kcal)</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(mg)</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(mg)</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89514">
                <a:tc>
                  <a:txBody>
                    <a:bodyPr/>
                    <a:lstStyle/>
                    <a:p>
                      <a:pPr algn="l" fontAlgn="b"/>
                      <a:r>
                        <a:rPr lang="en-US" sz="1500" u="none" strike="noStrike">
                          <a:effectLst/>
                        </a:rPr>
                        <a:t>Unsalted Butter</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71.4</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7.9</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5.0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21.4</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89514">
                <a:tc>
                  <a:txBody>
                    <a:bodyPr/>
                    <a:lstStyle/>
                    <a:p>
                      <a:pPr algn="l" fontAlgn="b"/>
                      <a:r>
                        <a:rPr lang="en-US" sz="1500" u="none" strike="noStrike">
                          <a:effectLst/>
                        </a:rPr>
                        <a:t>Peanut Butter B</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20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110.8</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10.2</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2.2</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94.8</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4.00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1.4</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1.8</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4.6</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89514">
                <a:tc>
                  <a:txBody>
                    <a:bodyPr/>
                    <a:lstStyle/>
                    <a:p>
                      <a:pPr algn="l" fontAlgn="b"/>
                      <a:r>
                        <a:rPr lang="en-US" sz="1500" u="none" strike="noStrike">
                          <a:effectLst/>
                        </a:rPr>
                        <a:t>Brown Sugar</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30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114</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8.4</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29.40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29</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89514">
                <a:tc>
                  <a:txBody>
                    <a:bodyPr/>
                    <a:lstStyle/>
                    <a:p>
                      <a:pPr algn="l" fontAlgn="b"/>
                      <a:r>
                        <a:rPr lang="en-US" sz="1500" u="none" strike="noStrike">
                          <a:effectLst/>
                        </a:rPr>
                        <a:t>Eggs</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14.3</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0.3</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37.2</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14.2</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0.10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1.3</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89514">
                <a:tc>
                  <a:txBody>
                    <a:bodyPr/>
                    <a:lstStyle/>
                    <a:p>
                      <a:pPr algn="l" fontAlgn="b"/>
                      <a:r>
                        <a:rPr lang="en-US" sz="1500" u="none" strike="noStrike">
                          <a:effectLst/>
                        </a:rPr>
                        <a:t>Rice Flour, Brown</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20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72.6</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0.6</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0.2</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1.6</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15.20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0.2</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1.4</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89514">
                <a:tc>
                  <a:txBody>
                    <a:bodyPr/>
                    <a:lstStyle/>
                    <a:p>
                      <a:pPr algn="l" fontAlgn="b"/>
                      <a:r>
                        <a:rPr lang="en-US" sz="1500" u="none" strike="noStrike">
                          <a:effectLst/>
                        </a:rPr>
                        <a:t>Salt</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1</a:t>
                      </a:r>
                      <a:endParaRPr lang="en-US" sz="15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387.6</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289514">
                <a:tc>
                  <a:txBody>
                    <a:bodyPr/>
                    <a:lstStyle/>
                    <a:p>
                      <a:pPr algn="l" fontAlgn="b"/>
                      <a:r>
                        <a:rPr lang="en-US" sz="1500" u="none" strike="noStrike">
                          <a:effectLst/>
                        </a:rPr>
                        <a:t>Baking Soda</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1</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274</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63610">
                <a:tc>
                  <a:txBody>
                    <a:bodyPr/>
                    <a:lstStyle/>
                    <a:p>
                      <a:pPr algn="l" fontAlgn="b"/>
                      <a:r>
                        <a:rPr lang="en-US" sz="1500" u="none" strike="noStrike" dirty="0">
                          <a:effectLst/>
                        </a:rPr>
                        <a:t>Tapioca Flour</a:t>
                      </a:r>
                      <a:endParaRPr lang="en-US" sz="1500" b="0"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8</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26.6</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0.3</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6.96</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0.1</a:t>
                      </a:r>
                      <a:endParaRPr lang="en-US" sz="1500" b="0"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282453">
                <a:tc>
                  <a:txBody>
                    <a:bodyPr/>
                    <a:lstStyle/>
                    <a:p>
                      <a:pPr algn="ctr" fontAlgn="b"/>
                      <a:r>
                        <a:rPr lang="en-US" sz="1500" u="none" strike="noStrike" dirty="0">
                          <a:effectLst/>
                        </a:rPr>
                        <a:t>Totals (100g basis)</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100</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410</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19.7</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7.7</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0</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58.6</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781</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55.7</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2.4</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31</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500" u="none" strike="noStrike" dirty="0">
                          <a:effectLst/>
                        </a:rPr>
                        <a:t>7.4</a:t>
                      </a:r>
                      <a:endParaRPr lang="en-US" sz="15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282453">
                <a:tc>
                  <a:txBody>
                    <a:bodyPr/>
                    <a:lstStyle/>
                    <a:p>
                      <a:pPr algn="ctr" fontAlgn="b"/>
                      <a:r>
                        <a:rPr lang="en-US" sz="1700" b="1" u="none" strike="noStrike" dirty="0">
                          <a:effectLst/>
                        </a:rPr>
                        <a:t>Amount per serving</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a:effectLst/>
                        </a:rPr>
                        <a:t>50</a:t>
                      </a:r>
                      <a:endParaRPr lang="en-US" sz="1700" b="1" i="0" u="none" strike="noStrike">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205</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10</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4</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0</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29</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390</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28</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1</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16</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700" b="1" u="none" strike="noStrike" dirty="0">
                          <a:effectLst/>
                        </a:rPr>
                        <a:t>4</a:t>
                      </a:r>
                      <a:endParaRPr lang="en-US" sz="1700" b="1" i="0" u="none" strike="noStrike" dirty="0">
                        <a:solidFill>
                          <a:srgbClr val="000000"/>
                        </a:solidFill>
                        <a:effectLst/>
                        <a:latin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923799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257236"/>
            <a:ext cx="9749835" cy="4759398"/>
          </a:xfrm>
        </p:spPr>
        <p:txBody>
          <a:bodyPr/>
          <a:lstStyle/>
          <a:p>
            <a:pPr marL="277246" lvl="2" indent="0">
              <a:buNone/>
            </a:pPr>
            <a:r>
              <a:rPr lang="en-US" sz="2668" dirty="0"/>
              <a:t>Step 5: Determine %Daily Value …</a:t>
            </a:r>
            <a:r>
              <a:rPr lang="en-US" sz="2668" i="1" dirty="0"/>
              <a:t>Did I hear the word Algebra?</a:t>
            </a:r>
          </a:p>
          <a:p>
            <a:pPr marL="914400" lvl="2" indent="0">
              <a:buNone/>
            </a:pPr>
            <a:endParaRPr lang="en-US" sz="2668" dirty="0"/>
          </a:p>
          <a:p>
            <a:pPr marL="554492" lvl="2" indent="0">
              <a:buNone/>
            </a:pPr>
            <a:endParaRPr lang="en-US" sz="2668" dirty="0"/>
          </a:p>
          <a:p>
            <a:pPr marL="831738" lvl="3" indent="0">
              <a:buNone/>
            </a:pPr>
            <a:endParaRPr lang="en-US" sz="2668" dirty="0"/>
          </a:p>
          <a:p>
            <a:pPr marL="0" indent="0">
              <a:buNone/>
            </a:pPr>
            <a:endParaRPr lang="en-US" dirty="0"/>
          </a:p>
        </p:txBody>
      </p:sp>
      <p:graphicFrame>
        <p:nvGraphicFramePr>
          <p:cNvPr id="2" name="Table 1"/>
          <p:cNvGraphicFramePr>
            <a:graphicFrameLocks noGrp="1"/>
          </p:cNvGraphicFramePr>
          <p:nvPr/>
        </p:nvGraphicFramePr>
        <p:xfrm>
          <a:off x="4517620" y="2265334"/>
          <a:ext cx="2935347" cy="2113072"/>
        </p:xfrm>
        <a:graphic>
          <a:graphicData uri="http://schemas.openxmlformats.org/drawingml/2006/table">
            <a:tbl>
              <a:tblPr>
                <a:tableStyleId>{5C22544A-7EE6-4342-B048-85BDC9FD1C3A}</a:tableStyleId>
              </a:tblPr>
              <a:tblGrid>
                <a:gridCol w="1862197">
                  <a:extLst>
                    <a:ext uri="{9D8B030D-6E8A-4147-A177-3AD203B41FA5}">
                      <a16:colId xmlns:a16="http://schemas.microsoft.com/office/drawing/2014/main" val="20000"/>
                    </a:ext>
                  </a:extLst>
                </a:gridCol>
                <a:gridCol w="1073150">
                  <a:extLst>
                    <a:ext uri="{9D8B030D-6E8A-4147-A177-3AD203B41FA5}">
                      <a16:colId xmlns:a16="http://schemas.microsoft.com/office/drawing/2014/main" val="20001"/>
                    </a:ext>
                  </a:extLst>
                </a:gridCol>
              </a:tblGrid>
              <a:tr h="264539">
                <a:tc>
                  <a:txBody>
                    <a:bodyPr/>
                    <a:lstStyle/>
                    <a:p>
                      <a:pPr algn="ctr" fontAlgn="ctr"/>
                      <a:r>
                        <a:rPr lang="en-US" sz="1700" u="none" strike="noStrike" dirty="0">
                          <a:effectLst/>
                        </a:rPr>
                        <a:t>Nutrient</a:t>
                      </a:r>
                      <a:endParaRPr lang="en-US" sz="1700" b="1" i="0" u="none" strike="noStrike" dirty="0">
                        <a:solidFill>
                          <a:srgbClr val="000000"/>
                        </a:solidFill>
                        <a:effectLst/>
                        <a:latin typeface="Calibri" panose="020F0502020204030204" pitchFamily="34" charset="0"/>
                      </a:endParaRPr>
                    </a:p>
                  </a:txBody>
                  <a:tcPr marL="5776" marR="5776" marT="5776" marB="0" anchor="ct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ctr" fontAlgn="ctr"/>
                      <a:r>
                        <a:rPr lang="en-US" sz="1700" u="none" strike="noStrike">
                          <a:effectLst/>
                        </a:rPr>
                        <a:t>DV</a:t>
                      </a:r>
                      <a:endParaRPr lang="en-US" sz="1700" b="1" i="0" u="none" strike="noStrike">
                        <a:solidFill>
                          <a:srgbClr val="000000"/>
                        </a:solidFill>
                        <a:effectLst/>
                        <a:latin typeface="Calibri" panose="020F0502020204030204" pitchFamily="34" charset="0"/>
                      </a:endParaRPr>
                    </a:p>
                  </a:txBody>
                  <a:tcPr marL="5776" marR="5776" marT="5776" marB="0" anchor="ct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0"/>
                  </a:ext>
                </a:extLst>
              </a:tr>
              <a:tr h="264539">
                <a:tc>
                  <a:txBody>
                    <a:bodyPr/>
                    <a:lstStyle/>
                    <a:p>
                      <a:pPr algn="l" fontAlgn="ctr"/>
                      <a:r>
                        <a:rPr lang="en-US" sz="1700" u="none" strike="noStrike">
                          <a:effectLst/>
                        </a:rPr>
                        <a:t>Total Fat</a:t>
                      </a:r>
                      <a:endParaRPr lang="en-US" sz="1700" b="0" i="0" u="none" strike="noStrike">
                        <a:solidFill>
                          <a:srgbClr val="000000"/>
                        </a:solidFill>
                        <a:effectLst/>
                        <a:latin typeface="Calibri" panose="020F0502020204030204" pitchFamily="34" charset="0"/>
                      </a:endParaRPr>
                    </a:p>
                  </a:txBody>
                  <a:tcPr marL="5776" marR="5776" marT="5776" marB="0" anchor="ctr">
                    <a:lnL w="28575" cap="flat" cmpd="sng" algn="ctr">
                      <a:solidFill>
                        <a:schemeClr val="tx1"/>
                      </a:solidFill>
                      <a:prstDash val="solid"/>
                      <a:round/>
                      <a:headEnd type="none" w="med" len="med"/>
                      <a:tailEnd type="none" w="med" len="med"/>
                    </a:lnL>
                  </a:tcPr>
                </a:tc>
                <a:tc>
                  <a:txBody>
                    <a:bodyPr/>
                    <a:lstStyle/>
                    <a:p>
                      <a:pPr algn="l" fontAlgn="ctr"/>
                      <a:r>
                        <a:rPr lang="en-US" sz="1700" u="none" strike="noStrike">
                          <a:effectLst/>
                        </a:rPr>
                        <a:t>65 g</a:t>
                      </a:r>
                      <a:endParaRPr lang="en-US" sz="1700" b="0" i="0" u="none" strike="noStrike">
                        <a:solidFill>
                          <a:srgbClr val="000000"/>
                        </a:solidFill>
                        <a:effectLst/>
                        <a:latin typeface="Calibri" panose="020F0502020204030204" pitchFamily="34" charset="0"/>
                      </a:endParaRPr>
                    </a:p>
                  </a:txBody>
                  <a:tcPr marL="5776" marR="5776" marT="5776" marB="0" anchor="ctr">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264539">
                <a:tc>
                  <a:txBody>
                    <a:bodyPr/>
                    <a:lstStyle/>
                    <a:p>
                      <a:pPr algn="l" fontAlgn="ctr"/>
                      <a:r>
                        <a:rPr lang="en-US" sz="1700" u="none" strike="noStrike">
                          <a:effectLst/>
                        </a:rPr>
                        <a:t>Saturated Fat</a:t>
                      </a:r>
                      <a:endParaRPr lang="en-US" sz="1700" b="0" i="0" u="none" strike="noStrike">
                        <a:solidFill>
                          <a:srgbClr val="000000"/>
                        </a:solidFill>
                        <a:effectLst/>
                        <a:latin typeface="Calibri" panose="020F0502020204030204" pitchFamily="34" charset="0"/>
                      </a:endParaRPr>
                    </a:p>
                  </a:txBody>
                  <a:tcPr marL="5776" marR="5776" marT="5776" marB="0" anchor="ctr">
                    <a:lnL w="28575" cap="flat" cmpd="sng" algn="ctr">
                      <a:solidFill>
                        <a:schemeClr val="tx1"/>
                      </a:solidFill>
                      <a:prstDash val="solid"/>
                      <a:round/>
                      <a:headEnd type="none" w="med" len="med"/>
                      <a:tailEnd type="none" w="med" len="med"/>
                    </a:lnL>
                  </a:tcPr>
                </a:tc>
                <a:tc>
                  <a:txBody>
                    <a:bodyPr/>
                    <a:lstStyle/>
                    <a:p>
                      <a:pPr algn="l" fontAlgn="ctr"/>
                      <a:r>
                        <a:rPr lang="en-US" sz="1700" u="none" strike="noStrike">
                          <a:effectLst/>
                        </a:rPr>
                        <a:t>20 g</a:t>
                      </a:r>
                      <a:endParaRPr lang="en-US" sz="1700" b="0" i="0" u="none" strike="noStrike">
                        <a:solidFill>
                          <a:srgbClr val="000000"/>
                        </a:solidFill>
                        <a:effectLst/>
                        <a:latin typeface="Calibri" panose="020F0502020204030204" pitchFamily="34" charset="0"/>
                      </a:endParaRPr>
                    </a:p>
                  </a:txBody>
                  <a:tcPr marL="5776" marR="5776" marT="5776" marB="0" anchor="ctr">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2"/>
                  </a:ext>
                </a:extLst>
              </a:tr>
              <a:tr h="264539">
                <a:tc>
                  <a:txBody>
                    <a:bodyPr/>
                    <a:lstStyle/>
                    <a:p>
                      <a:pPr algn="l" fontAlgn="ctr"/>
                      <a:r>
                        <a:rPr lang="en-US" sz="1700" u="none" strike="noStrike" dirty="0">
                          <a:effectLst/>
                        </a:rPr>
                        <a:t>Sodium</a:t>
                      </a:r>
                      <a:endParaRPr lang="en-US" sz="1700" b="0" i="0" u="none" strike="noStrike" dirty="0">
                        <a:solidFill>
                          <a:srgbClr val="000000"/>
                        </a:solidFill>
                        <a:effectLst/>
                        <a:latin typeface="Calibri" panose="020F0502020204030204" pitchFamily="34" charset="0"/>
                      </a:endParaRPr>
                    </a:p>
                  </a:txBody>
                  <a:tcPr marL="5776" marR="5776" marT="5776" marB="0" anchor="ctr">
                    <a:lnL w="28575" cap="flat" cmpd="sng" algn="ctr">
                      <a:solidFill>
                        <a:schemeClr val="tx1"/>
                      </a:solidFill>
                      <a:prstDash val="solid"/>
                      <a:round/>
                      <a:headEnd type="none" w="med" len="med"/>
                      <a:tailEnd type="none" w="med" len="med"/>
                    </a:lnL>
                  </a:tcPr>
                </a:tc>
                <a:tc>
                  <a:txBody>
                    <a:bodyPr/>
                    <a:lstStyle/>
                    <a:p>
                      <a:pPr algn="l" fontAlgn="ctr"/>
                      <a:r>
                        <a:rPr lang="en-US" sz="1700" u="none" strike="noStrike">
                          <a:effectLst/>
                        </a:rPr>
                        <a:t>2400 mg</a:t>
                      </a:r>
                      <a:endParaRPr lang="en-US" sz="1700" b="0" i="0" u="none" strike="noStrike">
                        <a:solidFill>
                          <a:srgbClr val="000000"/>
                        </a:solidFill>
                        <a:effectLst/>
                        <a:latin typeface="Calibri" panose="020F0502020204030204" pitchFamily="34" charset="0"/>
                      </a:endParaRPr>
                    </a:p>
                  </a:txBody>
                  <a:tcPr marL="5776" marR="5776" marT="5776" marB="0" anchor="ctr">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523303">
                <a:tc>
                  <a:txBody>
                    <a:bodyPr/>
                    <a:lstStyle/>
                    <a:p>
                      <a:pPr algn="l" fontAlgn="ctr"/>
                      <a:r>
                        <a:rPr lang="en-US" sz="1700" u="none" strike="noStrike">
                          <a:effectLst/>
                        </a:rPr>
                        <a:t>Total Carbohydrate</a:t>
                      </a:r>
                      <a:endParaRPr lang="en-US" sz="1700" b="0" i="0" u="none" strike="noStrike">
                        <a:solidFill>
                          <a:srgbClr val="000000"/>
                        </a:solidFill>
                        <a:effectLst/>
                        <a:latin typeface="Calibri" panose="020F0502020204030204" pitchFamily="34" charset="0"/>
                      </a:endParaRPr>
                    </a:p>
                  </a:txBody>
                  <a:tcPr marL="5776" marR="5776" marT="5776" marB="0" anchor="ctr">
                    <a:lnL w="28575" cap="flat" cmpd="sng" algn="ctr">
                      <a:solidFill>
                        <a:schemeClr val="tx1"/>
                      </a:solidFill>
                      <a:prstDash val="solid"/>
                      <a:round/>
                      <a:headEnd type="none" w="med" len="med"/>
                      <a:tailEnd type="none" w="med" len="med"/>
                    </a:lnL>
                  </a:tcPr>
                </a:tc>
                <a:tc>
                  <a:txBody>
                    <a:bodyPr/>
                    <a:lstStyle/>
                    <a:p>
                      <a:pPr algn="l" fontAlgn="ctr"/>
                      <a:r>
                        <a:rPr lang="en-US" sz="1700" u="none" strike="noStrike">
                          <a:effectLst/>
                        </a:rPr>
                        <a:t>300 g</a:t>
                      </a:r>
                      <a:endParaRPr lang="en-US" sz="1700" b="0" i="0" u="none" strike="noStrike">
                        <a:solidFill>
                          <a:srgbClr val="000000"/>
                        </a:solidFill>
                        <a:effectLst/>
                        <a:latin typeface="Calibri" panose="020F0502020204030204" pitchFamily="34" charset="0"/>
                      </a:endParaRPr>
                    </a:p>
                  </a:txBody>
                  <a:tcPr marL="5776" marR="5776" marT="5776" marB="0" anchor="ctr">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264539">
                <a:tc>
                  <a:txBody>
                    <a:bodyPr/>
                    <a:lstStyle/>
                    <a:p>
                      <a:pPr algn="l" fontAlgn="ctr"/>
                      <a:r>
                        <a:rPr lang="en-US" sz="1700" u="none" strike="noStrike" dirty="0">
                          <a:effectLst/>
                        </a:rPr>
                        <a:t>Dietary Fiber</a:t>
                      </a:r>
                      <a:endParaRPr lang="en-US" sz="1700" b="0" i="0" u="none" strike="noStrike" dirty="0">
                        <a:solidFill>
                          <a:srgbClr val="000000"/>
                        </a:solidFill>
                        <a:effectLst/>
                        <a:latin typeface="Calibri" panose="020F0502020204030204" pitchFamily="34" charset="0"/>
                      </a:endParaRPr>
                    </a:p>
                  </a:txBody>
                  <a:tcPr marL="5776" marR="5776" marT="5776" marB="0" anchor="ctr">
                    <a:lnL w="28575" cap="flat" cmpd="sng" algn="ctr">
                      <a:solidFill>
                        <a:schemeClr val="tx1"/>
                      </a:solidFill>
                      <a:prstDash val="solid"/>
                      <a:round/>
                      <a:headEnd type="none" w="med" len="med"/>
                      <a:tailEnd type="none" w="med" len="med"/>
                    </a:lnL>
                  </a:tcPr>
                </a:tc>
                <a:tc>
                  <a:txBody>
                    <a:bodyPr/>
                    <a:lstStyle/>
                    <a:p>
                      <a:pPr algn="l" fontAlgn="ctr"/>
                      <a:r>
                        <a:rPr lang="en-US" sz="1700" u="none" strike="noStrike">
                          <a:effectLst/>
                        </a:rPr>
                        <a:t>25 g</a:t>
                      </a:r>
                      <a:endParaRPr lang="en-US" sz="1700" b="0" i="0" u="none" strike="noStrike">
                        <a:solidFill>
                          <a:srgbClr val="000000"/>
                        </a:solidFill>
                        <a:effectLst/>
                        <a:latin typeface="Calibri" panose="020F0502020204030204" pitchFamily="34" charset="0"/>
                      </a:endParaRPr>
                    </a:p>
                  </a:txBody>
                  <a:tcPr marL="5776" marR="5776" marT="5776" marB="0" anchor="ctr">
                    <a:lnR w="285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5"/>
                  </a:ext>
                </a:extLst>
              </a:tr>
              <a:tr h="264539">
                <a:tc>
                  <a:txBody>
                    <a:bodyPr/>
                    <a:lstStyle/>
                    <a:p>
                      <a:pPr algn="l" fontAlgn="ctr"/>
                      <a:r>
                        <a:rPr lang="en-US" sz="1700" u="none" strike="noStrike" dirty="0">
                          <a:effectLst/>
                        </a:rPr>
                        <a:t>Cholesterol</a:t>
                      </a:r>
                      <a:endParaRPr lang="en-US" sz="1700" b="0" i="0" u="none" strike="noStrike" dirty="0">
                        <a:solidFill>
                          <a:srgbClr val="000000"/>
                        </a:solidFill>
                        <a:effectLst/>
                        <a:latin typeface="Calibri" panose="020F0502020204030204" pitchFamily="34" charset="0"/>
                      </a:endParaRPr>
                    </a:p>
                  </a:txBody>
                  <a:tcPr marL="5776" marR="5776" marT="5776" marB="0" anchor="ct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a:txBody>
                    <a:bodyPr/>
                    <a:lstStyle/>
                    <a:p>
                      <a:pPr algn="l" fontAlgn="ctr"/>
                      <a:r>
                        <a:rPr lang="en-US" sz="1700" u="none" strike="noStrike" dirty="0">
                          <a:effectLst/>
                        </a:rPr>
                        <a:t>300 mg</a:t>
                      </a:r>
                      <a:endParaRPr lang="en-US" sz="1700" b="0" i="0" u="none" strike="noStrike" dirty="0">
                        <a:solidFill>
                          <a:srgbClr val="000000"/>
                        </a:solidFill>
                        <a:effectLst/>
                        <a:latin typeface="Calibri" panose="020F0502020204030204" pitchFamily="34" charset="0"/>
                      </a:endParaRPr>
                    </a:p>
                  </a:txBody>
                  <a:tcPr marL="5776" marR="5776" marT="5776" marB="0" anchor="ct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 name="TextBox 4"/>
          <p:cNvSpPr txBox="1"/>
          <p:nvPr/>
        </p:nvSpPr>
        <p:spPr>
          <a:xfrm>
            <a:off x="1664869" y="4554093"/>
            <a:ext cx="8640848" cy="1883593"/>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1940" dirty="0">
                <a:latin typeface="Arial" panose="020B0604020202020204" pitchFamily="34" charset="0"/>
                <a:cs typeface="Arial" panose="020B0604020202020204" pitchFamily="34" charset="0"/>
              </a:rPr>
              <a:t>Example:</a:t>
            </a:r>
          </a:p>
          <a:p>
            <a:pPr marL="277246" indent="-277246">
              <a:buFont typeface="Wingdings" panose="05000000000000000000" pitchFamily="2" charset="2"/>
              <a:buChar char="Ø"/>
            </a:pPr>
            <a:r>
              <a:rPr lang="en-US" sz="1940" dirty="0">
                <a:latin typeface="Arial" panose="020B0604020202020204" pitchFamily="34" charset="0"/>
                <a:cs typeface="Arial" panose="020B0604020202020204" pitchFamily="34" charset="0"/>
              </a:rPr>
              <a:t>Daily Value (DV) for Total Fat is 65 grams</a:t>
            </a:r>
          </a:p>
          <a:p>
            <a:pPr marL="277246" indent="-277246">
              <a:buFont typeface="Wingdings" panose="05000000000000000000" pitchFamily="2" charset="2"/>
              <a:buChar char="Ø"/>
            </a:pPr>
            <a:r>
              <a:rPr lang="en-US" sz="1940" dirty="0">
                <a:latin typeface="Arial" panose="020B0604020202020204" pitchFamily="34" charset="0"/>
                <a:cs typeface="Arial" panose="020B0604020202020204" pitchFamily="34" charset="0"/>
              </a:rPr>
              <a:t>One serving of our cookie dough ball has 9.9 grams of Total Fat</a:t>
            </a:r>
          </a:p>
          <a:p>
            <a:pPr algn="ctr"/>
            <a:r>
              <a:rPr lang="en-US" sz="1940" b="1" dirty="0">
                <a:solidFill>
                  <a:srgbClr val="FFFF00"/>
                </a:solidFill>
                <a:latin typeface="Arial" panose="020B0604020202020204" pitchFamily="34" charset="0"/>
                <a:cs typeface="Arial" panose="020B0604020202020204" pitchFamily="34" charset="0"/>
              </a:rPr>
              <a:t>Calculation: 10 ÷ 65 = 0.15</a:t>
            </a:r>
          </a:p>
          <a:p>
            <a:pPr marL="554492" lvl="1" indent="-277246">
              <a:buFont typeface="Wingdings" panose="05000000000000000000" pitchFamily="2" charset="2"/>
              <a:buChar char="Ø"/>
            </a:pPr>
            <a:r>
              <a:rPr lang="en-US" sz="1940" dirty="0">
                <a:latin typeface="Arial" panose="020B0604020202020204" pitchFamily="34" charset="0"/>
                <a:cs typeface="Arial" panose="020B0604020202020204" pitchFamily="34" charset="0"/>
              </a:rPr>
              <a:t>To make a percentage, multiply by 100 </a:t>
            </a:r>
            <a:r>
              <a:rPr lang="en-US" sz="1940" dirty="0">
                <a:latin typeface="Arial" panose="020B0604020202020204" pitchFamily="34" charset="0"/>
                <a:cs typeface="Arial" panose="020B0604020202020204" pitchFamily="34" charset="0"/>
                <a:sym typeface="Wingdings" panose="05000000000000000000" pitchFamily="2" charset="2"/>
              </a:rPr>
              <a:t> </a:t>
            </a:r>
            <a:r>
              <a:rPr lang="en-US" sz="1940" b="1" dirty="0">
                <a:solidFill>
                  <a:srgbClr val="FFFF00"/>
                </a:solidFill>
                <a:latin typeface="Arial" panose="020B0604020202020204" pitchFamily="34" charset="0"/>
                <a:cs typeface="Arial" panose="020B0604020202020204" pitchFamily="34" charset="0"/>
                <a:sym typeface="Wingdings" panose="05000000000000000000" pitchFamily="2" charset="2"/>
              </a:rPr>
              <a:t>0.15 x 100 = 15%</a:t>
            </a:r>
          </a:p>
          <a:p>
            <a:pPr marL="277246" indent="-277246">
              <a:buFont typeface="Wingdings" panose="05000000000000000000" pitchFamily="2" charset="2"/>
              <a:buChar char="Ø"/>
            </a:pPr>
            <a:r>
              <a:rPr lang="en-US" sz="1940" dirty="0">
                <a:latin typeface="Arial" panose="020B0604020202020204" pitchFamily="34" charset="0"/>
                <a:cs typeface="Arial" panose="020B0604020202020204" pitchFamily="34" charset="0"/>
                <a:sym typeface="Wingdings" panose="05000000000000000000" pitchFamily="2" charset="2"/>
              </a:rPr>
              <a:t>Answer: one serving of cookie dough ball contains 15% DV of Total Fat</a:t>
            </a:r>
            <a:endParaRPr lang="en-US" sz="1940" dirty="0">
              <a:latin typeface="Arial" panose="020B0604020202020204" pitchFamily="34" charset="0"/>
              <a:cs typeface="Arial" panose="020B0604020202020204" pitchFamily="34" charset="0"/>
            </a:endParaRPr>
          </a:p>
        </p:txBody>
      </p:sp>
      <p:sp>
        <p:nvSpPr>
          <p:cNvPr id="6" name="TextBox 5"/>
          <p:cNvSpPr txBox="1"/>
          <p:nvPr/>
        </p:nvSpPr>
        <p:spPr>
          <a:xfrm>
            <a:off x="7944310" y="2265334"/>
            <a:ext cx="2171764" cy="102560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213" dirty="0">
                <a:latin typeface="Arial" panose="020B0604020202020204" pitchFamily="34" charset="0"/>
                <a:cs typeface="Arial" panose="020B0604020202020204" pitchFamily="34" charset="0"/>
              </a:rPr>
              <a:t>% Daily Values are used to guide consumers on the level that each nutrient in the product contributes to their daily diet.</a:t>
            </a:r>
          </a:p>
        </p:txBody>
      </p:sp>
    </p:spTree>
    <p:extLst>
      <p:ext uri="{BB962C8B-B14F-4D97-AF65-F5344CB8AC3E}">
        <p14:creationId xmlns:p14="http://schemas.microsoft.com/office/powerpoint/2010/main" val="1960645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257236"/>
            <a:ext cx="9749835" cy="4759398"/>
          </a:xfrm>
        </p:spPr>
        <p:txBody>
          <a:bodyPr/>
          <a:lstStyle/>
          <a:p>
            <a:pPr marL="277246" lvl="2" indent="0">
              <a:buNone/>
            </a:pPr>
            <a:r>
              <a:rPr lang="en-US" sz="2668" dirty="0"/>
              <a:t>Step 5: Determine %DV </a:t>
            </a:r>
          </a:p>
          <a:p>
            <a:pPr marL="623804" lvl="2" indent="-346558"/>
            <a:r>
              <a:rPr lang="en-US" sz="2668" dirty="0"/>
              <a:t>Use chart provided on worksheet </a:t>
            </a:r>
          </a:p>
          <a:p>
            <a:pPr marL="554492" lvl="2" indent="0">
              <a:buNone/>
            </a:pPr>
            <a:endParaRPr lang="en-US" sz="2668" dirty="0"/>
          </a:p>
          <a:p>
            <a:pPr marL="831738" lvl="3" indent="0">
              <a:buNone/>
            </a:pPr>
            <a:endParaRPr lang="en-US" sz="2668" dirty="0"/>
          </a:p>
          <a:p>
            <a:pPr marL="0" indent="0">
              <a:buNone/>
            </a:pPr>
            <a:endParaRPr lang="en-US" dirty="0"/>
          </a:p>
        </p:txBody>
      </p:sp>
      <p:graphicFrame>
        <p:nvGraphicFramePr>
          <p:cNvPr id="2" name="Table 1"/>
          <p:cNvGraphicFramePr>
            <a:graphicFrameLocks noGrp="1"/>
          </p:cNvGraphicFramePr>
          <p:nvPr/>
        </p:nvGraphicFramePr>
        <p:xfrm>
          <a:off x="227616" y="2218261"/>
          <a:ext cx="11782977" cy="3675370"/>
        </p:xfrm>
        <a:graphic>
          <a:graphicData uri="http://schemas.openxmlformats.org/drawingml/2006/table">
            <a:tbl>
              <a:tblPr>
                <a:tableStyleId>{5C22544A-7EE6-4342-B048-85BDC9FD1C3A}</a:tableStyleId>
              </a:tblPr>
              <a:tblGrid>
                <a:gridCol w="2689477">
                  <a:extLst>
                    <a:ext uri="{9D8B030D-6E8A-4147-A177-3AD203B41FA5}">
                      <a16:colId xmlns:a16="http://schemas.microsoft.com/office/drawing/2014/main" val="20000"/>
                    </a:ext>
                  </a:extLst>
                </a:gridCol>
                <a:gridCol w="871490">
                  <a:extLst>
                    <a:ext uri="{9D8B030D-6E8A-4147-A177-3AD203B41FA5}">
                      <a16:colId xmlns:a16="http://schemas.microsoft.com/office/drawing/2014/main" val="20001"/>
                    </a:ext>
                  </a:extLst>
                </a:gridCol>
                <a:gridCol w="889348">
                  <a:extLst>
                    <a:ext uri="{9D8B030D-6E8A-4147-A177-3AD203B41FA5}">
                      <a16:colId xmlns:a16="http://schemas.microsoft.com/office/drawing/2014/main" val="20002"/>
                    </a:ext>
                  </a:extLst>
                </a:gridCol>
                <a:gridCol w="846489">
                  <a:extLst>
                    <a:ext uri="{9D8B030D-6E8A-4147-A177-3AD203B41FA5}">
                      <a16:colId xmlns:a16="http://schemas.microsoft.com/office/drawing/2014/main" val="20003"/>
                    </a:ext>
                  </a:extLst>
                </a:gridCol>
                <a:gridCol w="842917">
                  <a:extLst>
                    <a:ext uri="{9D8B030D-6E8A-4147-A177-3AD203B41FA5}">
                      <a16:colId xmlns:a16="http://schemas.microsoft.com/office/drawing/2014/main" val="20004"/>
                    </a:ext>
                  </a:extLst>
                </a:gridCol>
                <a:gridCol w="828630">
                  <a:extLst>
                    <a:ext uri="{9D8B030D-6E8A-4147-A177-3AD203B41FA5}">
                      <a16:colId xmlns:a16="http://schemas.microsoft.com/office/drawing/2014/main" val="20005"/>
                    </a:ext>
                  </a:extLst>
                </a:gridCol>
                <a:gridCol w="885777">
                  <a:extLst>
                    <a:ext uri="{9D8B030D-6E8A-4147-A177-3AD203B41FA5}">
                      <a16:colId xmlns:a16="http://schemas.microsoft.com/office/drawing/2014/main" val="20006"/>
                    </a:ext>
                  </a:extLst>
                </a:gridCol>
                <a:gridCol w="900063">
                  <a:extLst>
                    <a:ext uri="{9D8B030D-6E8A-4147-A177-3AD203B41FA5}">
                      <a16:colId xmlns:a16="http://schemas.microsoft.com/office/drawing/2014/main" val="20007"/>
                    </a:ext>
                  </a:extLst>
                </a:gridCol>
                <a:gridCol w="900063">
                  <a:extLst>
                    <a:ext uri="{9D8B030D-6E8A-4147-A177-3AD203B41FA5}">
                      <a16:colId xmlns:a16="http://schemas.microsoft.com/office/drawing/2014/main" val="20008"/>
                    </a:ext>
                  </a:extLst>
                </a:gridCol>
                <a:gridCol w="728623">
                  <a:extLst>
                    <a:ext uri="{9D8B030D-6E8A-4147-A177-3AD203B41FA5}">
                      <a16:colId xmlns:a16="http://schemas.microsoft.com/office/drawing/2014/main" val="20009"/>
                    </a:ext>
                  </a:extLst>
                </a:gridCol>
                <a:gridCol w="700050">
                  <a:extLst>
                    <a:ext uri="{9D8B030D-6E8A-4147-A177-3AD203B41FA5}">
                      <a16:colId xmlns:a16="http://schemas.microsoft.com/office/drawing/2014/main" val="20010"/>
                    </a:ext>
                  </a:extLst>
                </a:gridCol>
                <a:gridCol w="700050">
                  <a:extLst>
                    <a:ext uri="{9D8B030D-6E8A-4147-A177-3AD203B41FA5}">
                      <a16:colId xmlns:a16="http://schemas.microsoft.com/office/drawing/2014/main" val="20011"/>
                    </a:ext>
                  </a:extLst>
                </a:gridCol>
              </a:tblGrid>
              <a:tr h="211840">
                <a:tc>
                  <a:txBody>
                    <a:bodyPr/>
                    <a:lstStyle/>
                    <a:p>
                      <a:pPr algn="l" fontAlgn="b"/>
                      <a:r>
                        <a:rPr lang="en-US" sz="1100" u="none" strike="noStrike" dirty="0">
                          <a:effectLst/>
                        </a:rPr>
                        <a:t>Item Name</a:t>
                      </a:r>
                      <a:endParaRPr lang="en-US" sz="1100" b="1"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l" fontAlgn="b"/>
                      <a:r>
                        <a:rPr lang="en-US" sz="1100" u="none" strike="noStrike">
                          <a:effectLst/>
                        </a:rPr>
                        <a:t>Amount </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Calories</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Fat</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Sat Fat </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Trans Fat</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l" fontAlgn="b"/>
                      <a:r>
                        <a:rPr lang="en-US" sz="1100" u="none" strike="noStrike">
                          <a:effectLst/>
                        </a:rPr>
                        <a:t>Cholesterol</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Sodium</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Carbs</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Fiber</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Sugar</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Protein</a:t>
                      </a:r>
                      <a:endParaRPr lang="en-US" sz="1100" b="1"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0"/>
                  </a:ext>
                </a:extLst>
              </a:tr>
              <a:tr h="225963">
                <a:tc>
                  <a:txBody>
                    <a:bodyPr/>
                    <a:lstStyle/>
                    <a:p>
                      <a:pPr algn="l" fontAlgn="b"/>
                      <a:r>
                        <a:rPr lang="en-US" sz="1100" u="none" strike="noStrike">
                          <a:effectLst/>
                        </a:rPr>
                        <a:t> </a:t>
                      </a:r>
                      <a:endParaRPr lang="en-US" sz="11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Grams</a:t>
                      </a:r>
                      <a:endParaRPr lang="en-US" sz="11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(kcal)</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(mg)</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(mg)</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100" u="none" strike="noStrike">
                          <a:effectLst/>
                        </a:rPr>
                        <a:t>(g)</a:t>
                      </a:r>
                      <a:endParaRPr lang="en-US" sz="1100" b="1"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1"/>
                  </a:ext>
                </a:extLst>
              </a:tr>
              <a:tr h="289514">
                <a:tc>
                  <a:txBody>
                    <a:bodyPr/>
                    <a:lstStyle/>
                    <a:p>
                      <a:pPr algn="l" fontAlgn="b"/>
                      <a:r>
                        <a:rPr lang="en-US" sz="1500" u="none" strike="noStrike">
                          <a:effectLst/>
                        </a:rPr>
                        <a:t>Unsalted Butter</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71.4</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7.9</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5.0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21.4</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2"/>
                  </a:ext>
                </a:extLst>
              </a:tr>
              <a:tr h="289514">
                <a:tc>
                  <a:txBody>
                    <a:bodyPr/>
                    <a:lstStyle/>
                    <a:p>
                      <a:pPr algn="l" fontAlgn="b"/>
                      <a:r>
                        <a:rPr lang="en-US" sz="1500" u="none" strike="noStrike">
                          <a:effectLst/>
                        </a:rPr>
                        <a:t>Peanut Butter B</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20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110.8</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10.2</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2.2</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94.8</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4.00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1.4</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1.8</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4.6</a:t>
                      </a:r>
                      <a:endParaRPr lang="en-US" sz="15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3"/>
                  </a:ext>
                </a:extLst>
              </a:tr>
              <a:tr h="289514">
                <a:tc>
                  <a:txBody>
                    <a:bodyPr/>
                    <a:lstStyle/>
                    <a:p>
                      <a:pPr algn="l" fontAlgn="b"/>
                      <a:r>
                        <a:rPr lang="en-US" sz="1500" u="none" strike="noStrike">
                          <a:effectLst/>
                        </a:rPr>
                        <a:t>Brown Sugar</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30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114</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8.4</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29.40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29</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4"/>
                  </a:ext>
                </a:extLst>
              </a:tr>
              <a:tr h="289514">
                <a:tc>
                  <a:txBody>
                    <a:bodyPr/>
                    <a:lstStyle/>
                    <a:p>
                      <a:pPr algn="l" fontAlgn="b"/>
                      <a:r>
                        <a:rPr lang="en-US" sz="1500" u="none" strike="noStrike">
                          <a:effectLst/>
                        </a:rPr>
                        <a:t>Eggs</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14.3</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0.3</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37.2</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14.2</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0.10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1.3</a:t>
                      </a:r>
                      <a:endParaRPr lang="en-US" sz="15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5"/>
                  </a:ext>
                </a:extLst>
              </a:tr>
              <a:tr h="289514">
                <a:tc>
                  <a:txBody>
                    <a:bodyPr/>
                    <a:lstStyle/>
                    <a:p>
                      <a:pPr algn="l" fontAlgn="b"/>
                      <a:r>
                        <a:rPr lang="en-US" sz="1500" u="none" strike="noStrike">
                          <a:effectLst/>
                        </a:rPr>
                        <a:t>Rice Flour, Brown</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20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72.6</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0.6</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0.2</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1.6</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15.20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0.2</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1.4</a:t>
                      </a:r>
                      <a:endParaRPr lang="en-US" sz="15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6"/>
                  </a:ext>
                </a:extLst>
              </a:tr>
              <a:tr h="289514">
                <a:tc>
                  <a:txBody>
                    <a:bodyPr/>
                    <a:lstStyle/>
                    <a:p>
                      <a:pPr algn="l" fontAlgn="b"/>
                      <a:r>
                        <a:rPr lang="en-US" sz="1500" u="none" strike="noStrike">
                          <a:effectLst/>
                        </a:rPr>
                        <a:t>Salt</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387.6</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7"/>
                  </a:ext>
                </a:extLst>
              </a:tr>
              <a:tr h="289514">
                <a:tc>
                  <a:txBody>
                    <a:bodyPr/>
                    <a:lstStyle/>
                    <a:p>
                      <a:pPr algn="l" fontAlgn="b"/>
                      <a:r>
                        <a:rPr lang="en-US" sz="1500" u="none" strike="noStrike">
                          <a:effectLst/>
                        </a:rPr>
                        <a:t>Baking Soda</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274</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0" i="0" u="none" strike="noStrike">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08"/>
                  </a:ext>
                </a:extLst>
              </a:tr>
              <a:tr h="363610">
                <a:tc>
                  <a:txBody>
                    <a:bodyPr/>
                    <a:lstStyle/>
                    <a:p>
                      <a:pPr algn="l" fontAlgn="b"/>
                      <a:r>
                        <a:rPr lang="en-US" sz="1500" u="none" strike="noStrike" dirty="0">
                          <a:effectLst/>
                        </a:rPr>
                        <a:t>Tapioca Flour</a:t>
                      </a:r>
                      <a:endParaRPr lang="en-US" sz="1500" b="0" i="0" u="none" strike="noStrike" dirty="0">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8</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26.6</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0.3</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6.96</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0.0</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tc>
                  <a:txBody>
                    <a:bodyPr/>
                    <a:lstStyle/>
                    <a:p>
                      <a:pPr algn="ctr" fontAlgn="b"/>
                      <a:r>
                        <a:rPr lang="en-US" sz="1500" u="none" strike="noStrike">
                          <a:effectLst/>
                        </a:rPr>
                        <a:t>0.1</a:t>
                      </a:r>
                      <a:endParaRPr lang="en-US" sz="1500" b="0" i="0" u="none" strike="noStrike">
                        <a:solidFill>
                          <a:srgbClr val="000000"/>
                        </a:solidFill>
                        <a:effectLst/>
                        <a:latin typeface="Times New Roman" panose="02020603050405020304" pitchFamily="18" charset="0"/>
                      </a:endParaRPr>
                    </a:p>
                  </a:txBody>
                  <a:tcPr marL="5776" marR="5776" marT="5776" marB="0" anchor="b">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282453">
                <a:tc>
                  <a:txBody>
                    <a:bodyPr/>
                    <a:lstStyle/>
                    <a:p>
                      <a:pPr algn="ctr" fontAlgn="b"/>
                      <a:r>
                        <a:rPr lang="en-US" sz="1500" u="none" strike="noStrike" dirty="0">
                          <a:effectLst/>
                        </a:rPr>
                        <a:t>Totals (100g basis)</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100</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410</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19.7</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7.7</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0</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58.6</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781</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55.7</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2.4</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31</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tc>
                  <a:txBody>
                    <a:bodyPr/>
                    <a:lstStyle/>
                    <a:p>
                      <a:pPr algn="ctr" fontAlgn="b"/>
                      <a:r>
                        <a:rPr lang="en-US" sz="1500" u="none" strike="noStrike" dirty="0">
                          <a:effectLst/>
                        </a:rPr>
                        <a:t>7.4</a:t>
                      </a:r>
                      <a:endParaRPr lang="en-US" sz="1500" b="1" i="0" u="none" strike="noStrike" dirty="0">
                        <a:solidFill>
                          <a:srgbClr val="000000"/>
                        </a:solidFill>
                        <a:effectLst/>
                        <a:latin typeface="Times New Roman" panose="02020603050405020304" pitchFamily="18" charset="0"/>
                      </a:endParaRPr>
                    </a:p>
                  </a:txBody>
                  <a:tcPr marL="5776" marR="5776" marT="5776" marB="0" anchor="b">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0"/>
                  </a:ext>
                </a:extLst>
              </a:tr>
              <a:tr h="282453">
                <a:tc>
                  <a:txBody>
                    <a:bodyPr/>
                    <a:lstStyle/>
                    <a:p>
                      <a:pPr algn="ctr" fontAlgn="b"/>
                      <a:r>
                        <a:rPr lang="en-US" sz="1500" u="none" strike="noStrike" dirty="0">
                          <a:effectLst/>
                        </a:rPr>
                        <a:t>Amount per serving</a:t>
                      </a:r>
                      <a:endParaRPr lang="en-US" sz="1500" b="1"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50</a:t>
                      </a:r>
                      <a:endParaRPr lang="en-US" sz="15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205</a:t>
                      </a:r>
                      <a:endParaRPr lang="en-US" sz="15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dirty="0">
                          <a:effectLst/>
                        </a:rPr>
                        <a:t>10</a:t>
                      </a:r>
                      <a:endParaRPr lang="en-US" sz="1500" b="1"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dirty="0">
                          <a:effectLst/>
                        </a:rPr>
                        <a:t>4</a:t>
                      </a:r>
                      <a:endParaRPr lang="en-US" sz="1500" b="1"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0</a:t>
                      </a:r>
                      <a:endParaRPr lang="en-US" sz="15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dirty="0">
                          <a:effectLst/>
                        </a:rPr>
                        <a:t>29</a:t>
                      </a:r>
                      <a:endParaRPr lang="en-US" sz="1500" b="1"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390</a:t>
                      </a:r>
                      <a:endParaRPr lang="en-US" sz="15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dirty="0">
                          <a:effectLst/>
                        </a:rPr>
                        <a:t>28</a:t>
                      </a:r>
                      <a:endParaRPr lang="en-US" sz="1500" b="1"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dirty="0">
                          <a:effectLst/>
                        </a:rPr>
                        <a:t>1</a:t>
                      </a:r>
                      <a:endParaRPr lang="en-US" sz="1500" b="1" i="0" u="none" strike="noStrike" dirty="0">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u="none" strike="noStrike">
                          <a:effectLst/>
                        </a:rPr>
                        <a:t>16</a:t>
                      </a:r>
                      <a:endParaRPr lang="en-US" sz="1500" b="1" i="0" u="none" strike="noStrike">
                        <a:solidFill>
                          <a:srgbClr val="000000"/>
                        </a:solidFill>
                        <a:effectLst/>
                        <a:latin typeface="Times New Roman" panose="02020603050405020304" pitchFamily="18" charset="0"/>
                      </a:endParaRPr>
                    </a:p>
                  </a:txBody>
                  <a:tcPr marL="5776" marR="5776" marT="5776" marB="0" anchor="b"/>
                </a:tc>
                <a:tc>
                  <a:txBody>
                    <a:bodyPr/>
                    <a:lstStyle/>
                    <a:p>
                      <a:pPr algn="ctr" fontAlgn="b"/>
                      <a:r>
                        <a:rPr lang="en-US" sz="1500" b="0" i="0" u="none" strike="noStrike" dirty="0">
                          <a:solidFill>
                            <a:schemeClr val="dk1"/>
                          </a:solidFill>
                          <a:effectLst/>
                          <a:latin typeface="+mn-lt"/>
                        </a:rPr>
                        <a:t>4</a:t>
                      </a:r>
                      <a:endParaRPr lang="en-US" sz="1500" b="1" i="0" u="none" strike="noStrike" dirty="0">
                        <a:solidFill>
                          <a:srgbClr val="000000"/>
                        </a:solidFill>
                        <a:effectLst/>
                        <a:latin typeface="Times New Roman" panose="02020603050405020304" pitchFamily="18" charset="0"/>
                      </a:endParaRPr>
                    </a:p>
                  </a:txBody>
                  <a:tcPr marL="5776" marR="5776" marT="5776" marB="0" anchor="b"/>
                </a:tc>
                <a:extLst>
                  <a:ext uri="{0D108BD9-81ED-4DB2-BD59-A6C34878D82A}">
                    <a16:rowId xmlns:a16="http://schemas.microsoft.com/office/drawing/2014/main" val="10011"/>
                  </a:ext>
                </a:extLst>
              </a:tr>
              <a:tr h="282453">
                <a:tc>
                  <a:txBody>
                    <a:bodyPr/>
                    <a:lstStyle/>
                    <a:p>
                      <a:pPr algn="ctr" fontAlgn="b"/>
                      <a:r>
                        <a:rPr lang="en-US" sz="1500" b="1" u="none" strike="noStrike" dirty="0">
                          <a:effectLst/>
                        </a:rPr>
                        <a:t>%DV</a:t>
                      </a:r>
                      <a:endParaRPr lang="en-US" sz="1500" b="1" i="0" u="none" strike="noStrike" dirty="0">
                        <a:solidFill>
                          <a:srgbClr val="000000"/>
                        </a:solidFill>
                        <a:effectLst/>
                        <a:latin typeface="Times New Roman" panose="02020603050405020304" pitchFamily="18" charset="0"/>
                      </a:endParaRPr>
                    </a:p>
                  </a:txBody>
                  <a:tcPr marL="5776" marR="5776" marT="5776" marB="0" anchor="b">
                    <a:solidFill>
                      <a:schemeClr val="accent4"/>
                    </a:solidFill>
                  </a:tcPr>
                </a:tc>
                <a:tc>
                  <a:txBody>
                    <a:bodyPr/>
                    <a:lstStyle/>
                    <a:p>
                      <a:pPr algn="l" fontAlgn="b"/>
                      <a:r>
                        <a:rPr lang="en-US" sz="700" b="1" u="none" strike="noStrike" dirty="0">
                          <a:effectLst/>
                        </a:rPr>
                        <a:t> </a:t>
                      </a:r>
                      <a:endParaRPr lang="en-US" sz="700" b="1" i="0" u="none" strike="noStrike" dirty="0">
                        <a:solidFill>
                          <a:srgbClr val="000000"/>
                        </a:solidFill>
                        <a:effectLst/>
                        <a:latin typeface="Calibri" panose="020F0502020204030204" pitchFamily="34" charset="0"/>
                      </a:endParaRPr>
                    </a:p>
                  </a:txBody>
                  <a:tcPr marL="5776" marR="5776" marT="5776" marB="0" anchor="b">
                    <a:solidFill>
                      <a:schemeClr val="tx1"/>
                    </a:solidFill>
                  </a:tcPr>
                </a:tc>
                <a:tc>
                  <a:txBody>
                    <a:bodyPr/>
                    <a:lstStyle/>
                    <a:p>
                      <a:pPr algn="l" fontAlgn="b"/>
                      <a:r>
                        <a:rPr lang="en-US" sz="700" b="1" u="none" strike="noStrike" dirty="0">
                          <a:effectLst/>
                        </a:rPr>
                        <a:t> </a:t>
                      </a:r>
                      <a:endParaRPr lang="en-US" sz="700" b="1" i="0" u="none" strike="noStrike" dirty="0">
                        <a:solidFill>
                          <a:srgbClr val="000000"/>
                        </a:solidFill>
                        <a:effectLst/>
                        <a:latin typeface="Calibri" panose="020F0502020204030204" pitchFamily="34" charset="0"/>
                      </a:endParaRPr>
                    </a:p>
                  </a:txBody>
                  <a:tcPr marL="5776" marR="5776" marT="5776" marB="0" anchor="b">
                    <a:solidFill>
                      <a:schemeClr val="tx1"/>
                    </a:solidFill>
                  </a:tcPr>
                </a:tc>
                <a:tc>
                  <a:txBody>
                    <a:bodyPr/>
                    <a:lstStyle/>
                    <a:p>
                      <a:pPr algn="r" fontAlgn="b"/>
                      <a:r>
                        <a:rPr lang="en-US" sz="1500" b="1" u="none" strike="noStrike" dirty="0">
                          <a:effectLst/>
                        </a:rPr>
                        <a:t>15%</a:t>
                      </a:r>
                      <a:endParaRPr lang="en-US" sz="1500" b="1" i="0" u="none" strike="noStrike" dirty="0">
                        <a:solidFill>
                          <a:srgbClr val="000000"/>
                        </a:solidFill>
                        <a:effectLst/>
                        <a:latin typeface="Times New Roman" panose="02020603050405020304" pitchFamily="18" charset="0"/>
                      </a:endParaRPr>
                    </a:p>
                  </a:txBody>
                  <a:tcPr marL="5776" marR="5776" marT="5776" marB="0" anchor="b">
                    <a:solidFill>
                      <a:schemeClr val="accent4"/>
                    </a:solidFill>
                  </a:tcPr>
                </a:tc>
                <a:tc>
                  <a:txBody>
                    <a:bodyPr/>
                    <a:lstStyle/>
                    <a:p>
                      <a:pPr algn="r" fontAlgn="b"/>
                      <a:r>
                        <a:rPr lang="en-US" sz="1500" b="1" u="none" strike="noStrike" dirty="0">
                          <a:effectLst/>
                        </a:rPr>
                        <a:t>20%</a:t>
                      </a:r>
                      <a:endParaRPr lang="en-US" sz="1500" b="1" i="0" u="none" strike="noStrike" dirty="0">
                        <a:solidFill>
                          <a:srgbClr val="000000"/>
                        </a:solidFill>
                        <a:effectLst/>
                        <a:latin typeface="Times New Roman" panose="02020603050405020304" pitchFamily="18" charset="0"/>
                      </a:endParaRPr>
                    </a:p>
                  </a:txBody>
                  <a:tcPr marL="5776" marR="5776" marT="5776" marB="0" anchor="b">
                    <a:solidFill>
                      <a:schemeClr val="accent4"/>
                    </a:solidFill>
                  </a:tcPr>
                </a:tc>
                <a:tc>
                  <a:txBody>
                    <a:bodyPr/>
                    <a:lstStyle/>
                    <a:p>
                      <a:pPr algn="l" fontAlgn="b"/>
                      <a:r>
                        <a:rPr lang="en-US" sz="1500" b="1" u="none" strike="noStrike" dirty="0">
                          <a:effectLst/>
                        </a:rPr>
                        <a:t> </a:t>
                      </a:r>
                      <a:endParaRPr lang="en-US" sz="1500" b="1" i="0" u="none" strike="noStrike" dirty="0">
                        <a:solidFill>
                          <a:srgbClr val="000000"/>
                        </a:solidFill>
                        <a:effectLst/>
                        <a:latin typeface="Times New Roman" panose="02020603050405020304" pitchFamily="18" charset="0"/>
                      </a:endParaRPr>
                    </a:p>
                  </a:txBody>
                  <a:tcPr marL="5776" marR="5776" marT="5776" marB="0" anchor="b">
                    <a:solidFill>
                      <a:schemeClr val="tx1"/>
                    </a:solidFill>
                  </a:tcPr>
                </a:tc>
                <a:tc>
                  <a:txBody>
                    <a:bodyPr/>
                    <a:lstStyle/>
                    <a:p>
                      <a:pPr algn="r" fontAlgn="b"/>
                      <a:r>
                        <a:rPr lang="en-US" sz="1500" b="1" u="none" strike="noStrike" dirty="0">
                          <a:effectLst/>
                        </a:rPr>
                        <a:t>10%</a:t>
                      </a:r>
                      <a:endParaRPr lang="en-US" sz="1500" b="1" i="0" u="none" strike="noStrike" dirty="0">
                        <a:solidFill>
                          <a:srgbClr val="000000"/>
                        </a:solidFill>
                        <a:effectLst/>
                        <a:latin typeface="Times New Roman" panose="02020603050405020304" pitchFamily="18" charset="0"/>
                      </a:endParaRPr>
                    </a:p>
                  </a:txBody>
                  <a:tcPr marL="5776" marR="5776" marT="5776" marB="0" anchor="b">
                    <a:solidFill>
                      <a:schemeClr val="accent4"/>
                    </a:solidFill>
                  </a:tcPr>
                </a:tc>
                <a:tc>
                  <a:txBody>
                    <a:bodyPr/>
                    <a:lstStyle/>
                    <a:p>
                      <a:pPr algn="r" fontAlgn="b"/>
                      <a:r>
                        <a:rPr lang="en-US" sz="1500" b="1" u="none" strike="noStrike" dirty="0">
                          <a:effectLst/>
                        </a:rPr>
                        <a:t>16%</a:t>
                      </a:r>
                      <a:endParaRPr lang="en-US" sz="1500" b="1" i="0" u="none" strike="noStrike" dirty="0">
                        <a:solidFill>
                          <a:srgbClr val="000000"/>
                        </a:solidFill>
                        <a:effectLst/>
                        <a:latin typeface="Times New Roman" panose="02020603050405020304" pitchFamily="18" charset="0"/>
                      </a:endParaRPr>
                    </a:p>
                  </a:txBody>
                  <a:tcPr marL="5776" marR="5776" marT="5776" marB="0" anchor="b">
                    <a:solidFill>
                      <a:schemeClr val="accent4"/>
                    </a:solidFill>
                  </a:tcPr>
                </a:tc>
                <a:tc>
                  <a:txBody>
                    <a:bodyPr/>
                    <a:lstStyle/>
                    <a:p>
                      <a:pPr algn="r" fontAlgn="b"/>
                      <a:r>
                        <a:rPr lang="en-US" sz="1500" b="1" u="none" strike="noStrike" dirty="0">
                          <a:effectLst/>
                        </a:rPr>
                        <a:t>9%</a:t>
                      </a:r>
                      <a:endParaRPr lang="en-US" sz="1500" b="1" i="0" u="none" strike="noStrike" dirty="0">
                        <a:solidFill>
                          <a:srgbClr val="000000"/>
                        </a:solidFill>
                        <a:effectLst/>
                        <a:latin typeface="Times New Roman" panose="02020603050405020304" pitchFamily="18" charset="0"/>
                      </a:endParaRPr>
                    </a:p>
                  </a:txBody>
                  <a:tcPr marL="5776" marR="5776" marT="5776" marB="0" anchor="b">
                    <a:solidFill>
                      <a:schemeClr val="accent4"/>
                    </a:solidFill>
                  </a:tcPr>
                </a:tc>
                <a:tc>
                  <a:txBody>
                    <a:bodyPr/>
                    <a:lstStyle/>
                    <a:p>
                      <a:pPr algn="r" fontAlgn="b"/>
                      <a:r>
                        <a:rPr lang="en-US" sz="1500" b="1" u="none" strike="noStrike" dirty="0">
                          <a:effectLst/>
                        </a:rPr>
                        <a:t>4%</a:t>
                      </a:r>
                      <a:endParaRPr lang="en-US" sz="1500" b="1" i="0" u="none" strike="noStrike" dirty="0">
                        <a:solidFill>
                          <a:srgbClr val="000000"/>
                        </a:solidFill>
                        <a:effectLst/>
                        <a:latin typeface="Times New Roman" panose="02020603050405020304" pitchFamily="18" charset="0"/>
                      </a:endParaRPr>
                    </a:p>
                  </a:txBody>
                  <a:tcPr marL="5776" marR="5776" marT="5776" marB="0" anchor="b">
                    <a:solidFill>
                      <a:schemeClr val="accent4"/>
                    </a:solidFill>
                  </a:tcPr>
                </a:tc>
                <a:tc>
                  <a:txBody>
                    <a:bodyPr/>
                    <a:lstStyle/>
                    <a:p>
                      <a:pPr algn="l" fontAlgn="b"/>
                      <a:r>
                        <a:rPr lang="en-US" sz="700" b="1" u="none" strike="noStrike" dirty="0">
                          <a:effectLst/>
                        </a:rPr>
                        <a:t> </a:t>
                      </a:r>
                      <a:endParaRPr lang="en-US" sz="700" b="1" i="0" u="none" strike="noStrike" dirty="0">
                        <a:solidFill>
                          <a:srgbClr val="000000"/>
                        </a:solidFill>
                        <a:effectLst/>
                        <a:latin typeface="Calibri" panose="020F0502020204030204" pitchFamily="34" charset="0"/>
                      </a:endParaRPr>
                    </a:p>
                  </a:txBody>
                  <a:tcPr marL="5776" marR="5776" marT="5776" marB="0" anchor="b">
                    <a:solidFill>
                      <a:schemeClr val="tx1"/>
                    </a:solidFill>
                  </a:tcPr>
                </a:tc>
                <a:tc>
                  <a:txBody>
                    <a:bodyPr/>
                    <a:lstStyle/>
                    <a:p>
                      <a:pPr algn="l" fontAlgn="b"/>
                      <a:r>
                        <a:rPr lang="en-US" sz="700" b="1" u="none" strike="noStrike" dirty="0">
                          <a:effectLst/>
                        </a:rPr>
                        <a:t> </a:t>
                      </a:r>
                      <a:endParaRPr lang="en-US" sz="700" b="1" i="0" u="none" strike="noStrike" dirty="0">
                        <a:solidFill>
                          <a:srgbClr val="000000"/>
                        </a:solidFill>
                        <a:effectLst/>
                        <a:latin typeface="Calibri" panose="020F0502020204030204" pitchFamily="34" charset="0"/>
                      </a:endParaRPr>
                    </a:p>
                  </a:txBody>
                  <a:tcPr marL="5776" marR="5776" marT="5776" marB="0" anchor="b">
                    <a:solidFill>
                      <a:schemeClr val="tx1"/>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723115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13" y="1426004"/>
            <a:ext cx="9138545" cy="478140"/>
          </a:xfrm>
        </p:spPr>
        <p:txBody>
          <a:bodyPr>
            <a:normAutofit fontScale="90000"/>
          </a:bodyPr>
          <a:lstStyle/>
          <a:p>
            <a:r>
              <a:rPr lang="en-US" sz="3275" dirty="0">
                <a:solidFill>
                  <a:srgbClr val="C00000"/>
                </a:solidFill>
              </a:rPr>
              <a:t>TEAM PRODUCT DEVELOPMENT</a:t>
            </a:r>
            <a:endParaRPr lang="en-US" sz="3638" dirty="0">
              <a:solidFill>
                <a:srgbClr val="C00000"/>
              </a:solidFill>
            </a:endParaRPr>
          </a:p>
        </p:txBody>
      </p:sp>
      <p:sp>
        <p:nvSpPr>
          <p:cNvPr id="6" name="Text Placeholder 5">
            <a:extLst>
              <a:ext uri="{FF2B5EF4-FFF2-40B4-BE49-F238E27FC236}">
                <a16:creationId xmlns:a16="http://schemas.microsoft.com/office/drawing/2014/main" id="{E90B9ACE-A114-A95A-6EB6-F8A9E6C4F344}"/>
              </a:ext>
            </a:extLst>
          </p:cNvPr>
          <p:cNvSpPr>
            <a:spLocks noGrp="1"/>
          </p:cNvSpPr>
          <p:nvPr>
            <p:ph type="body" sz="quarter" idx="10"/>
          </p:nvPr>
        </p:nvSpPr>
        <p:spPr/>
        <p:txBody>
          <a:bodyPr/>
          <a:lstStyle/>
          <a:p>
            <a:endParaRPr lang="en-US"/>
          </a:p>
        </p:txBody>
      </p:sp>
      <p:pic>
        <p:nvPicPr>
          <p:cNvPr id="7" name="table">
            <a:extLst>
              <a:ext uri="{FF2B5EF4-FFF2-40B4-BE49-F238E27FC236}">
                <a16:creationId xmlns:a16="http://schemas.microsoft.com/office/drawing/2014/main" id="{AC456261-1BB0-4115-87C8-1CF4310C401B}"/>
              </a:ext>
            </a:extLst>
          </p:cNvPr>
          <p:cNvPicPr>
            <a:picLocks noChangeAspect="1"/>
          </p:cNvPicPr>
          <p:nvPr/>
        </p:nvPicPr>
        <p:blipFill>
          <a:blip r:embed="rId2"/>
          <a:stretch>
            <a:fillRect/>
          </a:stretch>
        </p:blipFill>
        <p:spPr>
          <a:xfrm>
            <a:off x="1212466" y="1999217"/>
            <a:ext cx="9233223" cy="433114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6994" y="4858301"/>
            <a:ext cx="3037389" cy="1898368"/>
          </a:xfrm>
          <a:prstGeom prst="rect">
            <a:avLst/>
          </a:prstGeom>
        </p:spPr>
      </p:pic>
    </p:spTree>
    <p:extLst>
      <p:ext uri="{BB962C8B-B14F-4D97-AF65-F5344CB8AC3E}">
        <p14:creationId xmlns:p14="http://schemas.microsoft.com/office/powerpoint/2010/main" val="16004122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51071" y="1257236"/>
            <a:ext cx="8552284" cy="4759398"/>
          </a:xfrm>
        </p:spPr>
        <p:txBody>
          <a:bodyPr>
            <a:normAutofit lnSpcReduction="10000"/>
          </a:bodyPr>
          <a:lstStyle/>
          <a:p>
            <a:pPr marL="277246" lvl="2" indent="0">
              <a:buNone/>
            </a:pPr>
            <a:r>
              <a:rPr lang="en-US" sz="2668" dirty="0"/>
              <a:t>Step 6: Enter Values into Nutrition Facts Panel</a:t>
            </a:r>
          </a:p>
          <a:p>
            <a:pPr marL="623804" lvl="2" indent="-346558"/>
            <a:r>
              <a:rPr lang="en-US" sz="2183" dirty="0"/>
              <a:t>Round to nearest whole number </a:t>
            </a:r>
            <a:r>
              <a:rPr lang="en-US" sz="2183" u="sng" dirty="0"/>
              <a:t>unless</a:t>
            </a:r>
            <a:r>
              <a:rPr lang="en-US" sz="2183" dirty="0"/>
              <a:t> following FDA rounding rules </a:t>
            </a:r>
            <a:r>
              <a:rPr lang="en-US" sz="2183" dirty="0">
                <a:solidFill>
                  <a:schemeClr val="accent2"/>
                </a:solidFill>
              </a:rPr>
              <a:t>(</a:t>
            </a:r>
            <a:r>
              <a:rPr lang="en-US" sz="2183" dirty="0">
                <a:solidFill>
                  <a:schemeClr val="accent2"/>
                </a:solidFill>
                <a:hlinkClick r:id="rId3"/>
              </a:rPr>
              <a:t>FDA guidelines 21 CFR 101.9</a:t>
            </a:r>
            <a:r>
              <a:rPr lang="en-US" sz="2183" dirty="0">
                <a:solidFill>
                  <a:schemeClr val="accent2"/>
                </a:solidFill>
              </a:rPr>
              <a:t>)</a:t>
            </a:r>
          </a:p>
          <a:p>
            <a:pPr marL="901050" lvl="3" indent="-346558"/>
            <a:r>
              <a:rPr lang="en-US" sz="2426" dirty="0">
                <a:solidFill>
                  <a:schemeClr val="accent5">
                    <a:lumMod val="75000"/>
                  </a:schemeClr>
                </a:solidFill>
              </a:rPr>
              <a:t>Calories = 205</a:t>
            </a:r>
          </a:p>
          <a:p>
            <a:pPr marL="901050" lvl="3" indent="-346558"/>
            <a:r>
              <a:rPr lang="en-US" sz="2426" dirty="0">
                <a:solidFill>
                  <a:schemeClr val="accent5">
                    <a:lumMod val="75000"/>
                  </a:schemeClr>
                </a:solidFill>
              </a:rPr>
              <a:t>Fat (g) = 10 </a:t>
            </a:r>
          </a:p>
          <a:p>
            <a:pPr marL="901050" lvl="3" indent="-346558"/>
            <a:r>
              <a:rPr lang="en-US" sz="2426" dirty="0">
                <a:solidFill>
                  <a:schemeClr val="accent5">
                    <a:lumMod val="75000"/>
                  </a:schemeClr>
                </a:solidFill>
              </a:rPr>
              <a:t>Sat Fat (g) = 4</a:t>
            </a:r>
          </a:p>
          <a:p>
            <a:pPr marL="901050" lvl="3" indent="-346558"/>
            <a:r>
              <a:rPr lang="en-US" sz="2426" dirty="0">
                <a:solidFill>
                  <a:schemeClr val="accent5">
                    <a:lumMod val="75000"/>
                  </a:schemeClr>
                </a:solidFill>
              </a:rPr>
              <a:t>Trans Fat (g) = 0</a:t>
            </a:r>
          </a:p>
          <a:p>
            <a:pPr marL="901050" lvl="3" indent="-346558"/>
            <a:r>
              <a:rPr lang="en-US" sz="2426" dirty="0">
                <a:solidFill>
                  <a:schemeClr val="accent5">
                    <a:lumMod val="75000"/>
                  </a:schemeClr>
                </a:solidFill>
              </a:rPr>
              <a:t>Cholesterol (mg) = 30</a:t>
            </a:r>
          </a:p>
          <a:p>
            <a:pPr marL="901050" lvl="3" indent="-346558"/>
            <a:r>
              <a:rPr lang="en-US" sz="2426" dirty="0">
                <a:solidFill>
                  <a:schemeClr val="accent5">
                    <a:lumMod val="75000"/>
                  </a:schemeClr>
                </a:solidFill>
              </a:rPr>
              <a:t>Sodium(mg) = 390</a:t>
            </a:r>
          </a:p>
          <a:p>
            <a:pPr marL="901050" lvl="3" indent="-346558"/>
            <a:r>
              <a:rPr lang="en-US" sz="2426" dirty="0">
                <a:solidFill>
                  <a:schemeClr val="accent5">
                    <a:lumMod val="75000"/>
                  </a:schemeClr>
                </a:solidFill>
              </a:rPr>
              <a:t>Carbs (g) = 28</a:t>
            </a:r>
          </a:p>
          <a:p>
            <a:pPr marL="901050" lvl="3" indent="-346558"/>
            <a:r>
              <a:rPr lang="en-US" sz="2426" dirty="0">
                <a:solidFill>
                  <a:schemeClr val="accent5">
                    <a:lumMod val="75000"/>
                  </a:schemeClr>
                </a:solidFill>
              </a:rPr>
              <a:t>Fiber (g) = 1</a:t>
            </a:r>
          </a:p>
          <a:p>
            <a:pPr marL="901050" lvl="3" indent="-346558"/>
            <a:r>
              <a:rPr lang="en-US" sz="2426" dirty="0">
                <a:solidFill>
                  <a:schemeClr val="accent5">
                    <a:lumMod val="75000"/>
                  </a:schemeClr>
                </a:solidFill>
              </a:rPr>
              <a:t>Sugar (g) = 16</a:t>
            </a:r>
          </a:p>
          <a:p>
            <a:pPr marL="901050" lvl="3" indent="-346558"/>
            <a:r>
              <a:rPr lang="en-US" sz="2426" dirty="0">
                <a:solidFill>
                  <a:schemeClr val="accent5">
                    <a:lumMod val="75000"/>
                  </a:schemeClr>
                </a:solidFill>
              </a:rPr>
              <a:t>Protein (g) = 4</a:t>
            </a:r>
            <a:endParaRPr lang="en-US" sz="2668" dirty="0"/>
          </a:p>
          <a:p>
            <a:pPr marL="554492" lvl="2" indent="0">
              <a:buNone/>
            </a:pPr>
            <a:endParaRPr lang="en-US" sz="2668" dirty="0"/>
          </a:p>
          <a:p>
            <a:pPr marL="831738" lvl="3" indent="0">
              <a:buNone/>
            </a:pPr>
            <a:endParaRPr lang="en-US" sz="2668" dirty="0"/>
          </a:p>
          <a:p>
            <a:pPr marL="0" indent="0">
              <a:buNone/>
            </a:pPr>
            <a:endParaRPr lang="en-US" dirty="0"/>
          </a:p>
        </p:txBody>
      </p:sp>
      <p:sp>
        <p:nvSpPr>
          <p:cNvPr id="2" name="TextBox 1"/>
          <p:cNvSpPr txBox="1"/>
          <p:nvPr/>
        </p:nvSpPr>
        <p:spPr>
          <a:xfrm>
            <a:off x="5031296" y="2554199"/>
            <a:ext cx="3072816" cy="2705484"/>
          </a:xfrm>
          <a:prstGeom prst="rect">
            <a:avLst/>
          </a:prstGeom>
          <a:noFill/>
        </p:spPr>
        <p:txBody>
          <a:bodyPr wrap="square" rtlCol="0">
            <a:spAutoFit/>
          </a:bodyPr>
          <a:lstStyle/>
          <a:p>
            <a:pPr marL="283022" lvl="3"/>
            <a:r>
              <a:rPr lang="en-US" sz="2426" dirty="0">
                <a:solidFill>
                  <a:schemeClr val="accent5">
                    <a:lumMod val="75000"/>
                  </a:schemeClr>
                </a:solidFill>
                <a:latin typeface="URW Grotesk T Light Condensed"/>
              </a:rPr>
              <a:t>Fat = 15%</a:t>
            </a:r>
          </a:p>
          <a:p>
            <a:pPr marL="283022" lvl="3"/>
            <a:r>
              <a:rPr lang="en-US" sz="2426" dirty="0">
                <a:solidFill>
                  <a:schemeClr val="accent5">
                    <a:lumMod val="75000"/>
                  </a:schemeClr>
                </a:solidFill>
                <a:latin typeface="URW Grotesk T Light Condensed"/>
              </a:rPr>
              <a:t>Sat Fat = 20%</a:t>
            </a:r>
          </a:p>
          <a:p>
            <a:pPr marL="283022" lvl="3"/>
            <a:r>
              <a:rPr lang="en-US" sz="2426" dirty="0">
                <a:solidFill>
                  <a:schemeClr val="accent5">
                    <a:lumMod val="75000"/>
                  </a:schemeClr>
                </a:solidFill>
                <a:latin typeface="URW Grotesk T"/>
              </a:rPr>
              <a:t>Cholesterol</a:t>
            </a:r>
            <a:r>
              <a:rPr lang="en-US" sz="2426" dirty="0">
                <a:solidFill>
                  <a:schemeClr val="accent5">
                    <a:lumMod val="75000"/>
                  </a:schemeClr>
                </a:solidFill>
              </a:rPr>
              <a:t> = 10%</a:t>
            </a:r>
          </a:p>
          <a:p>
            <a:pPr marL="283022" lvl="3"/>
            <a:r>
              <a:rPr lang="en-US" sz="2426" dirty="0">
                <a:solidFill>
                  <a:schemeClr val="accent5">
                    <a:lumMod val="75000"/>
                  </a:schemeClr>
                </a:solidFill>
                <a:latin typeface="URW Grotesk T Light Condensed"/>
              </a:rPr>
              <a:t>Sodium = 16%</a:t>
            </a:r>
          </a:p>
          <a:p>
            <a:pPr marL="283022" lvl="3"/>
            <a:r>
              <a:rPr lang="en-US" sz="2426" dirty="0">
                <a:solidFill>
                  <a:schemeClr val="accent5">
                    <a:lumMod val="75000"/>
                  </a:schemeClr>
                </a:solidFill>
                <a:latin typeface="URW Grotesk T Light Condensed"/>
              </a:rPr>
              <a:t>Carbs = 9%</a:t>
            </a:r>
          </a:p>
          <a:p>
            <a:pPr marL="283022" lvl="3"/>
            <a:r>
              <a:rPr lang="en-US" sz="2426" dirty="0">
                <a:solidFill>
                  <a:schemeClr val="accent5">
                    <a:lumMod val="75000"/>
                  </a:schemeClr>
                </a:solidFill>
                <a:latin typeface="URW Grotesk T Light Condensed"/>
              </a:rPr>
              <a:t>Fiber = 4%</a:t>
            </a:r>
          </a:p>
          <a:p>
            <a:pPr marL="283022" lvl="3"/>
            <a:r>
              <a:rPr lang="en-US" sz="2426" dirty="0">
                <a:solidFill>
                  <a:schemeClr val="accent5">
                    <a:lumMod val="75000"/>
                  </a:schemeClr>
                </a:solidFill>
                <a:latin typeface="URW Grotesk T Light Condensed"/>
              </a:rPr>
              <a:t>Sugar = 32%</a:t>
            </a:r>
          </a:p>
        </p:txBody>
      </p:sp>
      <p:pic>
        <p:nvPicPr>
          <p:cNvPr id="8" name="Picture 7">
            <a:extLst>
              <a:ext uri="{FF2B5EF4-FFF2-40B4-BE49-F238E27FC236}">
                <a16:creationId xmlns:a16="http://schemas.microsoft.com/office/drawing/2014/main" id="{326C1D30-A6B2-4DE3-86AF-562E992D756A}"/>
              </a:ext>
            </a:extLst>
          </p:cNvPr>
          <p:cNvPicPr>
            <a:picLocks noChangeAspect="1"/>
          </p:cNvPicPr>
          <p:nvPr/>
        </p:nvPicPr>
        <p:blipFill>
          <a:blip r:embed="rId4"/>
          <a:stretch>
            <a:fillRect/>
          </a:stretch>
        </p:blipFill>
        <p:spPr>
          <a:xfrm>
            <a:off x="9185078" y="1055683"/>
            <a:ext cx="2689881" cy="4360250"/>
          </a:xfrm>
          <a:prstGeom prst="rect">
            <a:avLst/>
          </a:prstGeom>
        </p:spPr>
      </p:pic>
    </p:spTree>
    <p:extLst>
      <p:ext uri="{BB962C8B-B14F-4D97-AF65-F5344CB8AC3E}">
        <p14:creationId xmlns:p14="http://schemas.microsoft.com/office/powerpoint/2010/main" val="3691309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257236"/>
            <a:ext cx="8110615" cy="4759398"/>
          </a:xfrm>
        </p:spPr>
        <p:txBody>
          <a:bodyPr/>
          <a:lstStyle/>
          <a:p>
            <a:pPr marL="277246" lvl="2" indent="0">
              <a:buNone/>
            </a:pPr>
            <a:r>
              <a:rPr lang="en-US" sz="2668" dirty="0"/>
              <a:t>Step 7: Enter Information into Nutrition Facts Panel</a:t>
            </a:r>
          </a:p>
          <a:p>
            <a:pPr marL="623804" lvl="2" indent="-346558"/>
            <a:r>
              <a:rPr lang="en-US" sz="2668" dirty="0"/>
              <a:t>Enter </a:t>
            </a:r>
            <a:r>
              <a:rPr lang="en-US" sz="2668" b="1" dirty="0"/>
              <a:t>Serving Size </a:t>
            </a:r>
          </a:p>
          <a:p>
            <a:pPr marL="901050" lvl="3" indent="-346558"/>
            <a:r>
              <a:rPr lang="en-US" sz="2668" dirty="0"/>
              <a:t>1 cookie dough ball </a:t>
            </a:r>
          </a:p>
          <a:p>
            <a:pPr marL="1178296" lvl="4" indent="-346558"/>
            <a:r>
              <a:rPr lang="en-US" sz="2668" dirty="0"/>
              <a:t>Include piece or measurement of serving </a:t>
            </a:r>
            <a:r>
              <a:rPr lang="en-US" sz="2668" dirty="0">
                <a:solidFill>
                  <a:srgbClr val="C00000"/>
                </a:solidFill>
              </a:rPr>
              <a:t>(1 cookie dough ball)</a:t>
            </a:r>
          </a:p>
          <a:p>
            <a:pPr marL="1178296" lvl="4" indent="-346558"/>
            <a:r>
              <a:rPr lang="en-US" sz="2668" dirty="0"/>
              <a:t>Include weight of serving </a:t>
            </a:r>
            <a:r>
              <a:rPr lang="en-US" sz="2668" dirty="0">
                <a:solidFill>
                  <a:srgbClr val="C00000"/>
                </a:solidFill>
              </a:rPr>
              <a:t>(50 grams)</a:t>
            </a:r>
          </a:p>
          <a:p>
            <a:pPr marL="1178296" lvl="4" indent="-346558"/>
            <a:endParaRPr lang="en-US" sz="121" dirty="0">
              <a:solidFill>
                <a:schemeClr val="accent2"/>
              </a:solidFill>
            </a:endParaRPr>
          </a:p>
          <a:p>
            <a:pPr marL="901050" lvl="3" indent="-346558"/>
            <a:r>
              <a:rPr lang="en-US" sz="2668" dirty="0"/>
              <a:t>Enter </a:t>
            </a:r>
            <a:r>
              <a:rPr lang="en-US" sz="2668" b="1" dirty="0"/>
              <a:t>Servings Per Container </a:t>
            </a:r>
          </a:p>
          <a:p>
            <a:pPr marL="1178296" lvl="4" indent="-346558"/>
            <a:r>
              <a:rPr lang="en-US" sz="2668" dirty="0"/>
              <a:t>May not be given, can make up any number</a:t>
            </a:r>
          </a:p>
          <a:p>
            <a:pPr marL="1178296" lvl="4" indent="-346558"/>
            <a:r>
              <a:rPr lang="en-US" sz="2668" dirty="0"/>
              <a:t>In this scenario, we are told that there are 24 balls of dough.</a:t>
            </a:r>
          </a:p>
          <a:p>
            <a:pPr marL="554492" lvl="2" indent="0">
              <a:buNone/>
            </a:pPr>
            <a:endParaRPr lang="en-US" sz="2668" dirty="0"/>
          </a:p>
          <a:p>
            <a:pPr marL="831738" lvl="3" indent="0">
              <a:buNone/>
            </a:pPr>
            <a:endParaRPr lang="en-US" sz="2668" dirty="0"/>
          </a:p>
          <a:p>
            <a:pPr marL="0" indent="0">
              <a:buNone/>
            </a:pPr>
            <a:endParaRPr lang="en-US" dirty="0"/>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9700204" y="1418577"/>
            <a:ext cx="2033141" cy="4459433"/>
          </a:xfrm>
          <a:prstGeom prst="rect">
            <a:avLst/>
          </a:prstGeom>
        </p:spPr>
      </p:pic>
      <p:sp>
        <p:nvSpPr>
          <p:cNvPr id="4" name="Right Arrow 3"/>
          <p:cNvSpPr/>
          <p:nvPr/>
        </p:nvSpPr>
        <p:spPr>
          <a:xfrm>
            <a:off x="8406387" y="1626898"/>
            <a:ext cx="1155194" cy="46207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200" y="2227599"/>
            <a:ext cx="1480659" cy="1660454"/>
          </a:xfrm>
          <a:prstGeom prst="rect">
            <a:avLst/>
          </a:prstGeom>
        </p:spPr>
      </p:pic>
    </p:spTree>
    <p:extLst>
      <p:ext uri="{BB962C8B-B14F-4D97-AF65-F5344CB8AC3E}">
        <p14:creationId xmlns:p14="http://schemas.microsoft.com/office/powerpoint/2010/main" val="71706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257236"/>
            <a:ext cx="9749835" cy="4759398"/>
          </a:xfrm>
        </p:spPr>
        <p:txBody>
          <a:bodyPr/>
          <a:lstStyle/>
          <a:p>
            <a:pPr lvl="2"/>
            <a:r>
              <a:rPr lang="en-US" sz="2668" dirty="0"/>
              <a:t>Organize Ingredient List for the Ingredient Statement</a:t>
            </a:r>
          </a:p>
          <a:p>
            <a:pPr marL="554492" lvl="2" indent="0">
              <a:buNone/>
            </a:pPr>
            <a:r>
              <a:rPr lang="en-US" sz="2668" b="1" dirty="0"/>
              <a:t>	</a:t>
            </a:r>
            <a:endParaRPr lang="en-US" sz="2668" dirty="0"/>
          </a:p>
          <a:p>
            <a:pPr marL="277246" lvl="1" indent="0">
              <a:buNone/>
            </a:pPr>
            <a:endParaRPr lang="en-US" sz="2668" dirty="0"/>
          </a:p>
          <a:p>
            <a:pPr marL="0" indent="0">
              <a:buNone/>
            </a:pPr>
            <a:endParaRPr lang="en-US" dirty="0"/>
          </a:p>
        </p:txBody>
      </p:sp>
      <p:sp>
        <p:nvSpPr>
          <p:cNvPr id="6" name="TextBox 5"/>
          <p:cNvSpPr txBox="1"/>
          <p:nvPr/>
        </p:nvSpPr>
        <p:spPr>
          <a:xfrm>
            <a:off x="8070803" y="3139099"/>
            <a:ext cx="2264180" cy="143603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2183" b="1" dirty="0"/>
              <a:t>List Ingredients from most to least</a:t>
            </a:r>
          </a:p>
        </p:txBody>
      </p:sp>
      <p:graphicFrame>
        <p:nvGraphicFramePr>
          <p:cNvPr id="4" name="Table 3"/>
          <p:cNvGraphicFramePr>
            <a:graphicFrameLocks noGrp="1"/>
          </p:cNvGraphicFramePr>
          <p:nvPr/>
        </p:nvGraphicFramePr>
        <p:xfrm>
          <a:off x="3138704" y="1829830"/>
          <a:ext cx="4204905" cy="3896487"/>
        </p:xfrm>
        <a:graphic>
          <a:graphicData uri="http://schemas.openxmlformats.org/drawingml/2006/table">
            <a:tbl>
              <a:tblPr firstRow="1" firstCol="1" bandRow="1">
                <a:tableStyleId>{5C22544A-7EE6-4342-B048-85BDC9FD1C3A}</a:tableStyleId>
              </a:tblPr>
              <a:tblGrid>
                <a:gridCol w="3137253">
                  <a:extLst>
                    <a:ext uri="{9D8B030D-6E8A-4147-A177-3AD203B41FA5}">
                      <a16:colId xmlns:a16="http://schemas.microsoft.com/office/drawing/2014/main" val="20000"/>
                    </a:ext>
                  </a:extLst>
                </a:gridCol>
                <a:gridCol w="1067652">
                  <a:extLst>
                    <a:ext uri="{9D8B030D-6E8A-4147-A177-3AD203B41FA5}">
                      <a16:colId xmlns:a16="http://schemas.microsoft.com/office/drawing/2014/main" val="20001"/>
                    </a:ext>
                  </a:extLst>
                </a:gridCol>
              </a:tblGrid>
              <a:tr h="432466">
                <a:tc>
                  <a:txBody>
                    <a:bodyPr/>
                    <a:lstStyle/>
                    <a:p>
                      <a:pPr marL="0" marR="0" algn="ctr">
                        <a:lnSpc>
                          <a:spcPct val="115000"/>
                        </a:lnSpc>
                        <a:spcBef>
                          <a:spcPts val="0"/>
                        </a:spcBef>
                        <a:spcAft>
                          <a:spcPts val="1000"/>
                        </a:spcAft>
                        <a:tabLst>
                          <a:tab pos="1478915" algn="l"/>
                        </a:tabLst>
                      </a:pPr>
                      <a:r>
                        <a:rPr lang="en-US" sz="2700" dirty="0">
                          <a:effectLst/>
                          <a:latin typeface="Arial" panose="020B0604020202020204" pitchFamily="34" charset="0"/>
                          <a:cs typeface="Arial" panose="020B0604020202020204" pitchFamily="34" charset="0"/>
                        </a:rPr>
                        <a:t>Ingredient</a:t>
                      </a:r>
                      <a:endParaRPr lang="en-US" sz="2700" dirty="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a:effectLst/>
                          <a:latin typeface="Arial" panose="020B0604020202020204" pitchFamily="34" charset="0"/>
                          <a:cs typeface="Arial" panose="020B0604020202020204" pitchFamily="34" charset="0"/>
                        </a:rPr>
                        <a:t>%</a:t>
                      </a:r>
                      <a:endParaRPr lang="en-US" sz="270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extLst>
                  <a:ext uri="{0D108BD9-81ED-4DB2-BD59-A6C34878D82A}">
                    <a16:rowId xmlns:a16="http://schemas.microsoft.com/office/drawing/2014/main" val="10000"/>
                  </a:ext>
                </a:extLst>
              </a:tr>
              <a:tr h="432466">
                <a:tc>
                  <a:txBody>
                    <a:bodyPr/>
                    <a:lstStyle/>
                    <a:p>
                      <a:pPr marL="0" marR="0">
                        <a:lnSpc>
                          <a:spcPct val="115000"/>
                        </a:lnSpc>
                        <a:spcBef>
                          <a:spcPts val="0"/>
                        </a:spcBef>
                        <a:spcAft>
                          <a:spcPts val="1000"/>
                        </a:spcAft>
                        <a:tabLst>
                          <a:tab pos="1478915" algn="l"/>
                        </a:tabLst>
                      </a:pPr>
                      <a:r>
                        <a:rPr lang="en-US" sz="2700" dirty="0">
                          <a:effectLst/>
                          <a:latin typeface="Arial" panose="020B0604020202020204" pitchFamily="34" charset="0"/>
                          <a:ea typeface="Times New Roman" panose="02020603050405020304" pitchFamily="18" charset="0"/>
                          <a:cs typeface="Arial" panose="020B0604020202020204" pitchFamily="34" charset="0"/>
                        </a:rPr>
                        <a:t>Brown Sugar</a:t>
                      </a: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dirty="0">
                          <a:effectLst/>
                          <a:latin typeface="Arial" panose="020B0604020202020204" pitchFamily="34" charset="0"/>
                          <a:cs typeface="Arial" panose="020B0604020202020204" pitchFamily="34" charset="0"/>
                        </a:rPr>
                        <a:t>30</a:t>
                      </a:r>
                      <a:endParaRPr lang="en-US" sz="2700" dirty="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extLst>
                  <a:ext uri="{0D108BD9-81ED-4DB2-BD59-A6C34878D82A}">
                    <a16:rowId xmlns:a16="http://schemas.microsoft.com/office/drawing/2014/main" val="10001"/>
                  </a:ext>
                </a:extLst>
              </a:tr>
              <a:tr h="432466">
                <a:tc>
                  <a:txBody>
                    <a:bodyPr/>
                    <a:lstStyle/>
                    <a:p>
                      <a:pPr marL="0" marR="0">
                        <a:lnSpc>
                          <a:spcPct val="115000"/>
                        </a:lnSpc>
                        <a:spcBef>
                          <a:spcPts val="0"/>
                        </a:spcBef>
                        <a:spcAft>
                          <a:spcPts val="1000"/>
                        </a:spcAft>
                        <a:tabLst>
                          <a:tab pos="1478915" algn="l"/>
                        </a:tabLst>
                      </a:pPr>
                      <a:r>
                        <a:rPr lang="en-US" sz="2700" dirty="0">
                          <a:effectLst/>
                          <a:latin typeface="Arial" panose="020B0604020202020204" pitchFamily="34" charset="0"/>
                          <a:cs typeface="Arial" panose="020B0604020202020204" pitchFamily="34" charset="0"/>
                        </a:rPr>
                        <a:t>Peanut Butter B</a:t>
                      </a:r>
                      <a:endParaRPr lang="en-US" sz="2700" dirty="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dirty="0">
                          <a:effectLst/>
                          <a:latin typeface="Arial" panose="020B0604020202020204" pitchFamily="34" charset="0"/>
                          <a:cs typeface="Arial" panose="020B0604020202020204" pitchFamily="34" charset="0"/>
                        </a:rPr>
                        <a:t>20</a:t>
                      </a:r>
                      <a:endParaRPr lang="en-US" sz="2700" dirty="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extLst>
                  <a:ext uri="{0D108BD9-81ED-4DB2-BD59-A6C34878D82A}">
                    <a16:rowId xmlns:a16="http://schemas.microsoft.com/office/drawing/2014/main" val="10002"/>
                  </a:ext>
                </a:extLst>
              </a:tr>
              <a:tr h="432466">
                <a:tc>
                  <a:txBody>
                    <a:bodyPr/>
                    <a:lstStyle/>
                    <a:p>
                      <a:pPr marL="0" marR="0">
                        <a:lnSpc>
                          <a:spcPct val="115000"/>
                        </a:lnSpc>
                        <a:spcBef>
                          <a:spcPts val="0"/>
                        </a:spcBef>
                        <a:spcAft>
                          <a:spcPts val="1000"/>
                        </a:spcAft>
                        <a:tabLst>
                          <a:tab pos="1478915" algn="l"/>
                        </a:tabLst>
                      </a:pPr>
                      <a:r>
                        <a:rPr lang="en-US" sz="2700" dirty="0">
                          <a:effectLst/>
                          <a:latin typeface="Arial" panose="020B0604020202020204" pitchFamily="34" charset="0"/>
                          <a:ea typeface="Times New Roman" panose="02020603050405020304" pitchFamily="18" charset="0"/>
                          <a:cs typeface="Arial" panose="020B0604020202020204" pitchFamily="34" charset="0"/>
                        </a:rPr>
                        <a:t>Rice Flour, Brown</a:t>
                      </a: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dirty="0">
                          <a:effectLst/>
                          <a:latin typeface="Arial" panose="020B0604020202020204" pitchFamily="34" charset="0"/>
                          <a:cs typeface="Arial" panose="020B0604020202020204" pitchFamily="34" charset="0"/>
                        </a:rPr>
                        <a:t>20</a:t>
                      </a:r>
                      <a:endParaRPr lang="en-US" sz="2700" dirty="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extLst>
                  <a:ext uri="{0D108BD9-81ED-4DB2-BD59-A6C34878D82A}">
                    <a16:rowId xmlns:a16="http://schemas.microsoft.com/office/drawing/2014/main" val="10003"/>
                  </a:ext>
                </a:extLst>
              </a:tr>
              <a:tr h="432466">
                <a:tc>
                  <a:txBody>
                    <a:bodyPr/>
                    <a:lstStyle/>
                    <a:p>
                      <a:pPr marL="0" marR="0" lvl="0" indent="0" algn="l" defTabSz="914400" rtl="0" eaLnBrk="1" fontAlgn="auto" latinLnBrk="0" hangingPunct="1">
                        <a:lnSpc>
                          <a:spcPct val="115000"/>
                        </a:lnSpc>
                        <a:spcBef>
                          <a:spcPts val="0"/>
                        </a:spcBef>
                        <a:spcAft>
                          <a:spcPts val="1000"/>
                        </a:spcAft>
                        <a:buClrTx/>
                        <a:buSzTx/>
                        <a:buFontTx/>
                        <a:buNone/>
                        <a:tabLst>
                          <a:tab pos="1478915" algn="l"/>
                        </a:tabLst>
                        <a:defRPr/>
                      </a:pPr>
                      <a:r>
                        <a:rPr lang="en-US" sz="2700" dirty="0">
                          <a:effectLst/>
                          <a:latin typeface="Arial" panose="020B0604020202020204" pitchFamily="34" charset="0"/>
                          <a:ea typeface="Times New Roman" panose="02020603050405020304" pitchFamily="18" charset="0"/>
                          <a:cs typeface="Arial" panose="020B0604020202020204" pitchFamily="34" charset="0"/>
                        </a:rPr>
                        <a:t>Unsalted Butter</a:t>
                      </a: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dirty="0">
                          <a:effectLst/>
                          <a:latin typeface="Arial" panose="020B0604020202020204" pitchFamily="34" charset="0"/>
                          <a:cs typeface="Arial" panose="020B0604020202020204" pitchFamily="34" charset="0"/>
                        </a:rPr>
                        <a:t>10</a:t>
                      </a:r>
                      <a:endParaRPr lang="en-US" sz="2700" dirty="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extLst>
                  <a:ext uri="{0D108BD9-81ED-4DB2-BD59-A6C34878D82A}">
                    <a16:rowId xmlns:a16="http://schemas.microsoft.com/office/drawing/2014/main" val="10004"/>
                  </a:ext>
                </a:extLst>
              </a:tr>
              <a:tr h="432466">
                <a:tc>
                  <a:txBody>
                    <a:bodyPr/>
                    <a:lstStyle/>
                    <a:p>
                      <a:pPr marL="0" marR="0">
                        <a:lnSpc>
                          <a:spcPct val="115000"/>
                        </a:lnSpc>
                        <a:spcBef>
                          <a:spcPts val="0"/>
                        </a:spcBef>
                        <a:spcAft>
                          <a:spcPts val="1000"/>
                        </a:spcAft>
                        <a:tabLst>
                          <a:tab pos="1478915" algn="l"/>
                        </a:tabLst>
                      </a:pPr>
                      <a:r>
                        <a:rPr lang="en-US" sz="2700">
                          <a:effectLst/>
                          <a:latin typeface="Arial" panose="020B0604020202020204" pitchFamily="34" charset="0"/>
                          <a:cs typeface="Arial" panose="020B0604020202020204" pitchFamily="34" charset="0"/>
                        </a:rPr>
                        <a:t>Eggs </a:t>
                      </a:r>
                      <a:endParaRPr lang="en-US" sz="270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a:effectLst/>
                          <a:latin typeface="Arial" panose="020B0604020202020204" pitchFamily="34" charset="0"/>
                          <a:cs typeface="Arial" panose="020B0604020202020204" pitchFamily="34" charset="0"/>
                        </a:rPr>
                        <a:t>10</a:t>
                      </a:r>
                      <a:endParaRPr lang="en-US" sz="270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extLst>
                  <a:ext uri="{0D108BD9-81ED-4DB2-BD59-A6C34878D82A}">
                    <a16:rowId xmlns:a16="http://schemas.microsoft.com/office/drawing/2014/main" val="10005"/>
                  </a:ext>
                </a:extLst>
              </a:tr>
              <a:tr h="432466">
                <a:tc>
                  <a:txBody>
                    <a:bodyPr/>
                    <a:lstStyle/>
                    <a:p>
                      <a:pPr marL="0" marR="0">
                        <a:lnSpc>
                          <a:spcPct val="115000"/>
                        </a:lnSpc>
                        <a:spcBef>
                          <a:spcPts val="0"/>
                        </a:spcBef>
                        <a:spcAft>
                          <a:spcPts val="1000"/>
                        </a:spcAft>
                        <a:tabLst>
                          <a:tab pos="1478915" algn="l"/>
                        </a:tabLst>
                      </a:pPr>
                      <a:r>
                        <a:rPr lang="en-US" sz="2700">
                          <a:effectLst/>
                          <a:latin typeface="Arial" panose="020B0604020202020204" pitchFamily="34" charset="0"/>
                          <a:cs typeface="Arial" panose="020B0604020202020204" pitchFamily="34" charset="0"/>
                        </a:rPr>
                        <a:t>Tapioca Flour</a:t>
                      </a:r>
                      <a:endParaRPr lang="en-US" sz="270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a:effectLst/>
                          <a:latin typeface="Arial" panose="020B0604020202020204" pitchFamily="34" charset="0"/>
                          <a:cs typeface="Arial" panose="020B0604020202020204" pitchFamily="34" charset="0"/>
                        </a:rPr>
                        <a:t>8</a:t>
                      </a:r>
                      <a:endParaRPr lang="en-US" sz="270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extLst>
                  <a:ext uri="{0D108BD9-81ED-4DB2-BD59-A6C34878D82A}">
                    <a16:rowId xmlns:a16="http://schemas.microsoft.com/office/drawing/2014/main" val="10006"/>
                  </a:ext>
                </a:extLst>
              </a:tr>
              <a:tr h="432466">
                <a:tc>
                  <a:txBody>
                    <a:bodyPr/>
                    <a:lstStyle/>
                    <a:p>
                      <a:pPr marL="0" marR="0">
                        <a:lnSpc>
                          <a:spcPct val="115000"/>
                        </a:lnSpc>
                        <a:spcBef>
                          <a:spcPts val="0"/>
                        </a:spcBef>
                        <a:spcAft>
                          <a:spcPts val="1000"/>
                        </a:spcAft>
                        <a:tabLst>
                          <a:tab pos="1478915" algn="l"/>
                        </a:tabLst>
                      </a:pPr>
                      <a:r>
                        <a:rPr lang="en-US" sz="2700">
                          <a:effectLst/>
                          <a:latin typeface="Arial" panose="020B0604020202020204" pitchFamily="34" charset="0"/>
                          <a:cs typeface="Arial" panose="020B0604020202020204" pitchFamily="34" charset="0"/>
                        </a:rPr>
                        <a:t>Salt</a:t>
                      </a:r>
                      <a:endParaRPr lang="en-US" sz="270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a:effectLst/>
                          <a:latin typeface="Arial" panose="020B0604020202020204" pitchFamily="34" charset="0"/>
                          <a:cs typeface="Arial" panose="020B0604020202020204" pitchFamily="34" charset="0"/>
                        </a:rPr>
                        <a:t>1</a:t>
                      </a:r>
                      <a:endParaRPr lang="en-US" sz="270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extLst>
                  <a:ext uri="{0D108BD9-81ED-4DB2-BD59-A6C34878D82A}">
                    <a16:rowId xmlns:a16="http://schemas.microsoft.com/office/drawing/2014/main" val="10007"/>
                  </a:ext>
                </a:extLst>
              </a:tr>
              <a:tr h="432466">
                <a:tc>
                  <a:txBody>
                    <a:bodyPr/>
                    <a:lstStyle/>
                    <a:p>
                      <a:pPr marL="0" marR="0">
                        <a:lnSpc>
                          <a:spcPct val="115000"/>
                        </a:lnSpc>
                        <a:spcBef>
                          <a:spcPts val="0"/>
                        </a:spcBef>
                        <a:spcAft>
                          <a:spcPts val="1000"/>
                        </a:spcAft>
                        <a:tabLst>
                          <a:tab pos="1478915" algn="l"/>
                        </a:tabLst>
                      </a:pPr>
                      <a:r>
                        <a:rPr lang="en-US" sz="2700">
                          <a:effectLst/>
                          <a:latin typeface="Arial" panose="020B0604020202020204" pitchFamily="34" charset="0"/>
                          <a:cs typeface="Arial" panose="020B0604020202020204" pitchFamily="34" charset="0"/>
                        </a:rPr>
                        <a:t>Baking Soda</a:t>
                      </a:r>
                      <a:endParaRPr lang="en-US" sz="270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dirty="0">
                          <a:effectLst/>
                          <a:latin typeface="Arial" panose="020B0604020202020204" pitchFamily="34" charset="0"/>
                          <a:cs typeface="Arial" panose="020B0604020202020204" pitchFamily="34" charset="0"/>
                        </a:rPr>
                        <a:t>1</a:t>
                      </a:r>
                      <a:endParaRPr lang="en-US" sz="2700" dirty="0">
                        <a:effectLst/>
                        <a:latin typeface="Arial" panose="020B0604020202020204" pitchFamily="34" charset="0"/>
                        <a:ea typeface="Times New Roman" panose="02020603050405020304" pitchFamily="18" charset="0"/>
                        <a:cs typeface="Arial" panose="020B0604020202020204" pitchFamily="34" charset="0"/>
                      </a:endParaRPr>
                    </a:p>
                  </a:txBody>
                  <a:tcPr marL="41587" marR="41587" marT="0" marB="0" anchor="ctr"/>
                </a:tc>
                <a:extLst>
                  <a:ext uri="{0D108BD9-81ED-4DB2-BD59-A6C34878D82A}">
                    <a16:rowId xmlns:a16="http://schemas.microsoft.com/office/drawing/2014/main" val="10008"/>
                  </a:ext>
                </a:extLst>
              </a:tr>
            </a:tbl>
          </a:graphicData>
        </a:graphic>
      </p:graphicFrame>
      <p:sp>
        <p:nvSpPr>
          <p:cNvPr id="8" name="TextBox 7"/>
          <p:cNvSpPr txBox="1"/>
          <p:nvPr/>
        </p:nvSpPr>
        <p:spPr>
          <a:xfrm>
            <a:off x="517569" y="2937050"/>
            <a:ext cx="2264180" cy="210788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2183" b="1" dirty="0"/>
              <a:t>Ingredients with the same amount can be listed interchangeably</a:t>
            </a:r>
          </a:p>
        </p:txBody>
      </p:sp>
      <p:sp>
        <p:nvSpPr>
          <p:cNvPr id="2" name="Down Arrow 1"/>
          <p:cNvSpPr/>
          <p:nvPr/>
        </p:nvSpPr>
        <p:spPr>
          <a:xfrm>
            <a:off x="7556550" y="2573110"/>
            <a:ext cx="214481" cy="3261374"/>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092"/>
          </a:p>
        </p:txBody>
      </p:sp>
    </p:spTree>
    <p:extLst>
      <p:ext uri="{BB962C8B-B14F-4D97-AF65-F5344CB8AC3E}">
        <p14:creationId xmlns:p14="http://schemas.microsoft.com/office/powerpoint/2010/main" val="1405391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13" y="1426004"/>
            <a:ext cx="9138545" cy="478140"/>
          </a:xfrm>
        </p:spPr>
        <p:txBody>
          <a:bodyPr>
            <a:normAutofit fontScale="90000"/>
          </a:bodyPr>
          <a:lstStyle/>
          <a:p>
            <a:r>
              <a:rPr lang="en-US" sz="3275" dirty="0">
                <a:solidFill>
                  <a:srgbClr val="C00000"/>
                </a:solidFill>
              </a:rPr>
              <a:t>PRODUCT DEVELOPMENT</a:t>
            </a:r>
            <a:endParaRPr lang="en-US" sz="3638" dirty="0">
              <a:solidFill>
                <a:srgbClr val="C00000"/>
              </a:solidFill>
            </a:endParaRPr>
          </a:p>
        </p:txBody>
      </p:sp>
      <p:sp>
        <p:nvSpPr>
          <p:cNvPr id="3" name="Text Placeholder 2"/>
          <p:cNvSpPr>
            <a:spLocks noGrp="1"/>
          </p:cNvSpPr>
          <p:nvPr>
            <p:ph type="body" sz="quarter" idx="10"/>
          </p:nvPr>
        </p:nvSpPr>
        <p:spPr>
          <a:xfrm>
            <a:off x="1382810" y="2046743"/>
            <a:ext cx="9749835" cy="4108514"/>
          </a:xfrm>
        </p:spPr>
        <p:txBody>
          <a:bodyPr/>
          <a:lstStyle/>
          <a:p>
            <a:pPr lvl="1"/>
            <a:r>
              <a:rPr lang="en-US" sz="2668" dirty="0"/>
              <a:t> Write out Ingredients Statement:</a:t>
            </a:r>
          </a:p>
          <a:p>
            <a:pPr marL="277246" lvl="1" indent="0">
              <a:buNone/>
            </a:pPr>
            <a:r>
              <a:rPr lang="en-US" sz="2668" dirty="0">
                <a:solidFill>
                  <a:schemeClr val="accent5"/>
                </a:solidFill>
              </a:rPr>
              <a:t>Ingredients: Brown Sugar, Peanut Butter (Roasted Peanuts, Sugar, Palm Oil, Salt), Brown Rice Flour, Butter (milk, cream), Eggs, Tapioca Flour, Salt, Baking Soda. </a:t>
            </a:r>
          </a:p>
          <a:p>
            <a:pPr marL="277246" lvl="1" indent="0">
              <a:buNone/>
            </a:pPr>
            <a:endParaRPr lang="en-US" sz="1213" dirty="0"/>
          </a:p>
          <a:p>
            <a:pPr lvl="1"/>
            <a:r>
              <a:rPr lang="en-US" sz="2668" dirty="0"/>
              <a:t> </a:t>
            </a:r>
            <a:r>
              <a:rPr lang="en-US" sz="2668" b="1" dirty="0">
                <a:solidFill>
                  <a:srgbClr val="C00000"/>
                </a:solidFill>
              </a:rPr>
              <a:t>Reminder: Order of ingredients must match percentages in formula.</a:t>
            </a:r>
          </a:p>
          <a:p>
            <a:pPr marL="277246" lvl="1" indent="0">
              <a:buNone/>
            </a:pPr>
            <a:endParaRPr lang="en-US" sz="2668" dirty="0"/>
          </a:p>
          <a:p>
            <a:pPr marL="0" indent="0">
              <a:buNone/>
            </a:pPr>
            <a:endParaRPr lang="en-US" dirty="0"/>
          </a:p>
        </p:txBody>
      </p:sp>
    </p:spTree>
    <p:extLst>
      <p:ext uri="{BB962C8B-B14F-4D97-AF65-F5344CB8AC3E}">
        <p14:creationId xmlns:p14="http://schemas.microsoft.com/office/powerpoint/2010/main" val="4142376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13" y="1426004"/>
            <a:ext cx="9138545" cy="478140"/>
          </a:xfrm>
        </p:spPr>
        <p:txBody>
          <a:bodyPr>
            <a:normAutofit fontScale="90000"/>
          </a:bodyPr>
          <a:lstStyle/>
          <a:p>
            <a:r>
              <a:rPr lang="en-US" sz="3275" dirty="0">
                <a:solidFill>
                  <a:srgbClr val="C00000"/>
                </a:solidFill>
              </a:rPr>
              <a:t>PRODUCT DEVELOPMENT</a:t>
            </a:r>
            <a:endParaRPr lang="en-US" sz="3638" dirty="0">
              <a:solidFill>
                <a:srgbClr val="C00000"/>
              </a:solidFill>
            </a:endParaRPr>
          </a:p>
        </p:txBody>
      </p:sp>
      <p:sp>
        <p:nvSpPr>
          <p:cNvPr id="3" name="Text Placeholder 2"/>
          <p:cNvSpPr>
            <a:spLocks noGrp="1"/>
          </p:cNvSpPr>
          <p:nvPr>
            <p:ph type="body" sz="quarter" idx="10"/>
          </p:nvPr>
        </p:nvSpPr>
        <p:spPr>
          <a:xfrm>
            <a:off x="1382810" y="2046743"/>
            <a:ext cx="9749835" cy="4108514"/>
          </a:xfrm>
        </p:spPr>
        <p:txBody>
          <a:bodyPr/>
          <a:lstStyle/>
          <a:p>
            <a:r>
              <a:rPr lang="en-US" sz="3275" dirty="0"/>
              <a:t> Information Panel (IP) </a:t>
            </a:r>
          </a:p>
          <a:p>
            <a:pPr lvl="1"/>
            <a:r>
              <a:rPr lang="en-US" sz="2668" dirty="0"/>
              <a:t> Nutrition Facts Panel </a:t>
            </a:r>
          </a:p>
          <a:p>
            <a:pPr lvl="1"/>
            <a:r>
              <a:rPr lang="en-US" sz="2668" dirty="0"/>
              <a:t> Ingredients </a:t>
            </a:r>
          </a:p>
          <a:p>
            <a:pPr lvl="1"/>
            <a:r>
              <a:rPr lang="en-US" sz="2668" dirty="0"/>
              <a:t> Manufacturer Information </a:t>
            </a:r>
          </a:p>
          <a:p>
            <a:pPr lvl="2"/>
            <a:r>
              <a:rPr lang="en-US" sz="2668" dirty="0"/>
              <a:t> Company name</a:t>
            </a:r>
          </a:p>
          <a:p>
            <a:pPr lvl="2"/>
            <a:r>
              <a:rPr lang="en-US" sz="2668" dirty="0"/>
              <a:t> Full mailing address </a:t>
            </a:r>
          </a:p>
          <a:p>
            <a:pPr lvl="2"/>
            <a:endParaRPr lang="en-US" sz="2668" dirty="0"/>
          </a:p>
          <a:p>
            <a:pPr marL="169428" lvl="2"/>
            <a:r>
              <a:rPr lang="en-US" sz="2668" dirty="0"/>
              <a:t> Items must be listed in proper order</a:t>
            </a:r>
          </a:p>
          <a:p>
            <a:pPr marL="169428" lvl="2"/>
            <a:r>
              <a:rPr lang="en-US" sz="2668" dirty="0"/>
              <a:t> No intervening materials allowed on IP per </a:t>
            </a:r>
            <a:r>
              <a:rPr lang="en-US" sz="2668" dirty="0">
                <a:hlinkClick r:id="rId2"/>
              </a:rPr>
              <a:t>FDA regulations</a:t>
            </a:r>
            <a:endParaRPr lang="en-US" sz="2668"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8440" y="1435630"/>
            <a:ext cx="3381747" cy="2536311"/>
          </a:xfrm>
          <a:prstGeom prst="rect">
            <a:avLst/>
          </a:prstGeom>
        </p:spPr>
      </p:pic>
    </p:spTree>
    <p:extLst>
      <p:ext uri="{BB962C8B-B14F-4D97-AF65-F5344CB8AC3E}">
        <p14:creationId xmlns:p14="http://schemas.microsoft.com/office/powerpoint/2010/main" val="1679124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13" y="1426004"/>
            <a:ext cx="9138545" cy="478140"/>
          </a:xfrm>
        </p:spPr>
        <p:txBody>
          <a:bodyPr>
            <a:normAutofit fontScale="90000"/>
          </a:bodyPr>
          <a:lstStyle/>
          <a:p>
            <a:r>
              <a:rPr lang="en-US" sz="3275" dirty="0">
                <a:solidFill>
                  <a:srgbClr val="C00000"/>
                </a:solidFill>
              </a:rPr>
              <a:t>PRODUCT DEVELOPMENT</a:t>
            </a:r>
            <a:endParaRPr lang="en-US" sz="3638" dirty="0">
              <a:solidFill>
                <a:srgbClr val="C00000"/>
              </a:solidFill>
            </a:endParaRPr>
          </a:p>
        </p:txBody>
      </p:sp>
      <p:sp>
        <p:nvSpPr>
          <p:cNvPr id="3" name="Text Placeholder 2"/>
          <p:cNvSpPr>
            <a:spLocks noGrp="1"/>
          </p:cNvSpPr>
          <p:nvPr>
            <p:ph type="body" sz="quarter" idx="10"/>
          </p:nvPr>
        </p:nvSpPr>
        <p:spPr>
          <a:xfrm>
            <a:off x="1382810" y="2046743"/>
            <a:ext cx="9749835" cy="4339553"/>
          </a:xfrm>
        </p:spPr>
        <p:txBody>
          <a:bodyPr/>
          <a:lstStyle/>
          <a:p>
            <a:pPr marL="0" indent="0">
              <a:buNone/>
            </a:pPr>
            <a:r>
              <a:rPr lang="en-US" dirty="0"/>
              <a:t>Principle Display Panel (PDP) includes:</a:t>
            </a:r>
          </a:p>
          <a:p>
            <a:r>
              <a:rPr lang="en-US" sz="3275" dirty="0"/>
              <a:t> Net Weight Statement</a:t>
            </a:r>
          </a:p>
          <a:p>
            <a:pPr lvl="1"/>
            <a:r>
              <a:rPr lang="en-US" sz="3275" dirty="0"/>
              <a:t> </a:t>
            </a:r>
            <a:r>
              <a:rPr lang="en-US" sz="2668" dirty="0"/>
              <a:t>Must put down total weight of product</a:t>
            </a:r>
          </a:p>
          <a:p>
            <a:pPr lvl="1"/>
            <a:r>
              <a:rPr lang="en-US" sz="2668" dirty="0"/>
              <a:t> Must include weight in ounces and grams</a:t>
            </a:r>
          </a:p>
          <a:p>
            <a:pPr lvl="2"/>
            <a:r>
              <a:rPr lang="en-US" sz="2668" dirty="0"/>
              <a:t>Example: (calculate: 24 balls at 50 grams = 1200 grams </a:t>
            </a:r>
          </a:p>
          <a:p>
            <a:pPr marL="1108984" lvl="4" indent="0">
              <a:buNone/>
            </a:pPr>
            <a:r>
              <a:rPr lang="en-US" sz="2668" dirty="0"/>
              <a:t>		1200 grams / 28 grams/ounce = 42.8 oz.)</a:t>
            </a:r>
          </a:p>
          <a:p>
            <a:pPr lvl="2"/>
            <a:r>
              <a:rPr lang="en-US" sz="2668" dirty="0"/>
              <a:t> </a:t>
            </a:r>
            <a:r>
              <a:rPr lang="en-US" sz="2668" dirty="0">
                <a:solidFill>
                  <a:srgbClr val="C00000"/>
                </a:solidFill>
              </a:rPr>
              <a:t>NET WT. 42.8 oz. (1200 g) </a:t>
            </a:r>
            <a:r>
              <a:rPr lang="en-US" sz="2668" dirty="0"/>
              <a:t>or</a:t>
            </a:r>
          </a:p>
          <a:p>
            <a:pPr marL="831738" lvl="3" indent="0">
              <a:buNone/>
            </a:pPr>
            <a:r>
              <a:rPr lang="en-US" sz="2668" dirty="0">
                <a:solidFill>
                  <a:srgbClr val="C00000"/>
                </a:solidFill>
              </a:rPr>
              <a:t> NET WT. 2 lb., 10.8 oz. (1.2 kg) </a:t>
            </a:r>
          </a:p>
        </p:txBody>
      </p:sp>
    </p:spTree>
    <p:extLst>
      <p:ext uri="{BB962C8B-B14F-4D97-AF65-F5344CB8AC3E}">
        <p14:creationId xmlns:p14="http://schemas.microsoft.com/office/powerpoint/2010/main" val="25897843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13" y="1426004"/>
            <a:ext cx="9138545" cy="478140"/>
          </a:xfrm>
        </p:spPr>
        <p:txBody>
          <a:bodyPr>
            <a:normAutofit fontScale="90000"/>
          </a:bodyPr>
          <a:lstStyle/>
          <a:p>
            <a:r>
              <a:rPr lang="en-US" sz="3275" dirty="0">
                <a:solidFill>
                  <a:srgbClr val="C00000"/>
                </a:solidFill>
              </a:rPr>
              <a:t>PRODUCT DEVELOPMENT</a:t>
            </a:r>
            <a:endParaRPr lang="en-US" sz="3638" dirty="0">
              <a:solidFill>
                <a:srgbClr val="C00000"/>
              </a:solidFill>
            </a:endParaRPr>
          </a:p>
        </p:txBody>
      </p:sp>
      <p:sp>
        <p:nvSpPr>
          <p:cNvPr id="3" name="Text Placeholder 2"/>
          <p:cNvSpPr>
            <a:spLocks noGrp="1"/>
          </p:cNvSpPr>
          <p:nvPr>
            <p:ph type="body" sz="quarter" idx="10"/>
          </p:nvPr>
        </p:nvSpPr>
        <p:spPr>
          <a:xfrm>
            <a:off x="1382810" y="2046743"/>
            <a:ext cx="9749835" cy="4339553"/>
          </a:xfrm>
        </p:spPr>
        <p:txBody>
          <a:bodyPr/>
          <a:lstStyle/>
          <a:p>
            <a:pPr marL="0" indent="0">
              <a:buNone/>
            </a:pPr>
            <a:r>
              <a:rPr lang="en-US" dirty="0"/>
              <a:t>Net Weight Conversions:</a:t>
            </a:r>
          </a:p>
          <a:p>
            <a:r>
              <a:rPr lang="en-US" sz="3275" dirty="0"/>
              <a:t> 28 grams* = 1oz</a:t>
            </a:r>
          </a:p>
          <a:p>
            <a:r>
              <a:rPr lang="en-US" sz="3275" dirty="0"/>
              <a:t> 454 grams** = 16oz = 1 </a:t>
            </a:r>
            <a:r>
              <a:rPr lang="en-US" sz="3275" dirty="0" err="1"/>
              <a:t>lb</a:t>
            </a:r>
            <a:endParaRPr lang="en-US" sz="3275" dirty="0"/>
          </a:p>
          <a:p>
            <a:pPr marL="0" indent="0">
              <a:buNone/>
            </a:pPr>
            <a:endParaRPr lang="en-US" sz="2183" dirty="0"/>
          </a:p>
          <a:p>
            <a:pPr marL="0" indent="0">
              <a:buNone/>
            </a:pPr>
            <a:r>
              <a:rPr lang="en-US" sz="3275" dirty="0"/>
              <a:t>*</a:t>
            </a:r>
            <a:r>
              <a:rPr lang="en-US" sz="2426" dirty="0"/>
              <a:t>Technically, 28.35 grams = 1oz, but for this contest we will round to 28 grams. </a:t>
            </a:r>
          </a:p>
          <a:p>
            <a:pPr marL="0" indent="0">
              <a:buNone/>
            </a:pPr>
            <a:r>
              <a:rPr lang="en-US" sz="2426" dirty="0"/>
              <a:t>**Based on actual grams-to-ounce conversation, 454 grams is more accurate number to use for grams/pound </a:t>
            </a:r>
            <a:endParaRPr lang="en-US" sz="1940" dirty="0"/>
          </a:p>
        </p:txBody>
      </p:sp>
    </p:spTree>
    <p:extLst>
      <p:ext uri="{BB962C8B-B14F-4D97-AF65-F5344CB8AC3E}">
        <p14:creationId xmlns:p14="http://schemas.microsoft.com/office/powerpoint/2010/main" val="600071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13" y="1426004"/>
            <a:ext cx="7659897" cy="620739"/>
          </a:xfrm>
        </p:spPr>
        <p:txBody>
          <a:bodyPr/>
          <a:lstStyle/>
          <a:p>
            <a:r>
              <a:rPr lang="en-US" sz="3638" dirty="0">
                <a:solidFill>
                  <a:srgbClr val="C00000"/>
                </a:solidFill>
              </a:rPr>
              <a:t>Product Development</a:t>
            </a:r>
          </a:p>
        </p:txBody>
      </p:sp>
      <p:sp>
        <p:nvSpPr>
          <p:cNvPr id="3" name="Text Placeholder 2"/>
          <p:cNvSpPr>
            <a:spLocks noGrp="1"/>
          </p:cNvSpPr>
          <p:nvPr>
            <p:ph type="body" sz="quarter" idx="10"/>
          </p:nvPr>
        </p:nvSpPr>
        <p:spPr>
          <a:xfrm>
            <a:off x="493310" y="5027479"/>
            <a:ext cx="11205379" cy="831739"/>
          </a:xfrm>
        </p:spPr>
        <p:txBody>
          <a:bodyPr/>
          <a:lstStyle/>
          <a:p>
            <a:pPr marL="277246" lvl="1" indent="0" algn="ctr">
              <a:buNone/>
            </a:pPr>
            <a:r>
              <a:rPr lang="en-US" sz="4002" dirty="0"/>
              <a:t>QUESTIONS?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7322" y="2307927"/>
            <a:ext cx="4435944" cy="2772465"/>
          </a:xfrm>
          <a:prstGeom prst="rect">
            <a:avLst/>
          </a:prstGeom>
        </p:spPr>
      </p:pic>
      <p:sp>
        <p:nvSpPr>
          <p:cNvPr id="8" name="TextBox 7">
            <a:extLst>
              <a:ext uri="{FF2B5EF4-FFF2-40B4-BE49-F238E27FC236}">
                <a16:creationId xmlns:a16="http://schemas.microsoft.com/office/drawing/2014/main" id="{4E768C3D-59A2-D373-1C8C-69CD0A4F3FCF}"/>
              </a:ext>
            </a:extLst>
          </p:cNvPr>
          <p:cNvSpPr txBox="1"/>
          <p:nvPr/>
        </p:nvSpPr>
        <p:spPr>
          <a:xfrm>
            <a:off x="1942721" y="5970632"/>
            <a:ext cx="9453054" cy="461665"/>
          </a:xfrm>
          <a:prstGeom prst="rect">
            <a:avLst/>
          </a:prstGeom>
          <a:noFill/>
        </p:spPr>
        <p:txBody>
          <a:bodyPr wrap="square" rtlCol="0">
            <a:spAutoFit/>
          </a:bodyPr>
          <a:lstStyle/>
          <a:p>
            <a:pPr algn="l"/>
            <a:r>
              <a:rPr lang="en-US" sz="1200" dirty="0">
                <a:solidFill>
                  <a:schemeClr val="tx2"/>
                </a:solidFill>
              </a:rPr>
              <a:t>Thank you to the University of Nebraska – Lincoln</a:t>
            </a:r>
            <a:r>
              <a:rPr lang="en-US" sz="1200" dirty="0"/>
              <a:t> Food Science Supervisors Sara Roberts, Food Science &amp; Technology Department and Julie </a:t>
            </a:r>
            <a:r>
              <a:rPr lang="en-US" sz="1200" dirty="0" err="1"/>
              <a:t>Reiling</a:t>
            </a:r>
            <a:r>
              <a:rPr lang="en-US" sz="1200" dirty="0"/>
              <a:t>, the Food Processing Center, at University of Nebraska-Lincoln</a:t>
            </a:r>
            <a:endParaRPr lang="en-US" sz="1200" dirty="0">
              <a:solidFill>
                <a:schemeClr val="tx2"/>
              </a:solidFill>
            </a:endParaRPr>
          </a:p>
        </p:txBody>
      </p:sp>
      <p:pic>
        <p:nvPicPr>
          <p:cNvPr id="9" name="Picture Placeholder 6">
            <a:extLst>
              <a:ext uri="{FF2B5EF4-FFF2-40B4-BE49-F238E27FC236}">
                <a16:creationId xmlns:a16="http://schemas.microsoft.com/office/drawing/2014/main" id="{C5A8260D-E2C7-A86A-63AC-893CDF981AD3}"/>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tretch>
            <a:fillRect/>
          </a:stretch>
        </p:blipFill>
        <p:spPr>
          <a:xfrm>
            <a:off x="665597" y="5276808"/>
            <a:ext cx="1164820" cy="1164820"/>
          </a:xfrm>
        </p:spPr>
      </p:pic>
    </p:spTree>
    <p:extLst>
      <p:ext uri="{BB962C8B-B14F-4D97-AF65-F5344CB8AC3E}">
        <p14:creationId xmlns:p14="http://schemas.microsoft.com/office/powerpoint/2010/main" val="283219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9630" y="1020707"/>
            <a:ext cx="4269587" cy="970363"/>
          </a:xfrm>
        </p:spPr>
        <p:txBody>
          <a:bodyPr/>
          <a:lstStyle/>
          <a:p>
            <a:pPr marL="554492" lvl="2" indent="0" algn="ctr">
              <a:buNone/>
            </a:pPr>
            <a:r>
              <a:rPr lang="en-US" sz="2426" b="1" dirty="0"/>
              <a:t>Comparison of Nutrition Facts Labels</a:t>
            </a:r>
            <a:endParaRPr lang="en-US" sz="2183" dirty="0"/>
          </a:p>
        </p:txBody>
      </p:sp>
      <p:sp>
        <p:nvSpPr>
          <p:cNvPr id="5" name="TextBox 4"/>
          <p:cNvSpPr txBox="1"/>
          <p:nvPr/>
        </p:nvSpPr>
        <p:spPr>
          <a:xfrm>
            <a:off x="250720" y="4412278"/>
            <a:ext cx="3604204" cy="1547924"/>
          </a:xfrm>
          <a:prstGeom prst="rect">
            <a:avLst/>
          </a:prstGeom>
          <a:solidFill>
            <a:schemeClr val="accent4"/>
          </a:solidFill>
        </p:spPr>
        <p:txBody>
          <a:bodyPr wrap="square" rtlCol="0">
            <a:spAutoFit/>
          </a:bodyPr>
          <a:lstStyle/>
          <a:p>
            <a:pPr marL="244516" lvl="4"/>
            <a:r>
              <a:rPr lang="en-US" sz="1455" dirty="0"/>
              <a:t>Learn the changes of the New Format of the Nutrition Facts Label on this website from the FDA: </a:t>
            </a:r>
            <a:r>
              <a:rPr lang="en-US" sz="1213" dirty="0">
                <a:hlinkClick r:id="rId3"/>
              </a:rPr>
              <a:t>https://www.fda.gov/food/nutrition-education-resources-materials/new-nutrition-facts-label</a:t>
            </a:r>
            <a:r>
              <a:rPr lang="en-US" sz="1213" dirty="0"/>
              <a:t> </a:t>
            </a:r>
            <a:endParaRPr lang="en-US" sz="1455" dirty="0"/>
          </a:p>
        </p:txBody>
      </p:sp>
      <p:pic>
        <p:nvPicPr>
          <p:cNvPr id="4" name="Picture 3">
            <a:extLst>
              <a:ext uri="{FF2B5EF4-FFF2-40B4-BE49-F238E27FC236}">
                <a16:creationId xmlns:a16="http://schemas.microsoft.com/office/drawing/2014/main" id="{4FB949F1-3302-4813-AC2F-8EFB41FE939E}"/>
              </a:ext>
            </a:extLst>
          </p:cNvPr>
          <p:cNvPicPr>
            <a:picLocks noChangeAspect="1"/>
          </p:cNvPicPr>
          <p:nvPr/>
        </p:nvPicPr>
        <p:blipFill rotWithShape="1">
          <a:blip r:embed="rId4"/>
          <a:srcRect b="19084"/>
          <a:stretch/>
        </p:blipFill>
        <p:spPr>
          <a:xfrm>
            <a:off x="4155275" y="1085939"/>
            <a:ext cx="5397459" cy="5577148"/>
          </a:xfrm>
          <a:prstGeom prst="rect">
            <a:avLst/>
          </a:prstGeom>
        </p:spPr>
      </p:pic>
      <p:sp>
        <p:nvSpPr>
          <p:cNvPr id="6" name="TextBox 5">
            <a:extLst>
              <a:ext uri="{FF2B5EF4-FFF2-40B4-BE49-F238E27FC236}">
                <a16:creationId xmlns:a16="http://schemas.microsoft.com/office/drawing/2014/main" id="{A8F2B6E6-4F63-4558-BD6C-4527FCA8F265}"/>
              </a:ext>
            </a:extLst>
          </p:cNvPr>
          <p:cNvSpPr txBox="1"/>
          <p:nvPr/>
        </p:nvSpPr>
        <p:spPr>
          <a:xfrm>
            <a:off x="9697071" y="5184895"/>
            <a:ext cx="2420467" cy="932628"/>
          </a:xfrm>
          <a:prstGeom prst="rect">
            <a:avLst/>
          </a:prstGeom>
          <a:noFill/>
        </p:spPr>
        <p:txBody>
          <a:bodyPr wrap="square" rtlCol="0">
            <a:spAutoFit/>
          </a:bodyPr>
          <a:lstStyle/>
          <a:p>
            <a:r>
              <a:rPr lang="en-US" sz="1092" dirty="0"/>
              <a:t>Image Source: Food and Drug Administration, </a:t>
            </a:r>
            <a:r>
              <a:rPr lang="en-US" sz="1092" dirty="0">
                <a:hlinkClick r:id="rId5"/>
              </a:rPr>
              <a:t>https://www.fda.gov/food/new-nutrition-facts-label/whats-new-nutrition-facts-label</a:t>
            </a:r>
            <a:r>
              <a:rPr lang="en-US" sz="1092" dirty="0"/>
              <a:t>. </a:t>
            </a:r>
          </a:p>
        </p:txBody>
      </p:sp>
      <p:sp>
        <p:nvSpPr>
          <p:cNvPr id="9" name="Text Placeholder 2">
            <a:extLst>
              <a:ext uri="{FF2B5EF4-FFF2-40B4-BE49-F238E27FC236}">
                <a16:creationId xmlns:a16="http://schemas.microsoft.com/office/drawing/2014/main" id="{6C945236-5C31-4B29-84A8-9AB1459AF884}"/>
              </a:ext>
            </a:extLst>
          </p:cNvPr>
          <p:cNvSpPr txBox="1">
            <a:spLocks/>
          </p:cNvSpPr>
          <p:nvPr/>
        </p:nvSpPr>
        <p:spPr>
          <a:xfrm>
            <a:off x="89058" y="3567623"/>
            <a:ext cx="3921878" cy="1617271"/>
          </a:xfrm>
          <a:prstGeom prst="rect">
            <a:avLst/>
          </a:prstGeom>
        </p:spPr>
        <p:txBody>
          <a:bodyPr/>
          <a:lstStyle>
            <a:lvl1pPr marL="228600" indent="-228600" algn="l" defTabSz="914400" rtl="0" eaLnBrk="1" latinLnBrk="0" hangingPunct="1">
              <a:lnSpc>
                <a:spcPct val="90000"/>
              </a:lnSpc>
              <a:spcBef>
                <a:spcPts val="1000"/>
              </a:spcBef>
              <a:buFont typeface="Arial"/>
              <a:buChar char="•"/>
              <a:defRPr sz="6000" b="0" i="0" kern="1200">
                <a:solidFill>
                  <a:schemeClr val="tx1"/>
                </a:solidFill>
                <a:latin typeface="URW Grotesk Light" charset="0"/>
                <a:ea typeface="URW Grotesk Light" charset="0"/>
                <a:cs typeface="URW Grotesk Light" charset="0"/>
              </a:defRPr>
            </a:lvl1pPr>
            <a:lvl2pPr marL="685800" indent="-228600" algn="l" defTabSz="914400" rtl="0" eaLnBrk="1" latinLnBrk="0" hangingPunct="1">
              <a:lnSpc>
                <a:spcPct val="90000"/>
              </a:lnSpc>
              <a:spcBef>
                <a:spcPts val="500"/>
              </a:spcBef>
              <a:buFont typeface="Arial"/>
              <a:buChar char="•"/>
              <a:defRPr sz="6000" b="0" i="0" kern="1200">
                <a:solidFill>
                  <a:schemeClr val="tx1"/>
                </a:solidFill>
                <a:latin typeface="URW Grotesk Light" charset="0"/>
                <a:ea typeface="URW Grotesk Light" charset="0"/>
                <a:cs typeface="URW Grotesk Light" charset="0"/>
              </a:defRPr>
            </a:lvl2pPr>
            <a:lvl3pPr marL="1143000" indent="-228600" algn="l" defTabSz="914400" rtl="0" eaLnBrk="1" latinLnBrk="0" hangingPunct="1">
              <a:lnSpc>
                <a:spcPct val="90000"/>
              </a:lnSpc>
              <a:spcBef>
                <a:spcPts val="500"/>
              </a:spcBef>
              <a:buFont typeface="Arial"/>
              <a:buChar char="•"/>
              <a:defRPr sz="6000" b="0" i="0" kern="1200">
                <a:solidFill>
                  <a:schemeClr val="tx1"/>
                </a:solidFill>
                <a:latin typeface="URW Grotesk Light" charset="0"/>
                <a:ea typeface="URW Grotesk Light" charset="0"/>
                <a:cs typeface="URW Grotesk Light" charset="0"/>
              </a:defRPr>
            </a:lvl3pPr>
            <a:lvl4pPr marL="1600200" indent="-228600" algn="l" defTabSz="914400" rtl="0" eaLnBrk="1" latinLnBrk="0" hangingPunct="1">
              <a:lnSpc>
                <a:spcPct val="90000"/>
              </a:lnSpc>
              <a:spcBef>
                <a:spcPts val="500"/>
              </a:spcBef>
              <a:buFont typeface="Arial"/>
              <a:buChar char="•"/>
              <a:defRPr sz="6000" b="0" i="0" kern="1200">
                <a:solidFill>
                  <a:schemeClr val="tx1"/>
                </a:solidFill>
                <a:latin typeface="URW Grotesk Light" charset="0"/>
                <a:ea typeface="URW Grotesk Light" charset="0"/>
                <a:cs typeface="URW Grotesk Light" charset="0"/>
              </a:defRPr>
            </a:lvl4pPr>
            <a:lvl5pPr marL="2057400" indent="-228600" algn="l" defTabSz="914400" rtl="0" eaLnBrk="1" latinLnBrk="0" hangingPunct="1">
              <a:lnSpc>
                <a:spcPct val="90000"/>
              </a:lnSpc>
              <a:spcBef>
                <a:spcPts val="500"/>
              </a:spcBef>
              <a:buFont typeface="Arial"/>
              <a:buChar char="•"/>
              <a:defRPr sz="6000" b="0" i="0" kern="1200">
                <a:solidFill>
                  <a:schemeClr val="tx1"/>
                </a:solidFill>
                <a:latin typeface="URW Grotesk Light" charset="0"/>
                <a:ea typeface="URW Grotesk Light" charset="0"/>
                <a:cs typeface="URW Grotesk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54492" lvl="2" indent="0">
              <a:buNone/>
            </a:pPr>
            <a:endParaRPr lang="en-US" sz="2183" dirty="0"/>
          </a:p>
        </p:txBody>
      </p:sp>
    </p:spTree>
    <p:extLst>
      <p:ext uri="{BB962C8B-B14F-4D97-AF65-F5344CB8AC3E}">
        <p14:creationId xmlns:p14="http://schemas.microsoft.com/office/powerpoint/2010/main" val="1467893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13" y="1426004"/>
            <a:ext cx="9138545" cy="478140"/>
          </a:xfrm>
        </p:spPr>
        <p:txBody>
          <a:bodyPr>
            <a:normAutofit fontScale="90000"/>
          </a:bodyPr>
          <a:lstStyle/>
          <a:p>
            <a:r>
              <a:rPr lang="en-US" sz="3275" dirty="0">
                <a:solidFill>
                  <a:srgbClr val="C00000"/>
                </a:solidFill>
              </a:rPr>
              <a:t>PRODUCT DEVELOPMENT</a:t>
            </a:r>
            <a:endParaRPr lang="en-US" sz="3638" dirty="0">
              <a:solidFill>
                <a:srgbClr val="C00000"/>
              </a:solidFill>
            </a:endParaRPr>
          </a:p>
        </p:txBody>
      </p:sp>
      <p:sp>
        <p:nvSpPr>
          <p:cNvPr id="3" name="Text Placeholder 2"/>
          <p:cNvSpPr>
            <a:spLocks noGrp="1"/>
          </p:cNvSpPr>
          <p:nvPr>
            <p:ph type="body" sz="quarter" idx="10"/>
          </p:nvPr>
        </p:nvSpPr>
        <p:spPr>
          <a:xfrm>
            <a:off x="1382810" y="2046743"/>
            <a:ext cx="9749835" cy="4108514"/>
          </a:xfrm>
        </p:spPr>
        <p:txBody>
          <a:bodyPr/>
          <a:lstStyle/>
          <a:p>
            <a:r>
              <a:rPr lang="en-US" sz="3275" dirty="0"/>
              <a:t>Decide ingredients and amounts</a:t>
            </a:r>
          </a:p>
          <a:p>
            <a:pPr lvl="1"/>
            <a:r>
              <a:rPr lang="en-US" sz="2668" dirty="0"/>
              <a:t> Do certain ingredients need to make up most of the product?</a:t>
            </a:r>
          </a:p>
          <a:p>
            <a:pPr lvl="1"/>
            <a:r>
              <a:rPr lang="en-US" sz="2668" dirty="0"/>
              <a:t> Does a certain ingredient need to be replaced?</a:t>
            </a:r>
          </a:p>
          <a:p>
            <a:pPr lvl="1"/>
            <a:r>
              <a:rPr lang="en-US" sz="2668" dirty="0"/>
              <a:t> Determine amounts in easy-to-calculate percentages</a:t>
            </a:r>
          </a:p>
          <a:p>
            <a:pPr lvl="1"/>
            <a:endParaRPr lang="en-US" sz="2668" dirty="0"/>
          </a:p>
          <a:p>
            <a:pPr marL="277246" lvl="1" indent="0">
              <a:buNone/>
            </a:pPr>
            <a:endParaRPr lang="en-US" sz="2668"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75247" y="841366"/>
            <a:ext cx="4301171" cy="1444477"/>
          </a:xfrm>
          <a:prstGeom prst="rect">
            <a:avLst/>
          </a:prstGeom>
        </p:spPr>
      </p:pic>
    </p:spTree>
    <p:extLst>
      <p:ext uri="{BB962C8B-B14F-4D97-AF65-F5344CB8AC3E}">
        <p14:creationId xmlns:p14="http://schemas.microsoft.com/office/powerpoint/2010/main" val="29400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413" y="1426004"/>
            <a:ext cx="9138545" cy="478140"/>
          </a:xfrm>
        </p:spPr>
        <p:txBody>
          <a:bodyPr>
            <a:normAutofit fontScale="90000"/>
          </a:bodyPr>
          <a:lstStyle/>
          <a:p>
            <a:r>
              <a:rPr lang="en-US" sz="3275" dirty="0">
                <a:solidFill>
                  <a:srgbClr val="C00000"/>
                </a:solidFill>
              </a:rPr>
              <a:t>PRODUCT DEVELOPMENT</a:t>
            </a:r>
            <a:endParaRPr lang="en-US" sz="3638" dirty="0">
              <a:solidFill>
                <a:srgbClr val="C00000"/>
              </a:solidFill>
            </a:endParaRPr>
          </a:p>
        </p:txBody>
      </p:sp>
      <p:sp>
        <p:nvSpPr>
          <p:cNvPr id="3" name="Text Placeholder 2"/>
          <p:cNvSpPr>
            <a:spLocks noGrp="1"/>
          </p:cNvSpPr>
          <p:nvPr>
            <p:ph type="body" sz="quarter" idx="10"/>
          </p:nvPr>
        </p:nvSpPr>
        <p:spPr>
          <a:xfrm>
            <a:off x="828317" y="2165328"/>
            <a:ext cx="10489159" cy="4108514"/>
          </a:xfrm>
        </p:spPr>
        <p:txBody>
          <a:bodyPr/>
          <a:lstStyle/>
          <a:p>
            <a:pPr marL="0" indent="0">
              <a:buNone/>
            </a:pPr>
            <a:r>
              <a:rPr lang="en-US" sz="3275" dirty="0"/>
              <a:t>Nutrition Facts Panel (NFP) Example</a:t>
            </a:r>
            <a:endParaRPr lang="en-US" sz="2668" dirty="0"/>
          </a:p>
          <a:p>
            <a:pPr lvl="1"/>
            <a:r>
              <a:rPr lang="en-US" sz="3275" dirty="0"/>
              <a:t> Step 1: Choose Ingredients </a:t>
            </a:r>
          </a:p>
          <a:p>
            <a:pPr lvl="2"/>
            <a:r>
              <a:rPr lang="en-US" sz="2668" dirty="0"/>
              <a:t> Reformulate cookie dough mix to be “</a:t>
            </a:r>
            <a:r>
              <a:rPr lang="en-US" sz="2668" b="1" dirty="0">
                <a:solidFill>
                  <a:srgbClr val="7030A0"/>
                </a:solidFill>
              </a:rPr>
              <a:t>natural and gluten-free</a:t>
            </a:r>
            <a:r>
              <a:rPr lang="en-US" sz="2668" dirty="0"/>
              <a:t>” </a:t>
            </a:r>
          </a:p>
          <a:p>
            <a:pPr lvl="3"/>
            <a:r>
              <a:rPr lang="en-US" sz="2668" dirty="0"/>
              <a:t> Replace ingredients in </a:t>
            </a:r>
            <a:r>
              <a:rPr lang="en-US" sz="2668" i="1" dirty="0"/>
              <a:t>Starting Formula </a:t>
            </a:r>
            <a:r>
              <a:rPr lang="en-US" sz="2668" dirty="0"/>
              <a:t>using those in provided spreadsheet, as necessary</a:t>
            </a:r>
          </a:p>
          <a:p>
            <a:pPr lvl="3"/>
            <a:r>
              <a:rPr lang="en-US" sz="2668" dirty="0"/>
              <a:t> Only need to replace ingredients that are </a:t>
            </a:r>
            <a:r>
              <a:rPr lang="en-US" sz="2668" u="sng" dirty="0"/>
              <a:t>not “natural</a:t>
            </a:r>
            <a:r>
              <a:rPr lang="en-US" sz="2668" dirty="0"/>
              <a:t>” or that </a:t>
            </a:r>
            <a:r>
              <a:rPr lang="en-US" sz="2668" u="sng" dirty="0"/>
              <a:t>contain gluten</a:t>
            </a:r>
          </a:p>
          <a:p>
            <a:pPr marL="277246" lvl="1" indent="0">
              <a:buNone/>
            </a:pPr>
            <a:endParaRPr lang="en-US" sz="2668" dirty="0"/>
          </a:p>
          <a:p>
            <a:pPr lvl="1"/>
            <a:endParaRPr lang="en-US" sz="2668" dirty="0"/>
          </a:p>
          <a:p>
            <a:pPr marL="277246" lvl="1" indent="0">
              <a:buNone/>
            </a:pPr>
            <a:endParaRPr lang="en-US" sz="2668" dirty="0"/>
          </a:p>
          <a:p>
            <a:pPr marL="0" indent="0">
              <a:buNone/>
            </a:pP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4314"/>
          <a:stretch/>
        </p:blipFill>
        <p:spPr>
          <a:xfrm>
            <a:off x="8182248" y="1271393"/>
            <a:ext cx="3281552" cy="1649322"/>
          </a:xfrm>
          <a:prstGeom prst="rect">
            <a:avLst/>
          </a:prstGeom>
        </p:spPr>
      </p:pic>
    </p:spTree>
    <p:extLst>
      <p:ext uri="{BB962C8B-B14F-4D97-AF65-F5344CB8AC3E}">
        <p14:creationId xmlns:p14="http://schemas.microsoft.com/office/powerpoint/2010/main" val="2738053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257236"/>
            <a:ext cx="9749835" cy="4759398"/>
          </a:xfrm>
        </p:spPr>
        <p:txBody>
          <a:bodyPr/>
          <a:lstStyle/>
          <a:p>
            <a:pPr lvl="2"/>
            <a:r>
              <a:rPr lang="en-US" sz="2668" dirty="0"/>
              <a:t>Step 1: Choose Ingredients </a:t>
            </a:r>
          </a:p>
          <a:p>
            <a:pPr marL="554492" lvl="2" indent="0">
              <a:buNone/>
            </a:pPr>
            <a:r>
              <a:rPr lang="en-US" sz="2668" b="1" dirty="0"/>
              <a:t>				</a:t>
            </a:r>
            <a:r>
              <a:rPr lang="en-US" sz="2668" u="sng" dirty="0"/>
              <a:t>Starting Formula:</a:t>
            </a:r>
          </a:p>
          <a:p>
            <a:pPr lvl="1"/>
            <a:endParaRPr lang="en-US" sz="2668" dirty="0"/>
          </a:p>
          <a:p>
            <a:pPr marL="277246" lvl="1" indent="0">
              <a:buNone/>
            </a:pPr>
            <a:endParaRPr lang="en-US" sz="2668" dirty="0"/>
          </a:p>
          <a:p>
            <a:pPr marL="0" indent="0">
              <a:buNone/>
            </a:pPr>
            <a:endParaRPr lang="en-US" dirty="0"/>
          </a:p>
        </p:txBody>
      </p:sp>
      <p:graphicFrame>
        <p:nvGraphicFramePr>
          <p:cNvPr id="4" name="Table 3"/>
          <p:cNvGraphicFramePr>
            <a:graphicFrameLocks noGrp="1"/>
          </p:cNvGraphicFramePr>
          <p:nvPr/>
        </p:nvGraphicFramePr>
        <p:xfrm>
          <a:off x="3474391" y="2116826"/>
          <a:ext cx="5021805" cy="4100607"/>
        </p:xfrm>
        <a:graphic>
          <a:graphicData uri="http://schemas.openxmlformats.org/drawingml/2006/table">
            <a:tbl>
              <a:tblPr firstRow="1" firstCol="1" bandRow="1">
                <a:tableStyleId>{5C22544A-7EE6-4342-B048-85BDC9FD1C3A}</a:tableStyleId>
              </a:tblPr>
              <a:tblGrid>
                <a:gridCol w="5021805">
                  <a:extLst>
                    <a:ext uri="{9D8B030D-6E8A-4147-A177-3AD203B41FA5}">
                      <a16:colId xmlns:a16="http://schemas.microsoft.com/office/drawing/2014/main" val="20000"/>
                    </a:ext>
                  </a:extLst>
                </a:gridCol>
              </a:tblGrid>
              <a:tr h="359947">
                <a:tc>
                  <a:txBody>
                    <a:bodyPr/>
                    <a:lstStyle/>
                    <a:p>
                      <a:pPr marL="0" marR="0" algn="ctr">
                        <a:lnSpc>
                          <a:spcPct val="115000"/>
                        </a:lnSpc>
                        <a:spcBef>
                          <a:spcPts val="0"/>
                        </a:spcBef>
                        <a:spcAft>
                          <a:spcPts val="1000"/>
                        </a:spcAft>
                        <a:tabLst>
                          <a:tab pos="1478915" algn="l"/>
                        </a:tabLst>
                      </a:pPr>
                      <a:r>
                        <a:rPr lang="en-US" sz="1700" dirty="0">
                          <a:effectLst/>
                        </a:rPr>
                        <a:t>Ingredient</a:t>
                      </a:r>
                      <a:endParaRPr lang="en-US"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0"/>
                  </a:ext>
                </a:extLst>
              </a:tr>
              <a:tr h="374066">
                <a:tc>
                  <a:txBody>
                    <a:bodyPr/>
                    <a:lstStyle/>
                    <a:p>
                      <a:pPr marL="0" marR="0">
                        <a:lnSpc>
                          <a:spcPct val="115000"/>
                        </a:lnSpc>
                        <a:spcBef>
                          <a:spcPts val="0"/>
                        </a:spcBef>
                        <a:spcAft>
                          <a:spcPts val="1000"/>
                        </a:spcAft>
                        <a:tabLst>
                          <a:tab pos="1478915" algn="l"/>
                        </a:tabLst>
                      </a:pPr>
                      <a:r>
                        <a:rPr lang="en-US" sz="2200" strike="noStrike" dirty="0">
                          <a:effectLst/>
                        </a:rPr>
                        <a:t>Unsalted Butter</a:t>
                      </a:r>
                      <a:endParaRPr lang="en-US" sz="1900" strike="noStrike"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1"/>
                  </a:ext>
                </a:extLst>
              </a:tr>
              <a:tr h="374066">
                <a:tc>
                  <a:txBody>
                    <a:bodyPr/>
                    <a:lstStyle/>
                    <a:p>
                      <a:pPr marL="0" marR="0">
                        <a:lnSpc>
                          <a:spcPct val="115000"/>
                        </a:lnSpc>
                        <a:spcBef>
                          <a:spcPts val="0"/>
                        </a:spcBef>
                        <a:spcAft>
                          <a:spcPts val="1000"/>
                        </a:spcAft>
                        <a:tabLst>
                          <a:tab pos="1478915" algn="l"/>
                        </a:tabLst>
                      </a:pPr>
                      <a:r>
                        <a:rPr lang="en-US" sz="2200" strike="noStrike" baseline="0" dirty="0">
                          <a:solidFill>
                            <a:schemeClr val="bg1"/>
                          </a:solidFill>
                          <a:effectLst/>
                        </a:rPr>
                        <a:t>Peanut Butter</a:t>
                      </a:r>
                      <a:endParaRPr lang="en-US" sz="1900" strike="noStrike" baseline="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2"/>
                  </a:ext>
                </a:extLst>
              </a:tr>
              <a:tr h="374066">
                <a:tc>
                  <a:txBody>
                    <a:bodyPr/>
                    <a:lstStyle/>
                    <a:p>
                      <a:pPr marL="0" marR="0" lvl="0" indent="0" algn="l" defTabSz="914400" rtl="0" eaLnBrk="1" fontAlgn="auto" latinLnBrk="0" hangingPunct="1">
                        <a:lnSpc>
                          <a:spcPct val="115000"/>
                        </a:lnSpc>
                        <a:spcBef>
                          <a:spcPts val="0"/>
                        </a:spcBef>
                        <a:spcAft>
                          <a:spcPts val="1000"/>
                        </a:spcAft>
                        <a:buClrTx/>
                        <a:buSzTx/>
                        <a:buFontTx/>
                        <a:buNone/>
                        <a:tabLst>
                          <a:tab pos="1478915" algn="l"/>
                        </a:tabLst>
                        <a:defRPr/>
                      </a:pPr>
                      <a:r>
                        <a:rPr lang="en-US" sz="2200" strike="noStrike" dirty="0">
                          <a:effectLst/>
                        </a:rPr>
                        <a:t>White Sugar</a:t>
                      </a:r>
                      <a:r>
                        <a:rPr lang="en-US" sz="2200" b="0" strike="noStrike" dirty="0">
                          <a:effectLst/>
                        </a:rPr>
                        <a:t> </a:t>
                      </a:r>
                      <a:endParaRPr lang="en-US" sz="1700" i="1" strike="noStrike"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3"/>
                  </a:ext>
                </a:extLst>
              </a:tr>
              <a:tr h="374066">
                <a:tc>
                  <a:txBody>
                    <a:bodyPr/>
                    <a:lstStyle/>
                    <a:p>
                      <a:pPr marL="0" marR="0">
                        <a:lnSpc>
                          <a:spcPct val="115000"/>
                        </a:lnSpc>
                        <a:spcBef>
                          <a:spcPts val="0"/>
                        </a:spcBef>
                        <a:spcAft>
                          <a:spcPts val="1000"/>
                        </a:spcAft>
                        <a:tabLst>
                          <a:tab pos="1478915" algn="l"/>
                        </a:tabLst>
                      </a:pPr>
                      <a:r>
                        <a:rPr lang="en-US" sz="2200" strike="noStrike" dirty="0">
                          <a:effectLst/>
                        </a:rPr>
                        <a:t>Brown Sugar</a:t>
                      </a:r>
                      <a:endParaRPr lang="en-US" sz="1900" strike="noStrike"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4"/>
                  </a:ext>
                </a:extLst>
              </a:tr>
              <a:tr h="374066">
                <a:tc>
                  <a:txBody>
                    <a:bodyPr/>
                    <a:lstStyle/>
                    <a:p>
                      <a:pPr marL="0" marR="0">
                        <a:lnSpc>
                          <a:spcPct val="115000"/>
                        </a:lnSpc>
                        <a:spcBef>
                          <a:spcPts val="0"/>
                        </a:spcBef>
                        <a:spcAft>
                          <a:spcPts val="1000"/>
                        </a:spcAft>
                        <a:tabLst>
                          <a:tab pos="1478915" algn="l"/>
                        </a:tabLst>
                      </a:pPr>
                      <a:r>
                        <a:rPr lang="en-US" sz="2200" strike="noStrike" dirty="0">
                          <a:effectLst/>
                        </a:rPr>
                        <a:t>Eggs </a:t>
                      </a:r>
                      <a:endParaRPr lang="en-US" sz="1900" strike="noStrike"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5"/>
                  </a:ext>
                </a:extLst>
              </a:tr>
              <a:tr h="374066">
                <a:tc>
                  <a:txBody>
                    <a:bodyPr/>
                    <a:lstStyle/>
                    <a:p>
                      <a:pPr marL="0" marR="0">
                        <a:lnSpc>
                          <a:spcPct val="115000"/>
                        </a:lnSpc>
                        <a:spcBef>
                          <a:spcPts val="0"/>
                        </a:spcBef>
                        <a:spcAft>
                          <a:spcPts val="1000"/>
                        </a:spcAft>
                        <a:tabLst>
                          <a:tab pos="1478915" algn="l"/>
                        </a:tabLst>
                      </a:pPr>
                      <a:r>
                        <a:rPr lang="en-US" sz="2200" strike="noStrike" dirty="0">
                          <a:effectLst/>
                        </a:rPr>
                        <a:t>All-purpose Flour</a:t>
                      </a:r>
                      <a:endParaRPr lang="en-US" sz="1900" strike="noStrike"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6"/>
                  </a:ext>
                </a:extLst>
              </a:tr>
              <a:tr h="374066">
                <a:tc>
                  <a:txBody>
                    <a:bodyPr/>
                    <a:lstStyle/>
                    <a:p>
                      <a:pPr marL="0" marR="0">
                        <a:lnSpc>
                          <a:spcPct val="115000"/>
                        </a:lnSpc>
                        <a:spcBef>
                          <a:spcPts val="0"/>
                        </a:spcBef>
                        <a:spcAft>
                          <a:spcPts val="1000"/>
                        </a:spcAft>
                        <a:tabLst>
                          <a:tab pos="1478915" algn="l"/>
                        </a:tabLst>
                      </a:pPr>
                      <a:r>
                        <a:rPr lang="en-US" sz="2200" strike="noStrike" dirty="0">
                          <a:effectLst/>
                        </a:rPr>
                        <a:t>Baking Powder </a:t>
                      </a:r>
                      <a:endParaRPr lang="en-US" sz="1900" i="1" strike="noStrike"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7"/>
                  </a:ext>
                </a:extLst>
              </a:tr>
              <a:tr h="374066">
                <a:tc>
                  <a:txBody>
                    <a:bodyPr/>
                    <a:lstStyle/>
                    <a:p>
                      <a:pPr marL="0" marR="0">
                        <a:lnSpc>
                          <a:spcPct val="115000"/>
                        </a:lnSpc>
                        <a:spcBef>
                          <a:spcPts val="0"/>
                        </a:spcBef>
                        <a:spcAft>
                          <a:spcPts val="1000"/>
                        </a:spcAft>
                        <a:tabLst>
                          <a:tab pos="1478915" algn="l"/>
                        </a:tabLst>
                      </a:pPr>
                      <a:r>
                        <a:rPr lang="en-US" sz="2200" dirty="0">
                          <a:effectLst/>
                        </a:rPr>
                        <a:t>Salt</a:t>
                      </a: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8"/>
                  </a:ext>
                </a:extLst>
              </a:tr>
              <a:tr h="374066">
                <a:tc>
                  <a:txBody>
                    <a:bodyPr/>
                    <a:lstStyle/>
                    <a:p>
                      <a:pPr marL="0" marR="0">
                        <a:lnSpc>
                          <a:spcPct val="115000"/>
                        </a:lnSpc>
                        <a:spcBef>
                          <a:spcPts val="0"/>
                        </a:spcBef>
                        <a:spcAft>
                          <a:spcPts val="1000"/>
                        </a:spcAft>
                        <a:tabLst>
                          <a:tab pos="1478915" algn="l"/>
                        </a:tabLst>
                      </a:pPr>
                      <a:r>
                        <a:rPr lang="en-US" sz="2200" dirty="0">
                          <a:effectLst/>
                        </a:rPr>
                        <a:t>Baking Soda</a:t>
                      </a: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9"/>
                  </a:ext>
                </a:extLst>
              </a:tr>
              <a:tr h="374066">
                <a:tc>
                  <a:txBody>
                    <a:bodyPr/>
                    <a:lstStyle/>
                    <a:p>
                      <a:pPr marL="0" marR="0">
                        <a:lnSpc>
                          <a:spcPct val="115000"/>
                        </a:lnSpc>
                        <a:spcBef>
                          <a:spcPts val="0"/>
                        </a:spcBef>
                        <a:spcAft>
                          <a:spcPts val="1000"/>
                        </a:spcAft>
                        <a:tabLst>
                          <a:tab pos="1478915" algn="l"/>
                        </a:tabLst>
                      </a:pPr>
                      <a:endParaRPr lang="en-US" sz="22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10"/>
                  </a:ext>
                </a:extLst>
              </a:tr>
            </a:tbl>
          </a:graphicData>
        </a:graphic>
      </p:graphicFrame>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4314"/>
          <a:stretch/>
        </p:blipFill>
        <p:spPr>
          <a:xfrm>
            <a:off x="8729842" y="1292165"/>
            <a:ext cx="3281552" cy="16493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32618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187594" y="656535"/>
          <a:ext cx="8852634" cy="5849517"/>
        </p:xfrm>
        <a:graphic>
          <a:graphicData uri="http://schemas.openxmlformats.org/drawingml/2006/table">
            <a:tbl>
              <a:tblPr>
                <a:tableStyleId>{5C22544A-7EE6-4342-B048-85BDC9FD1C3A}</a:tableStyleId>
              </a:tblPr>
              <a:tblGrid>
                <a:gridCol w="2188292">
                  <a:extLst>
                    <a:ext uri="{9D8B030D-6E8A-4147-A177-3AD203B41FA5}">
                      <a16:colId xmlns:a16="http://schemas.microsoft.com/office/drawing/2014/main" val="20000"/>
                    </a:ext>
                  </a:extLst>
                </a:gridCol>
                <a:gridCol w="770876">
                  <a:extLst>
                    <a:ext uri="{9D8B030D-6E8A-4147-A177-3AD203B41FA5}">
                      <a16:colId xmlns:a16="http://schemas.microsoft.com/office/drawing/2014/main" val="20001"/>
                    </a:ext>
                  </a:extLst>
                </a:gridCol>
                <a:gridCol w="696274">
                  <a:extLst>
                    <a:ext uri="{9D8B030D-6E8A-4147-A177-3AD203B41FA5}">
                      <a16:colId xmlns:a16="http://schemas.microsoft.com/office/drawing/2014/main" val="20002"/>
                    </a:ext>
                  </a:extLst>
                </a:gridCol>
                <a:gridCol w="845476">
                  <a:extLst>
                    <a:ext uri="{9D8B030D-6E8A-4147-A177-3AD203B41FA5}">
                      <a16:colId xmlns:a16="http://schemas.microsoft.com/office/drawing/2014/main" val="20003"/>
                    </a:ext>
                  </a:extLst>
                </a:gridCol>
                <a:gridCol w="559506">
                  <a:extLst>
                    <a:ext uri="{9D8B030D-6E8A-4147-A177-3AD203B41FA5}">
                      <a16:colId xmlns:a16="http://schemas.microsoft.com/office/drawing/2014/main" val="20004"/>
                    </a:ext>
                  </a:extLst>
                </a:gridCol>
                <a:gridCol w="530495">
                  <a:extLst>
                    <a:ext uri="{9D8B030D-6E8A-4147-A177-3AD203B41FA5}">
                      <a16:colId xmlns:a16="http://schemas.microsoft.com/office/drawing/2014/main" val="20005"/>
                    </a:ext>
                  </a:extLst>
                </a:gridCol>
                <a:gridCol w="683842">
                  <a:extLst>
                    <a:ext uri="{9D8B030D-6E8A-4147-A177-3AD203B41FA5}">
                      <a16:colId xmlns:a16="http://schemas.microsoft.com/office/drawing/2014/main" val="20006"/>
                    </a:ext>
                  </a:extLst>
                </a:gridCol>
                <a:gridCol w="563651">
                  <a:extLst>
                    <a:ext uri="{9D8B030D-6E8A-4147-A177-3AD203B41FA5}">
                      <a16:colId xmlns:a16="http://schemas.microsoft.com/office/drawing/2014/main" val="20007"/>
                    </a:ext>
                  </a:extLst>
                </a:gridCol>
                <a:gridCol w="795742">
                  <a:extLst>
                    <a:ext uri="{9D8B030D-6E8A-4147-A177-3AD203B41FA5}">
                      <a16:colId xmlns:a16="http://schemas.microsoft.com/office/drawing/2014/main" val="20008"/>
                    </a:ext>
                  </a:extLst>
                </a:gridCol>
                <a:gridCol w="584373">
                  <a:extLst>
                    <a:ext uri="{9D8B030D-6E8A-4147-A177-3AD203B41FA5}">
                      <a16:colId xmlns:a16="http://schemas.microsoft.com/office/drawing/2014/main" val="20009"/>
                    </a:ext>
                  </a:extLst>
                </a:gridCol>
                <a:gridCol w="634107">
                  <a:extLst>
                    <a:ext uri="{9D8B030D-6E8A-4147-A177-3AD203B41FA5}">
                      <a16:colId xmlns:a16="http://schemas.microsoft.com/office/drawing/2014/main" val="20010"/>
                    </a:ext>
                  </a:extLst>
                </a:gridCol>
              </a:tblGrid>
              <a:tr h="190607">
                <a:tc gridSpan="5">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Food Science CDE Contest 2015 - Product Development Portion</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0"/>
                  </a:ext>
                </a:extLst>
              </a:tr>
              <a:tr h="227573">
                <a:tc gridSpan="2">
                  <a:txBody>
                    <a:bodyPr/>
                    <a:lstStyle/>
                    <a:p>
                      <a:pPr algn="l" fontAlgn="b"/>
                      <a:r>
                        <a:rPr lang="en-US" sz="1500" b="1" u="none" strike="noStrike" dirty="0">
                          <a:effectLst/>
                          <a:latin typeface="Times New Roman" panose="02020603050405020304" pitchFamily="18" charset="0"/>
                          <a:cs typeface="Times New Roman" panose="02020603050405020304" pitchFamily="18" charset="0"/>
                        </a:rPr>
                        <a:t>Nutritional Information (per 100g)</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01"/>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 </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Total</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Sat.</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Trans </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Chol</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Sodium</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Carbs</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Fiber</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Sugars</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Protein</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27573">
                <a:tc>
                  <a:txBody>
                    <a:bodyPr/>
                    <a:lstStyle/>
                    <a:p>
                      <a:pPr algn="l" fontAlgn="b"/>
                      <a:r>
                        <a:rPr lang="en-US" sz="1500" b="1" u="none" strike="noStrike" dirty="0">
                          <a:effectLst/>
                          <a:latin typeface="Times New Roman" panose="02020603050405020304" pitchFamily="18" charset="0"/>
                          <a:cs typeface="Times New Roman" panose="02020603050405020304" pitchFamily="18" charset="0"/>
                        </a:rPr>
                        <a:t>Ingredients</a:t>
                      </a:r>
                      <a:endParaRPr lang="en-US" sz="15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dirty="0">
                          <a:effectLst/>
                          <a:latin typeface="Times New Roman" panose="02020603050405020304" pitchFamily="18" charset="0"/>
                          <a:cs typeface="Times New Roman" panose="02020603050405020304" pitchFamily="18" charset="0"/>
                        </a:rPr>
                        <a:t>Calories</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Fat (g)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Fat (g)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Fat (g)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(mg)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(mg)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u="none" strike="noStrike">
                          <a:effectLst/>
                          <a:latin typeface="Times New Roman" panose="02020603050405020304" pitchFamily="18" charset="0"/>
                          <a:cs typeface="Times New Roman" panose="02020603050405020304" pitchFamily="18" charset="0"/>
                        </a:rPr>
                        <a:t>(g)</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90607">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Flour Sources</a:t>
                      </a:r>
                      <a:endParaRPr lang="en-US" sz="1200" b="1" i="1"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All Natural Pastry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364.0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Barley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395.0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64</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Cassava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377.0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Rice Flour, Brown</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363.0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76</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Rice Flour, White</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366.0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6</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Rye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357.0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Sorghum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361.0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4</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Tapioca Flour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333.0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4</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87</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Other Ingredients</a:t>
                      </a:r>
                      <a:endParaRPr lang="en-US" sz="1200" b="1" i="1"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Baking Powder</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51.0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7893</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24</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4"/>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Baking Soda</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27360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5"/>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Whole Eggs</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143.0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372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142</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6"/>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Peanut Butter A</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594.0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469</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22</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6</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25</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7"/>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Peanut Butter B</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554.0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474</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20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7</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8"/>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Salt</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38758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9"/>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Sugar, Brown</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380.0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28</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98</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97</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0"/>
                  </a:ext>
                </a:extLst>
              </a:tr>
              <a:tr h="190607">
                <a:tc>
                  <a:txBody>
                    <a:bodyPr/>
                    <a:lstStyle/>
                    <a:p>
                      <a:pPr algn="l" fontAlgn="b"/>
                      <a:r>
                        <a:rPr lang="en-US" sz="1200" u="none" strike="noStrike">
                          <a:effectLst/>
                          <a:latin typeface="Times New Roman" panose="02020603050405020304" pitchFamily="18" charset="0"/>
                          <a:cs typeface="Times New Roman" panose="02020603050405020304" pitchFamily="18" charset="0"/>
                        </a:rPr>
                        <a:t>Sugar, White</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387.0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100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100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1"/>
                  </a:ext>
                </a:extLst>
              </a:tr>
              <a:tr h="190607">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Unsalted Butter</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714.0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79</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50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214</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a:effectLst/>
                          <a:latin typeface="Times New Roman" panose="02020603050405020304" pitchFamily="18" charset="0"/>
                          <a:cs typeface="Times New Roman" panose="02020603050405020304" pitchFamily="18" charset="0"/>
                        </a:rPr>
                        <a:t>0</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en-US" sz="1200" u="none" strike="noStrike" dirty="0">
                          <a:effectLst/>
                          <a:latin typeface="Times New Roman" panose="02020603050405020304" pitchFamily="18" charset="0"/>
                          <a:cs typeface="Times New Roman" panose="02020603050405020304" pitchFamily="18" charset="0"/>
                        </a:rPr>
                        <a:t>0</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2"/>
                  </a:ext>
                </a:extLst>
              </a:tr>
              <a:tr h="227573">
                <a:tc>
                  <a:txBody>
                    <a:bodyPr/>
                    <a:lstStyle/>
                    <a:p>
                      <a:pPr algn="l" fontAlgn="b"/>
                      <a:r>
                        <a:rPr lang="en-US" sz="1500" b="1" u="none" strike="noStrike" dirty="0">
                          <a:effectLst/>
                          <a:latin typeface="Times New Roman" panose="02020603050405020304" pitchFamily="18" charset="0"/>
                          <a:cs typeface="Times New Roman" panose="02020603050405020304" pitchFamily="18" charset="0"/>
                        </a:rPr>
                        <a:t>Ingredient Statements:</a:t>
                      </a:r>
                      <a:endParaRPr lang="en-US" sz="1500" b="1" i="1"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23"/>
                  </a:ext>
                </a:extLst>
              </a:tr>
              <a:tr h="190607">
                <a:tc gridSpan="2">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All Natural Pastry Flour:  </a:t>
                      </a:r>
                      <a:r>
                        <a:rPr lang="en-US" sz="1200" u="none" strike="noStrike" dirty="0">
                          <a:effectLst/>
                          <a:latin typeface="Times New Roman" panose="02020603050405020304" pitchFamily="18" charset="0"/>
                          <a:cs typeface="Times New Roman" panose="02020603050405020304" pitchFamily="18" charset="0"/>
                        </a:rPr>
                        <a:t>Wheat Flour</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4"/>
                  </a:ext>
                </a:extLst>
              </a:tr>
              <a:tr h="190607">
                <a:tc gridSpan="7">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Baking Powder:  </a:t>
                      </a:r>
                      <a:r>
                        <a:rPr lang="en-US" sz="1200" u="none" strike="noStrike" dirty="0">
                          <a:effectLst/>
                          <a:latin typeface="Times New Roman" panose="02020603050405020304" pitchFamily="18" charset="0"/>
                          <a:cs typeface="Times New Roman" panose="02020603050405020304" pitchFamily="18" charset="0"/>
                        </a:rPr>
                        <a:t>Calcium Acid Phosphate, Bicarbonate of soda, Corn Starch.</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5"/>
                  </a:ext>
                </a:extLst>
              </a:tr>
              <a:tr h="190607">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6"/>
                  </a:ext>
                </a:extLst>
              </a:tr>
              <a:tr h="190607">
                <a:tc gridSpan="11">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Peanut Butter A</a:t>
                      </a:r>
                      <a:r>
                        <a:rPr lang="en-US" sz="1200" u="none" strike="noStrike" dirty="0">
                          <a:effectLst/>
                          <a:latin typeface="Times New Roman" panose="02020603050405020304" pitchFamily="18" charset="0"/>
                          <a:cs typeface="Times New Roman" panose="02020603050405020304" pitchFamily="18" charset="0"/>
                        </a:rPr>
                        <a:t>:  Roasted Peanuts and Sugar, Contains 2% of Less of:  Molasses, Fully Hydrogenated Vegetable Oil</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27"/>
                  </a:ext>
                </a:extLst>
              </a:tr>
              <a:tr h="190607">
                <a:tc gridSpan="4">
                  <a:txBody>
                    <a:bodyPr/>
                    <a:lstStyle/>
                    <a:p>
                      <a:pPr algn="l" fontAlgn="b"/>
                      <a:r>
                        <a:rPr lang="en-US" sz="1200" u="none" strike="noStrike">
                          <a:effectLst/>
                          <a:latin typeface="Times New Roman" panose="02020603050405020304" pitchFamily="18" charset="0"/>
                          <a:cs typeface="Times New Roman" panose="02020603050405020304" pitchFamily="18" charset="0"/>
                        </a:rPr>
                        <a:t>(Rapeseed and Soybean), Mono Diglycerides, Salt.</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8"/>
                  </a:ext>
                </a:extLst>
              </a:tr>
              <a:tr h="190607">
                <a:tc gridSpan="4">
                  <a:txBody>
                    <a:bodyPr/>
                    <a:lstStyle/>
                    <a:p>
                      <a:pPr algn="l" fontAlgn="b"/>
                      <a:r>
                        <a:rPr lang="en-US" sz="1200" b="1" u="none" strike="noStrike" dirty="0">
                          <a:effectLst/>
                          <a:latin typeface="Times New Roman" panose="02020603050405020304" pitchFamily="18" charset="0"/>
                          <a:cs typeface="Times New Roman" panose="02020603050405020304" pitchFamily="18" charset="0"/>
                        </a:rPr>
                        <a:t>Peanut Butter B:  </a:t>
                      </a:r>
                      <a:r>
                        <a:rPr lang="en-US" sz="1200" u="none" strike="noStrike" dirty="0">
                          <a:effectLst/>
                          <a:latin typeface="Times New Roman" panose="02020603050405020304" pitchFamily="18" charset="0"/>
                          <a:cs typeface="Times New Roman" panose="02020603050405020304" pitchFamily="18" charset="0"/>
                        </a:rPr>
                        <a:t>Roasted Peanuts, Sugar, Palm Oil, Salt.</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a:effectLst/>
                          <a:latin typeface="Times New Roman" panose="02020603050405020304" pitchFamily="18" charset="0"/>
                          <a:cs typeface="Times New Roman" panose="02020603050405020304" pitchFamily="18" charset="0"/>
                        </a:rPr>
                        <a:t> </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tc>
                  <a:txBody>
                    <a:bodyPr/>
                    <a:lstStyle/>
                    <a:p>
                      <a:pPr algn="l" fontAlgn="b"/>
                      <a:r>
                        <a:rPr lang="en-US" sz="1200" u="none" strike="noStrike" dirty="0">
                          <a:effectLst/>
                          <a:latin typeface="Times New Roman" panose="02020603050405020304" pitchFamily="18" charset="0"/>
                          <a:cs typeface="Times New Roman" panose="02020603050405020304" pitchFamily="18" charset="0"/>
                        </a:rPr>
                        <a:t> </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5776" marR="5776" marT="5776" marB="0" anchor="b"/>
                </a:tc>
                <a:extLst>
                  <a:ext uri="{0D108BD9-81ED-4DB2-BD59-A6C34878D82A}">
                    <a16:rowId xmlns:a16="http://schemas.microsoft.com/office/drawing/2014/main" val="10029"/>
                  </a:ext>
                </a:extLst>
              </a:tr>
            </a:tbl>
          </a:graphicData>
        </a:graphic>
      </p:graphicFrame>
      <p:sp>
        <p:nvSpPr>
          <p:cNvPr id="5" name="Text Placeholder 2"/>
          <p:cNvSpPr txBox="1">
            <a:spLocks/>
          </p:cNvSpPr>
          <p:nvPr/>
        </p:nvSpPr>
        <p:spPr>
          <a:xfrm>
            <a:off x="-326877" y="102042"/>
            <a:ext cx="10372484" cy="129381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54492" lvl="2" indent="0">
              <a:buNone/>
            </a:pPr>
            <a:r>
              <a:rPr lang="en-US" sz="2911"/>
              <a:t>Ingredient Nutrient Spreadsheet</a:t>
            </a:r>
            <a:endParaRPr lang="en-US" sz="1213" dirty="0"/>
          </a:p>
        </p:txBody>
      </p:sp>
      <p:sp>
        <p:nvSpPr>
          <p:cNvPr id="6" name="Right Arrow 5"/>
          <p:cNvSpPr/>
          <p:nvPr/>
        </p:nvSpPr>
        <p:spPr>
          <a:xfrm>
            <a:off x="1577267" y="5081071"/>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
        <p:nvSpPr>
          <p:cNvPr id="10" name="Right Arrow 9"/>
          <p:cNvSpPr/>
          <p:nvPr/>
        </p:nvSpPr>
        <p:spPr>
          <a:xfrm>
            <a:off x="1552238" y="1244817"/>
            <a:ext cx="554493" cy="1848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92"/>
          </a:p>
        </p:txBody>
      </p:sp>
      <p:sp>
        <p:nvSpPr>
          <p:cNvPr id="2" name="Oval 1"/>
          <p:cNvSpPr/>
          <p:nvPr/>
        </p:nvSpPr>
        <p:spPr>
          <a:xfrm>
            <a:off x="2106731" y="656536"/>
            <a:ext cx="3157529" cy="588282"/>
          </a:xfrm>
          <a:prstGeom prst="ellipse">
            <a:avLst/>
          </a:prstGeom>
          <a:noFill/>
          <a:ln w="28575"/>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1092"/>
          </a:p>
        </p:txBody>
      </p:sp>
    </p:spTree>
    <p:extLst>
      <p:ext uri="{BB962C8B-B14F-4D97-AF65-F5344CB8AC3E}">
        <p14:creationId xmlns:p14="http://schemas.microsoft.com/office/powerpoint/2010/main" val="273182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257236"/>
            <a:ext cx="9749835" cy="4759398"/>
          </a:xfrm>
        </p:spPr>
        <p:txBody>
          <a:bodyPr/>
          <a:lstStyle/>
          <a:p>
            <a:pPr lvl="2"/>
            <a:r>
              <a:rPr lang="en-US" sz="2668" dirty="0"/>
              <a:t>Step 1: Choose Ingredients </a:t>
            </a:r>
          </a:p>
          <a:p>
            <a:pPr marL="554492" lvl="2" indent="0">
              <a:buNone/>
            </a:pPr>
            <a:r>
              <a:rPr lang="en-US" sz="2668" b="1" dirty="0"/>
              <a:t>				</a:t>
            </a:r>
            <a:r>
              <a:rPr lang="en-US" sz="2668" u="sng" dirty="0"/>
              <a:t>Starting Formula:</a:t>
            </a:r>
          </a:p>
          <a:p>
            <a:pPr lvl="1"/>
            <a:endParaRPr lang="en-US" sz="2668" dirty="0"/>
          </a:p>
          <a:p>
            <a:pPr marL="277246" lvl="1" indent="0">
              <a:buNone/>
            </a:pPr>
            <a:endParaRPr lang="en-US" sz="2668" dirty="0"/>
          </a:p>
          <a:p>
            <a:pPr marL="0" indent="0">
              <a:buNone/>
            </a:pPr>
            <a:endParaRPr lang="en-US" dirty="0"/>
          </a:p>
        </p:txBody>
      </p:sp>
      <p:graphicFrame>
        <p:nvGraphicFramePr>
          <p:cNvPr id="4" name="Table 3"/>
          <p:cNvGraphicFramePr>
            <a:graphicFrameLocks noGrp="1"/>
          </p:cNvGraphicFramePr>
          <p:nvPr/>
        </p:nvGraphicFramePr>
        <p:xfrm>
          <a:off x="3474391" y="2116826"/>
          <a:ext cx="5021805" cy="4847519"/>
        </p:xfrm>
        <a:graphic>
          <a:graphicData uri="http://schemas.openxmlformats.org/drawingml/2006/table">
            <a:tbl>
              <a:tblPr firstRow="1" firstCol="1" bandRow="1">
                <a:tableStyleId>{5C22544A-7EE6-4342-B048-85BDC9FD1C3A}</a:tableStyleId>
              </a:tblPr>
              <a:tblGrid>
                <a:gridCol w="5021805">
                  <a:extLst>
                    <a:ext uri="{9D8B030D-6E8A-4147-A177-3AD203B41FA5}">
                      <a16:colId xmlns:a16="http://schemas.microsoft.com/office/drawing/2014/main" val="20000"/>
                    </a:ext>
                  </a:extLst>
                </a:gridCol>
              </a:tblGrid>
              <a:tr h="359947">
                <a:tc>
                  <a:txBody>
                    <a:bodyPr/>
                    <a:lstStyle/>
                    <a:p>
                      <a:pPr marL="0" marR="0" algn="ctr">
                        <a:lnSpc>
                          <a:spcPct val="115000"/>
                        </a:lnSpc>
                        <a:spcBef>
                          <a:spcPts val="0"/>
                        </a:spcBef>
                        <a:spcAft>
                          <a:spcPts val="1000"/>
                        </a:spcAft>
                        <a:tabLst>
                          <a:tab pos="1478915" algn="l"/>
                        </a:tabLst>
                      </a:pPr>
                      <a:r>
                        <a:rPr lang="en-US" sz="1700" dirty="0">
                          <a:effectLst/>
                        </a:rPr>
                        <a:t>Ingredient</a:t>
                      </a:r>
                      <a:endParaRPr lang="en-US" sz="15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0"/>
                  </a:ext>
                </a:extLst>
              </a:tr>
              <a:tr h="374066">
                <a:tc>
                  <a:txBody>
                    <a:bodyPr/>
                    <a:lstStyle/>
                    <a:p>
                      <a:pPr marL="0" marR="0">
                        <a:lnSpc>
                          <a:spcPct val="115000"/>
                        </a:lnSpc>
                        <a:spcBef>
                          <a:spcPts val="0"/>
                        </a:spcBef>
                        <a:spcAft>
                          <a:spcPts val="1000"/>
                        </a:spcAft>
                        <a:tabLst>
                          <a:tab pos="1478915" algn="l"/>
                        </a:tabLst>
                      </a:pPr>
                      <a:r>
                        <a:rPr lang="en-US" sz="2200" dirty="0">
                          <a:effectLst/>
                        </a:rPr>
                        <a:t>Unsalted Butter</a:t>
                      </a: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1"/>
                  </a:ext>
                </a:extLst>
              </a:tr>
              <a:tr h="374066">
                <a:tc>
                  <a:txBody>
                    <a:bodyPr/>
                    <a:lstStyle/>
                    <a:p>
                      <a:pPr marL="0" marR="0">
                        <a:lnSpc>
                          <a:spcPct val="115000"/>
                        </a:lnSpc>
                        <a:spcBef>
                          <a:spcPts val="0"/>
                        </a:spcBef>
                        <a:spcAft>
                          <a:spcPts val="1000"/>
                        </a:spcAft>
                        <a:tabLst>
                          <a:tab pos="1478915" algn="l"/>
                        </a:tabLst>
                      </a:pPr>
                      <a:r>
                        <a:rPr lang="en-US" sz="2200" strike="sngStrike" baseline="0" dirty="0">
                          <a:solidFill>
                            <a:schemeClr val="bg1"/>
                          </a:solidFill>
                          <a:effectLst/>
                        </a:rPr>
                        <a:t>Peanut Butter </a:t>
                      </a:r>
                      <a:r>
                        <a:rPr lang="en-US" sz="2200" strike="noStrike" baseline="0" dirty="0">
                          <a:solidFill>
                            <a:srgbClr val="C00000"/>
                          </a:solidFill>
                          <a:effectLst/>
                        </a:rPr>
                        <a:t> Peanut Butter B</a:t>
                      </a:r>
                      <a:endParaRPr lang="en-US" sz="1900" strike="noStrike" baseline="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2"/>
                  </a:ext>
                </a:extLst>
              </a:tr>
              <a:tr h="374066">
                <a:tc>
                  <a:txBody>
                    <a:bodyPr/>
                    <a:lstStyle/>
                    <a:p>
                      <a:pPr marL="0" marR="0" lvl="0" indent="0" algn="l" defTabSz="914400" rtl="0" eaLnBrk="1" fontAlgn="auto" latinLnBrk="0" hangingPunct="1">
                        <a:lnSpc>
                          <a:spcPct val="115000"/>
                        </a:lnSpc>
                        <a:spcBef>
                          <a:spcPts val="0"/>
                        </a:spcBef>
                        <a:spcAft>
                          <a:spcPts val="1000"/>
                        </a:spcAft>
                        <a:buClrTx/>
                        <a:buSzTx/>
                        <a:buFontTx/>
                        <a:buNone/>
                        <a:tabLst>
                          <a:tab pos="1478915" algn="l"/>
                        </a:tabLst>
                        <a:defRPr/>
                      </a:pPr>
                      <a:r>
                        <a:rPr lang="en-US" sz="2200" strike="sngStrike" dirty="0">
                          <a:effectLst/>
                        </a:rPr>
                        <a:t>White Sugar</a:t>
                      </a:r>
                      <a:r>
                        <a:rPr lang="en-US" sz="2200" b="0" strike="noStrike" dirty="0">
                          <a:effectLst/>
                        </a:rPr>
                        <a:t> </a:t>
                      </a:r>
                      <a:r>
                        <a:rPr lang="en-US" sz="1900" i="1" strike="noStrike" dirty="0">
                          <a:solidFill>
                            <a:srgbClr val="C00000"/>
                          </a:solidFill>
                          <a:effectLst/>
                        </a:rPr>
                        <a:t>(to simplify</a:t>
                      </a:r>
                      <a:r>
                        <a:rPr lang="en-US" sz="1900" i="1" strike="noStrike" baseline="0" dirty="0">
                          <a:solidFill>
                            <a:srgbClr val="C00000"/>
                          </a:solidFill>
                          <a:effectLst/>
                        </a:rPr>
                        <a:t> formula)</a:t>
                      </a:r>
                      <a:endParaRPr lang="en-US" sz="1700" i="1" strike="sngStrike"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3"/>
                  </a:ext>
                </a:extLst>
              </a:tr>
              <a:tr h="374066">
                <a:tc>
                  <a:txBody>
                    <a:bodyPr/>
                    <a:lstStyle/>
                    <a:p>
                      <a:pPr marL="0" marR="0">
                        <a:lnSpc>
                          <a:spcPct val="115000"/>
                        </a:lnSpc>
                        <a:spcBef>
                          <a:spcPts val="0"/>
                        </a:spcBef>
                        <a:spcAft>
                          <a:spcPts val="1000"/>
                        </a:spcAft>
                        <a:tabLst>
                          <a:tab pos="1478915" algn="l"/>
                        </a:tabLst>
                      </a:pPr>
                      <a:r>
                        <a:rPr lang="en-US" sz="2200" dirty="0">
                          <a:effectLst/>
                        </a:rPr>
                        <a:t>Brown Sugar</a:t>
                      </a: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4"/>
                  </a:ext>
                </a:extLst>
              </a:tr>
              <a:tr h="374066">
                <a:tc>
                  <a:txBody>
                    <a:bodyPr/>
                    <a:lstStyle/>
                    <a:p>
                      <a:pPr marL="0" marR="0">
                        <a:lnSpc>
                          <a:spcPct val="115000"/>
                        </a:lnSpc>
                        <a:spcBef>
                          <a:spcPts val="0"/>
                        </a:spcBef>
                        <a:spcAft>
                          <a:spcPts val="1000"/>
                        </a:spcAft>
                        <a:tabLst>
                          <a:tab pos="1478915" algn="l"/>
                        </a:tabLst>
                      </a:pPr>
                      <a:r>
                        <a:rPr lang="en-US" sz="2200" dirty="0">
                          <a:effectLst/>
                        </a:rPr>
                        <a:t>Eggs </a:t>
                      </a: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5"/>
                  </a:ext>
                </a:extLst>
              </a:tr>
              <a:tr h="741750">
                <a:tc>
                  <a:txBody>
                    <a:bodyPr/>
                    <a:lstStyle/>
                    <a:p>
                      <a:pPr marL="0" marR="0">
                        <a:lnSpc>
                          <a:spcPct val="115000"/>
                        </a:lnSpc>
                        <a:spcBef>
                          <a:spcPts val="0"/>
                        </a:spcBef>
                        <a:spcAft>
                          <a:spcPts val="1000"/>
                        </a:spcAft>
                        <a:tabLst>
                          <a:tab pos="1478915" algn="l"/>
                        </a:tabLst>
                      </a:pPr>
                      <a:r>
                        <a:rPr lang="en-US" sz="2200" strike="sngStrike" dirty="0">
                          <a:effectLst/>
                        </a:rPr>
                        <a:t>All-purpose Flour</a:t>
                      </a:r>
                      <a:r>
                        <a:rPr lang="en-US" sz="2200" strike="noStrike" dirty="0">
                          <a:effectLst/>
                        </a:rPr>
                        <a:t>  </a:t>
                      </a:r>
                      <a:r>
                        <a:rPr lang="en-US" sz="2200" strike="noStrike" dirty="0">
                          <a:solidFill>
                            <a:srgbClr val="C00000"/>
                          </a:solidFill>
                          <a:effectLst/>
                        </a:rPr>
                        <a:t>Rice Flour, Brown</a:t>
                      </a:r>
                      <a:endParaRPr lang="en-US" sz="1900" strike="noStrike"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6"/>
                  </a:ext>
                </a:extLst>
              </a:tr>
              <a:tr h="741750">
                <a:tc>
                  <a:txBody>
                    <a:bodyPr/>
                    <a:lstStyle/>
                    <a:p>
                      <a:pPr marL="0" marR="0">
                        <a:lnSpc>
                          <a:spcPct val="115000"/>
                        </a:lnSpc>
                        <a:spcBef>
                          <a:spcPts val="0"/>
                        </a:spcBef>
                        <a:spcAft>
                          <a:spcPts val="1000"/>
                        </a:spcAft>
                        <a:tabLst>
                          <a:tab pos="1478915" algn="l"/>
                        </a:tabLst>
                      </a:pPr>
                      <a:r>
                        <a:rPr lang="en-US" sz="2200" strike="sngStrike" dirty="0">
                          <a:effectLst/>
                        </a:rPr>
                        <a:t>Baking Powder</a:t>
                      </a:r>
                      <a:r>
                        <a:rPr lang="en-US" sz="2200" strike="noStrike" dirty="0">
                          <a:effectLst/>
                        </a:rPr>
                        <a:t> </a:t>
                      </a:r>
                      <a:r>
                        <a:rPr lang="en-US" sz="2200" i="1" strike="noStrike" dirty="0">
                          <a:solidFill>
                            <a:srgbClr val="C00000"/>
                          </a:solidFill>
                          <a:effectLst/>
                        </a:rPr>
                        <a:t>(to simplify</a:t>
                      </a:r>
                      <a:r>
                        <a:rPr lang="en-US" sz="2200" i="1" strike="noStrike" baseline="0" dirty="0">
                          <a:solidFill>
                            <a:srgbClr val="C00000"/>
                          </a:solidFill>
                          <a:effectLst/>
                        </a:rPr>
                        <a:t> formula)</a:t>
                      </a:r>
                      <a:endParaRPr lang="en-US" sz="1900" i="1" strike="sngStrike"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7"/>
                  </a:ext>
                </a:extLst>
              </a:tr>
              <a:tr h="374066">
                <a:tc>
                  <a:txBody>
                    <a:bodyPr/>
                    <a:lstStyle/>
                    <a:p>
                      <a:pPr marL="0" marR="0">
                        <a:lnSpc>
                          <a:spcPct val="115000"/>
                        </a:lnSpc>
                        <a:spcBef>
                          <a:spcPts val="0"/>
                        </a:spcBef>
                        <a:spcAft>
                          <a:spcPts val="1000"/>
                        </a:spcAft>
                        <a:tabLst>
                          <a:tab pos="1478915" algn="l"/>
                        </a:tabLst>
                      </a:pPr>
                      <a:r>
                        <a:rPr lang="en-US" sz="2200" dirty="0">
                          <a:effectLst/>
                        </a:rPr>
                        <a:t>Salt</a:t>
                      </a: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8"/>
                  </a:ext>
                </a:extLst>
              </a:tr>
              <a:tr h="374066">
                <a:tc>
                  <a:txBody>
                    <a:bodyPr/>
                    <a:lstStyle/>
                    <a:p>
                      <a:pPr marL="0" marR="0">
                        <a:lnSpc>
                          <a:spcPct val="115000"/>
                        </a:lnSpc>
                        <a:spcBef>
                          <a:spcPts val="0"/>
                        </a:spcBef>
                        <a:spcAft>
                          <a:spcPts val="1000"/>
                        </a:spcAft>
                        <a:tabLst>
                          <a:tab pos="1478915" algn="l"/>
                        </a:tabLst>
                      </a:pPr>
                      <a:r>
                        <a:rPr lang="en-US" sz="2200" dirty="0">
                          <a:effectLst/>
                        </a:rPr>
                        <a:t>Baking Soda</a:t>
                      </a: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9"/>
                  </a:ext>
                </a:extLst>
              </a:tr>
              <a:tr h="374066">
                <a:tc>
                  <a:txBody>
                    <a:bodyPr/>
                    <a:lstStyle/>
                    <a:p>
                      <a:pPr marL="0" marR="0">
                        <a:lnSpc>
                          <a:spcPct val="115000"/>
                        </a:lnSpc>
                        <a:spcBef>
                          <a:spcPts val="0"/>
                        </a:spcBef>
                        <a:spcAft>
                          <a:spcPts val="1000"/>
                        </a:spcAft>
                        <a:tabLst>
                          <a:tab pos="1478915" algn="l"/>
                        </a:tabLst>
                      </a:pPr>
                      <a:r>
                        <a:rPr lang="en-US" sz="22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Tapioca Flour </a:t>
                      </a:r>
                    </a:p>
                  </a:txBody>
                  <a:tcPr marL="41587" marR="41587" marT="0" marB="0" anchor="ctr"/>
                </a:tc>
                <a:extLst>
                  <a:ext uri="{0D108BD9-81ED-4DB2-BD59-A6C34878D82A}">
                    <a16:rowId xmlns:a16="http://schemas.microsoft.com/office/drawing/2014/main" val="10010"/>
                  </a:ext>
                </a:extLst>
              </a:tr>
            </a:tbl>
          </a:graphicData>
        </a:graphic>
      </p:graphicFrame>
      <p:sp>
        <p:nvSpPr>
          <p:cNvPr id="6" name="TextBox 5"/>
          <p:cNvSpPr txBox="1"/>
          <p:nvPr/>
        </p:nvSpPr>
        <p:spPr>
          <a:xfrm>
            <a:off x="446332" y="2116826"/>
            <a:ext cx="2499613" cy="192136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698" b="1" dirty="0">
                <a:latin typeface="Arial" panose="020B0604020202020204" pitchFamily="34" charset="0"/>
                <a:cs typeface="Arial" panose="020B0604020202020204" pitchFamily="34" charset="0"/>
              </a:rPr>
              <a:t>Peanut Butter Options:</a:t>
            </a:r>
          </a:p>
          <a:p>
            <a:r>
              <a:rPr lang="en-US" sz="1698" b="1" dirty="0">
                <a:latin typeface="Arial" panose="020B0604020202020204" pitchFamily="34" charset="0"/>
                <a:cs typeface="Arial" panose="020B0604020202020204" pitchFamily="34" charset="0"/>
              </a:rPr>
              <a:t>Version A</a:t>
            </a:r>
            <a:r>
              <a:rPr lang="en-US" sz="1698" dirty="0">
                <a:latin typeface="Arial" panose="020B0604020202020204" pitchFamily="34" charset="0"/>
                <a:cs typeface="Arial" panose="020B0604020202020204" pitchFamily="34" charset="0"/>
              </a:rPr>
              <a:t> – includes hydrogenated oils and stabilizers</a:t>
            </a:r>
          </a:p>
          <a:p>
            <a:r>
              <a:rPr lang="en-US" sz="1698" b="1" dirty="0">
                <a:latin typeface="Arial" panose="020B0604020202020204" pitchFamily="34" charset="0"/>
                <a:cs typeface="Arial" panose="020B0604020202020204" pitchFamily="34" charset="0"/>
              </a:rPr>
              <a:t>Version B</a:t>
            </a:r>
            <a:r>
              <a:rPr lang="en-US" sz="1698" dirty="0">
                <a:latin typeface="Arial" panose="020B0604020202020204" pitchFamily="34" charset="0"/>
                <a:cs typeface="Arial" panose="020B0604020202020204" pitchFamily="34" charset="0"/>
              </a:rPr>
              <a:t> – contains simpler ingredients</a:t>
            </a:r>
          </a:p>
        </p:txBody>
      </p:sp>
      <p:sp>
        <p:nvSpPr>
          <p:cNvPr id="8" name="Right Arrow 7"/>
          <p:cNvSpPr/>
          <p:nvPr/>
        </p:nvSpPr>
        <p:spPr>
          <a:xfrm>
            <a:off x="3012313" y="3022756"/>
            <a:ext cx="369662" cy="18483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092"/>
          </a:p>
        </p:txBody>
      </p:sp>
      <p:sp>
        <p:nvSpPr>
          <p:cNvPr id="9" name="TextBox 8"/>
          <p:cNvSpPr txBox="1"/>
          <p:nvPr/>
        </p:nvSpPr>
        <p:spPr>
          <a:xfrm>
            <a:off x="1014008" y="4380320"/>
            <a:ext cx="1867563" cy="166007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1698" dirty="0">
                <a:latin typeface="Arial" panose="020B0604020202020204" pitchFamily="34" charset="0"/>
                <a:cs typeface="Arial" panose="020B0604020202020204" pitchFamily="34" charset="0"/>
              </a:rPr>
              <a:t>Gluten can be found in Wheat (All-purpose Flour), Rye and sometimes Barley.</a:t>
            </a:r>
          </a:p>
        </p:txBody>
      </p:sp>
      <p:sp>
        <p:nvSpPr>
          <p:cNvPr id="10" name="Right Arrow 9"/>
          <p:cNvSpPr/>
          <p:nvPr/>
        </p:nvSpPr>
        <p:spPr>
          <a:xfrm>
            <a:off x="2995075" y="4571902"/>
            <a:ext cx="369662" cy="184831"/>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092"/>
          </a:p>
        </p:txBody>
      </p:sp>
      <p:sp>
        <p:nvSpPr>
          <p:cNvPr id="11" name="TextBox 10"/>
          <p:cNvSpPr txBox="1"/>
          <p:nvPr/>
        </p:nvSpPr>
        <p:spPr>
          <a:xfrm>
            <a:off x="9188566" y="4681600"/>
            <a:ext cx="1709687" cy="121187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455" dirty="0">
                <a:latin typeface="Arial" panose="020B0604020202020204" pitchFamily="34" charset="0"/>
                <a:cs typeface="Arial" panose="020B0604020202020204" pitchFamily="34" charset="0"/>
              </a:rPr>
              <a:t>It generally takes a combination of starches to replace wheat in baked goods.</a:t>
            </a:r>
          </a:p>
        </p:txBody>
      </p:sp>
      <p:sp>
        <p:nvSpPr>
          <p:cNvPr id="19" name="Arc 18"/>
          <p:cNvSpPr/>
          <p:nvPr/>
        </p:nvSpPr>
        <p:spPr>
          <a:xfrm rot="21289793">
            <a:off x="8264609" y="4598003"/>
            <a:ext cx="699662" cy="1533297"/>
          </a:xfrm>
          <a:prstGeom prst="arc">
            <a:avLst>
              <a:gd name="adj1" fmla="val 16200000"/>
              <a:gd name="adj2" fmla="val 5928774"/>
            </a:avLst>
          </a:prstGeom>
          <a:ln w="76200"/>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sz="1092"/>
          </a:p>
        </p:txBody>
      </p:sp>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t="24314"/>
          <a:stretch/>
        </p:blipFill>
        <p:spPr>
          <a:xfrm>
            <a:off x="8776050" y="1292165"/>
            <a:ext cx="3281552" cy="16493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62211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2343" y="1257236"/>
            <a:ext cx="9749835" cy="4759398"/>
          </a:xfrm>
        </p:spPr>
        <p:txBody>
          <a:bodyPr/>
          <a:lstStyle/>
          <a:p>
            <a:pPr lvl="2"/>
            <a:r>
              <a:rPr lang="en-US" sz="2668" dirty="0"/>
              <a:t>Step 2: Determine amounts </a:t>
            </a:r>
            <a:r>
              <a:rPr lang="en-US" sz="2668" dirty="0">
                <a:solidFill>
                  <a:srgbClr val="C00000"/>
                </a:solidFill>
              </a:rPr>
              <a:t>(hint: keep it simple)</a:t>
            </a:r>
          </a:p>
          <a:p>
            <a:pPr marL="554492" lvl="2" indent="0">
              <a:buNone/>
            </a:pPr>
            <a:r>
              <a:rPr lang="en-US" sz="2668" b="1" dirty="0"/>
              <a:t>	New Formula</a:t>
            </a:r>
            <a:endParaRPr lang="en-US" sz="2668" dirty="0"/>
          </a:p>
          <a:p>
            <a:pPr marL="277246" lvl="1" indent="0">
              <a:buNone/>
            </a:pPr>
            <a:endParaRPr lang="en-US" sz="2668" dirty="0"/>
          </a:p>
          <a:p>
            <a:pPr marL="0" indent="0">
              <a:buNone/>
            </a:pPr>
            <a:endParaRPr lang="en-US" dirty="0"/>
          </a:p>
        </p:txBody>
      </p:sp>
      <p:graphicFrame>
        <p:nvGraphicFramePr>
          <p:cNvPr id="2" name="Table 1"/>
          <p:cNvGraphicFramePr>
            <a:graphicFrameLocks noGrp="1"/>
          </p:cNvGraphicFramePr>
          <p:nvPr/>
        </p:nvGraphicFramePr>
        <p:xfrm>
          <a:off x="2584211" y="2088975"/>
          <a:ext cx="6238046" cy="3997071"/>
        </p:xfrm>
        <a:graphic>
          <a:graphicData uri="http://schemas.openxmlformats.org/drawingml/2006/table">
            <a:tbl>
              <a:tblPr firstRow="1" firstCol="1" bandRow="1">
                <a:tableStyleId>{5C22544A-7EE6-4342-B048-85BDC9FD1C3A}</a:tableStyleId>
              </a:tblPr>
              <a:tblGrid>
                <a:gridCol w="4654167">
                  <a:extLst>
                    <a:ext uri="{9D8B030D-6E8A-4147-A177-3AD203B41FA5}">
                      <a16:colId xmlns:a16="http://schemas.microsoft.com/office/drawing/2014/main" val="20000"/>
                    </a:ext>
                  </a:extLst>
                </a:gridCol>
                <a:gridCol w="1583879">
                  <a:extLst>
                    <a:ext uri="{9D8B030D-6E8A-4147-A177-3AD203B41FA5}">
                      <a16:colId xmlns:a16="http://schemas.microsoft.com/office/drawing/2014/main" val="20001"/>
                    </a:ext>
                  </a:extLst>
                </a:gridCol>
              </a:tblGrid>
              <a:tr h="438935">
                <a:tc>
                  <a:txBody>
                    <a:bodyPr/>
                    <a:lstStyle/>
                    <a:p>
                      <a:pPr marL="0" marR="0" algn="ctr">
                        <a:lnSpc>
                          <a:spcPct val="115000"/>
                        </a:lnSpc>
                        <a:spcBef>
                          <a:spcPts val="0"/>
                        </a:spcBef>
                        <a:spcAft>
                          <a:spcPts val="1000"/>
                        </a:spcAft>
                        <a:tabLst>
                          <a:tab pos="1478915" algn="l"/>
                        </a:tabLst>
                      </a:pPr>
                      <a:r>
                        <a:rPr lang="en-US" sz="2700" dirty="0">
                          <a:effectLst/>
                        </a:rPr>
                        <a:t>Ingredient</a:t>
                      </a:r>
                      <a:endParaRPr lang="en-US" sz="27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a:effectLst/>
                        </a:rPr>
                        <a:t>%</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0"/>
                  </a:ext>
                </a:extLst>
              </a:tr>
              <a:tr h="438935">
                <a:tc>
                  <a:txBody>
                    <a:bodyPr/>
                    <a:lstStyle/>
                    <a:p>
                      <a:pPr marL="0" marR="0">
                        <a:lnSpc>
                          <a:spcPct val="115000"/>
                        </a:lnSpc>
                        <a:spcBef>
                          <a:spcPts val="0"/>
                        </a:spcBef>
                        <a:spcAft>
                          <a:spcPts val="1000"/>
                        </a:spcAft>
                        <a:tabLst>
                          <a:tab pos="1478915" algn="l"/>
                        </a:tabLst>
                      </a:pPr>
                      <a:r>
                        <a:rPr lang="en-US" sz="2700">
                          <a:effectLst/>
                        </a:rPr>
                        <a:t>Unsalted Butter</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dirty="0">
                          <a:effectLst/>
                        </a:rPr>
                        <a:t>10</a:t>
                      </a:r>
                      <a:endParaRPr lang="en-US" sz="27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1"/>
                  </a:ext>
                </a:extLst>
              </a:tr>
              <a:tr h="438935">
                <a:tc>
                  <a:txBody>
                    <a:bodyPr/>
                    <a:lstStyle/>
                    <a:p>
                      <a:pPr marL="0" marR="0">
                        <a:lnSpc>
                          <a:spcPct val="115000"/>
                        </a:lnSpc>
                        <a:spcBef>
                          <a:spcPts val="0"/>
                        </a:spcBef>
                        <a:spcAft>
                          <a:spcPts val="1000"/>
                        </a:spcAft>
                        <a:tabLst>
                          <a:tab pos="1478915" algn="l"/>
                        </a:tabLst>
                      </a:pPr>
                      <a:r>
                        <a:rPr lang="en-US" sz="2700">
                          <a:effectLst/>
                        </a:rPr>
                        <a:t>Peanut Butter B</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a:effectLst/>
                        </a:rPr>
                        <a:t>20</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2"/>
                  </a:ext>
                </a:extLst>
              </a:tr>
              <a:tr h="438935">
                <a:tc>
                  <a:txBody>
                    <a:bodyPr/>
                    <a:lstStyle/>
                    <a:p>
                      <a:pPr marL="0" marR="0">
                        <a:lnSpc>
                          <a:spcPct val="115000"/>
                        </a:lnSpc>
                        <a:spcBef>
                          <a:spcPts val="0"/>
                        </a:spcBef>
                        <a:spcAft>
                          <a:spcPts val="1000"/>
                        </a:spcAft>
                        <a:tabLst>
                          <a:tab pos="1478915" algn="l"/>
                        </a:tabLst>
                      </a:pPr>
                      <a:r>
                        <a:rPr lang="en-US" sz="2700" dirty="0">
                          <a:effectLst/>
                        </a:rPr>
                        <a:t>Brown Sugar</a:t>
                      </a:r>
                      <a:endParaRPr lang="en-US" sz="27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dirty="0">
                          <a:effectLst/>
                        </a:rPr>
                        <a:t>30</a:t>
                      </a:r>
                      <a:endParaRPr lang="en-US" sz="27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3"/>
                  </a:ext>
                </a:extLst>
              </a:tr>
              <a:tr h="438935">
                <a:tc>
                  <a:txBody>
                    <a:bodyPr/>
                    <a:lstStyle/>
                    <a:p>
                      <a:pPr marL="0" marR="0">
                        <a:lnSpc>
                          <a:spcPct val="115000"/>
                        </a:lnSpc>
                        <a:spcBef>
                          <a:spcPts val="0"/>
                        </a:spcBef>
                        <a:spcAft>
                          <a:spcPts val="1000"/>
                        </a:spcAft>
                        <a:tabLst>
                          <a:tab pos="1478915" algn="l"/>
                        </a:tabLst>
                      </a:pPr>
                      <a:r>
                        <a:rPr lang="en-US" sz="2700">
                          <a:effectLst/>
                        </a:rPr>
                        <a:t>Eggs </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a:effectLst/>
                        </a:rPr>
                        <a:t>10</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4"/>
                  </a:ext>
                </a:extLst>
              </a:tr>
              <a:tr h="438935">
                <a:tc>
                  <a:txBody>
                    <a:bodyPr/>
                    <a:lstStyle/>
                    <a:p>
                      <a:pPr marL="0" marR="0">
                        <a:lnSpc>
                          <a:spcPct val="115000"/>
                        </a:lnSpc>
                        <a:spcBef>
                          <a:spcPts val="0"/>
                        </a:spcBef>
                        <a:spcAft>
                          <a:spcPts val="1000"/>
                        </a:spcAft>
                        <a:tabLst>
                          <a:tab pos="1478915" algn="l"/>
                        </a:tabLst>
                      </a:pPr>
                      <a:r>
                        <a:rPr lang="en-US" sz="2700">
                          <a:effectLst/>
                        </a:rPr>
                        <a:t>Rice Flour, Brown </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dirty="0">
                          <a:effectLst/>
                        </a:rPr>
                        <a:t>20</a:t>
                      </a:r>
                      <a:endParaRPr lang="en-US" sz="27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5"/>
                  </a:ext>
                </a:extLst>
              </a:tr>
              <a:tr h="438935">
                <a:tc>
                  <a:txBody>
                    <a:bodyPr/>
                    <a:lstStyle/>
                    <a:p>
                      <a:pPr marL="0" marR="0">
                        <a:lnSpc>
                          <a:spcPct val="115000"/>
                        </a:lnSpc>
                        <a:spcBef>
                          <a:spcPts val="0"/>
                        </a:spcBef>
                        <a:spcAft>
                          <a:spcPts val="1000"/>
                        </a:spcAft>
                        <a:tabLst>
                          <a:tab pos="1478915" algn="l"/>
                        </a:tabLst>
                      </a:pPr>
                      <a:r>
                        <a:rPr lang="en-US" sz="2700">
                          <a:effectLst/>
                        </a:rPr>
                        <a:t>Salt</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a:effectLst/>
                        </a:rPr>
                        <a:t>1</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6"/>
                  </a:ext>
                </a:extLst>
              </a:tr>
              <a:tr h="438935">
                <a:tc>
                  <a:txBody>
                    <a:bodyPr/>
                    <a:lstStyle/>
                    <a:p>
                      <a:pPr marL="0" marR="0">
                        <a:lnSpc>
                          <a:spcPct val="115000"/>
                        </a:lnSpc>
                        <a:spcBef>
                          <a:spcPts val="0"/>
                        </a:spcBef>
                        <a:spcAft>
                          <a:spcPts val="1000"/>
                        </a:spcAft>
                        <a:tabLst>
                          <a:tab pos="1478915" algn="l"/>
                        </a:tabLst>
                      </a:pPr>
                      <a:r>
                        <a:rPr lang="en-US" sz="2700">
                          <a:effectLst/>
                        </a:rPr>
                        <a:t>Baking Soda</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a:effectLst/>
                        </a:rPr>
                        <a:t>1</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7"/>
                  </a:ext>
                </a:extLst>
              </a:tr>
              <a:tr h="438935">
                <a:tc>
                  <a:txBody>
                    <a:bodyPr/>
                    <a:lstStyle/>
                    <a:p>
                      <a:pPr marL="0" marR="0">
                        <a:lnSpc>
                          <a:spcPct val="115000"/>
                        </a:lnSpc>
                        <a:spcBef>
                          <a:spcPts val="0"/>
                        </a:spcBef>
                        <a:spcAft>
                          <a:spcPts val="1000"/>
                        </a:spcAft>
                        <a:tabLst>
                          <a:tab pos="1478915" algn="l"/>
                        </a:tabLst>
                      </a:pPr>
                      <a:r>
                        <a:rPr lang="en-US" sz="2700">
                          <a:effectLst/>
                        </a:rPr>
                        <a:t>Tapioca Flour</a:t>
                      </a:r>
                      <a:endParaRPr lang="en-US" sz="270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tc>
                  <a:txBody>
                    <a:bodyPr/>
                    <a:lstStyle/>
                    <a:p>
                      <a:pPr marL="0" marR="0" algn="ctr">
                        <a:lnSpc>
                          <a:spcPct val="115000"/>
                        </a:lnSpc>
                        <a:spcBef>
                          <a:spcPts val="0"/>
                        </a:spcBef>
                        <a:spcAft>
                          <a:spcPts val="1000"/>
                        </a:spcAft>
                        <a:tabLst>
                          <a:tab pos="1478915" algn="l"/>
                        </a:tabLst>
                      </a:pPr>
                      <a:r>
                        <a:rPr lang="en-US" sz="2700" dirty="0">
                          <a:effectLst/>
                        </a:rPr>
                        <a:t>8</a:t>
                      </a:r>
                      <a:endParaRPr lang="en-US" sz="27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1587" marR="41587" marT="0" marB="0" anchor="ctr"/>
                </a:tc>
                <a:extLst>
                  <a:ext uri="{0D108BD9-81ED-4DB2-BD59-A6C34878D82A}">
                    <a16:rowId xmlns:a16="http://schemas.microsoft.com/office/drawing/2014/main" val="10008"/>
                  </a:ext>
                </a:extLst>
              </a:tr>
            </a:tbl>
          </a:graphicData>
        </a:graphic>
      </p:graphicFrame>
      <p:sp>
        <p:nvSpPr>
          <p:cNvPr id="6" name="TextBox 5"/>
          <p:cNvSpPr txBox="1"/>
          <p:nvPr/>
        </p:nvSpPr>
        <p:spPr>
          <a:xfrm>
            <a:off x="9330542" y="3623458"/>
            <a:ext cx="2079349" cy="17719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2183" b="1" dirty="0"/>
              <a:t>Make sure the percentages add up to 100%!</a:t>
            </a:r>
          </a:p>
        </p:txBody>
      </p:sp>
    </p:spTree>
    <p:extLst>
      <p:ext uri="{BB962C8B-B14F-4D97-AF65-F5344CB8AC3E}">
        <p14:creationId xmlns:p14="http://schemas.microsoft.com/office/powerpoint/2010/main" val="1070015174"/>
      </p:ext>
    </p:extLst>
  </p:cSld>
  <p:clrMapOvr>
    <a:masterClrMapping/>
  </p:clrMapOvr>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(13)</Template>
  <TotalTime>55</TotalTime>
  <Words>3277</Words>
  <Application>Microsoft Office PowerPoint</Application>
  <PresentationFormat>Widescreen</PresentationFormat>
  <Paragraphs>1522</Paragraphs>
  <Slides>27</Slides>
  <Notes>18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27</vt:i4>
      </vt:variant>
    </vt:vector>
  </HeadingPairs>
  <TitlesOfParts>
    <vt:vector size="39" baseType="lpstr">
      <vt:lpstr>Anton</vt:lpstr>
      <vt:lpstr>Arial</vt:lpstr>
      <vt:lpstr>Arial Rounded MT Bold</vt:lpstr>
      <vt:lpstr>Calibri</vt:lpstr>
      <vt:lpstr>Montserrat</vt:lpstr>
      <vt:lpstr>Times New Roman</vt:lpstr>
      <vt:lpstr>URW Grotesk Light</vt:lpstr>
      <vt:lpstr>URW Grotesk T</vt:lpstr>
      <vt:lpstr>URW Grotesk T Light Condensed</vt:lpstr>
      <vt:lpstr>URWGroteskConLig</vt:lpstr>
      <vt:lpstr>Wingdings</vt:lpstr>
      <vt:lpstr>Office Theme</vt:lpstr>
      <vt:lpstr>Food Science:  Food Product Development</vt:lpstr>
      <vt:lpstr>TEAM PRODUCT DEVELOPMENT</vt:lpstr>
      <vt:lpstr>PowerPoint Presentation</vt:lpstr>
      <vt:lpstr>PRODUCT DEVELOPMENT</vt:lpstr>
      <vt:lpstr>PRODUCT DEVELOPMENT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PRODUCT DEVELOPMENT</vt:lpstr>
      <vt:lpstr>PRODUCT DEVELOPMENT</vt:lpstr>
      <vt:lpstr>PRODUCT DEVELOPMENT</vt:lpstr>
      <vt:lpstr>PRODUCT DEVELOPMENT</vt:lpstr>
      <vt:lpstr>Product Development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Science:  Food Product Development</dc:title>
  <dc:creator>McGrady, Megan</dc:creator>
  <cp:lastModifiedBy>McGrady, Megan</cp:lastModifiedBy>
  <cp:revision>5</cp:revision>
  <dcterms:created xsi:type="dcterms:W3CDTF">2022-10-13T17:56:20Z</dcterms:created>
  <dcterms:modified xsi:type="dcterms:W3CDTF">2023-07-11T14:48:21Z</dcterms:modified>
</cp:coreProperties>
</file>