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handoutMasterIdLst>
    <p:handoutMasterId r:id="rId39"/>
  </p:handoutMasterIdLst>
  <p:sldIdLst>
    <p:sldId id="256" r:id="rId2"/>
    <p:sldId id="257" r:id="rId3"/>
    <p:sldId id="284" r:id="rId4"/>
    <p:sldId id="259" r:id="rId5"/>
    <p:sldId id="296" r:id="rId6"/>
    <p:sldId id="261" r:id="rId7"/>
    <p:sldId id="260" r:id="rId8"/>
    <p:sldId id="262" r:id="rId9"/>
    <p:sldId id="263" r:id="rId10"/>
    <p:sldId id="264" r:id="rId11"/>
    <p:sldId id="265" r:id="rId12"/>
    <p:sldId id="266" r:id="rId13"/>
    <p:sldId id="267" r:id="rId14"/>
    <p:sldId id="268" r:id="rId15"/>
    <p:sldId id="269" r:id="rId16"/>
    <p:sldId id="281" r:id="rId17"/>
    <p:sldId id="271" r:id="rId18"/>
    <p:sldId id="270" r:id="rId19"/>
    <p:sldId id="272" r:id="rId20"/>
    <p:sldId id="273" r:id="rId21"/>
    <p:sldId id="274" r:id="rId22"/>
    <p:sldId id="275" r:id="rId23"/>
    <p:sldId id="276" r:id="rId24"/>
    <p:sldId id="277" r:id="rId25"/>
    <p:sldId id="278" r:id="rId26"/>
    <p:sldId id="279" r:id="rId27"/>
    <p:sldId id="286" r:id="rId28"/>
    <p:sldId id="280" r:id="rId29"/>
    <p:sldId id="282" r:id="rId30"/>
    <p:sldId id="285" r:id="rId31"/>
    <p:sldId id="283" r:id="rId32"/>
    <p:sldId id="287" r:id="rId33"/>
    <p:sldId id="291" r:id="rId34"/>
    <p:sldId id="292" r:id="rId35"/>
    <p:sldId id="293" r:id="rId36"/>
    <p:sldId id="294"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82ED13-F4AE-C058-B566-56CF0A2CDD6F}" name="Haley Hampton" initials="HH" userId="966a6187ca7a000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9" autoAdjust="0"/>
    <p:restoredTop sz="94660"/>
  </p:normalViewPr>
  <p:slideViewPr>
    <p:cSldViewPr snapToGrid="0" showGuides="1">
      <p:cViewPr varScale="1">
        <p:scale>
          <a:sx n="51" d="100"/>
          <a:sy n="51" d="100"/>
        </p:scale>
        <p:origin x="476" y="48"/>
      </p:cViewPr>
      <p:guideLst>
        <p:guide orient="horz" pos="2160"/>
        <p:guide pos="3840"/>
      </p:guideLst>
    </p:cSldViewPr>
  </p:slideViewPr>
  <p:notesTextViewPr>
    <p:cViewPr>
      <p:scale>
        <a:sx n="1" d="1"/>
        <a:sy n="1" d="1"/>
      </p:scale>
      <p:origin x="0" y="0"/>
    </p:cViewPr>
  </p:notesTextViewPr>
  <p:notesViewPr>
    <p:cSldViewPr snapToGrid="0" showGuides="1">
      <p:cViewPr varScale="1">
        <p:scale>
          <a:sx n="84" d="100"/>
          <a:sy n="84" d="100"/>
        </p:scale>
        <p:origin x="307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CE3A53-9945-49B5-9F17-FDCA6A2BD11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BC7303B-8676-4A60-96F8-8FA10E6DAD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5C4E57-C029-41FA-9628-A6C83FE020A1}" type="datetimeFigureOut">
              <a:rPr lang="en-GB" smtClean="0"/>
              <a:t>19/09/2022</a:t>
            </a:fld>
            <a:endParaRPr lang="en-GB"/>
          </a:p>
        </p:txBody>
      </p:sp>
      <p:sp>
        <p:nvSpPr>
          <p:cNvPr id="4" name="Footer Placeholder 3">
            <a:extLst>
              <a:ext uri="{FF2B5EF4-FFF2-40B4-BE49-F238E27FC236}">
                <a16:creationId xmlns:a16="http://schemas.microsoft.com/office/drawing/2014/main" id="{23D3D82B-DD97-4DD4-B5A4-D9AE064683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21CBC15-BCC4-4E91-BACF-932EBEE502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954EA0-CD7C-49B4-84EC-46F022CFEADB}" type="slidenum">
              <a:rPr lang="en-GB" smtClean="0"/>
              <a:t>‹#›</a:t>
            </a:fld>
            <a:endParaRPr lang="en-GB"/>
          </a:p>
        </p:txBody>
      </p:sp>
    </p:spTree>
    <p:extLst>
      <p:ext uri="{BB962C8B-B14F-4D97-AF65-F5344CB8AC3E}">
        <p14:creationId xmlns:p14="http://schemas.microsoft.com/office/powerpoint/2010/main" val="39651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B5E843-6423-462D-9509-143CD60ED4B2}" type="datetimeFigureOut">
              <a:rPr lang="en-GB" smtClean="0"/>
              <a:t>19/09/2022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1DAC8A-5181-41B9-A7EF-AE7F9F949493}" type="slidenum">
              <a:rPr lang="en-GB" smtClean="0"/>
              <a:t>‹#›</a:t>
            </a:fld>
            <a:endParaRPr lang="en-GB"/>
          </a:p>
        </p:txBody>
      </p:sp>
    </p:spTree>
    <p:extLst>
      <p:ext uri="{BB962C8B-B14F-4D97-AF65-F5344CB8AC3E}">
        <p14:creationId xmlns:p14="http://schemas.microsoft.com/office/powerpoint/2010/main" val="10912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 name="Yellow bar top">
            <a:extLst>
              <a:ext uri="{FF2B5EF4-FFF2-40B4-BE49-F238E27FC236}">
                <a16:creationId xmlns:a16="http://schemas.microsoft.com/office/drawing/2014/main" id="{61C7D2EB-389B-4B5D-BB76-E75293833A1D}"/>
              </a:ext>
            </a:extLst>
          </p:cNvPr>
          <p:cNvSpPr>
            <a:spLocks/>
          </p:cNvSpPr>
          <p:nvPr userDrawn="1"/>
        </p:nvSpPr>
        <p:spPr>
          <a:xfrm>
            <a:off x="0" y="1285880"/>
            <a:ext cx="12192000" cy="2495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Blue bar top">
            <a:extLst>
              <a:ext uri="{FF2B5EF4-FFF2-40B4-BE49-F238E27FC236}">
                <a16:creationId xmlns:a16="http://schemas.microsoft.com/office/drawing/2014/main" id="{86239813-E27A-4EB9-A60B-806C9A63E5C2}"/>
              </a:ext>
            </a:extLst>
          </p:cNvPr>
          <p:cNvSpPr/>
          <p:nvPr userDrawn="1"/>
        </p:nvSpPr>
        <p:spPr>
          <a:xfrm>
            <a:off x="0" y="-17462"/>
            <a:ext cx="12192000" cy="130196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Frame">
            <a:extLst>
              <a:ext uri="{FF2B5EF4-FFF2-40B4-BE49-F238E27FC236}">
                <a16:creationId xmlns:a16="http://schemas.microsoft.com/office/drawing/2014/main" id="{12D6DA04-F5AA-4511-9AE5-927823337466}"/>
              </a:ext>
            </a:extLst>
          </p:cNvPr>
          <p:cNvGrpSpPr/>
          <p:nvPr userDrawn="1"/>
        </p:nvGrpSpPr>
        <p:grpSpPr>
          <a:xfrm>
            <a:off x="273600" y="271266"/>
            <a:ext cx="11644136" cy="6434528"/>
            <a:chOff x="273600" y="271266"/>
            <a:chExt cx="11644136" cy="6434528"/>
          </a:xfrm>
        </p:grpSpPr>
        <p:sp>
          <p:nvSpPr>
            <p:cNvPr id="8" name="Bottom left">
              <a:extLst>
                <a:ext uri="{FF2B5EF4-FFF2-40B4-BE49-F238E27FC236}">
                  <a16:creationId xmlns:a16="http://schemas.microsoft.com/office/drawing/2014/main" id="{CF19DB2C-1627-41B2-A650-D4F16AE1C039}"/>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Bottom line">
              <a:extLst>
                <a:ext uri="{FF2B5EF4-FFF2-40B4-BE49-F238E27FC236}">
                  <a16:creationId xmlns:a16="http://schemas.microsoft.com/office/drawing/2014/main" id="{5F50EF8B-7A60-4003-9F77-80306AC7D1F4}"/>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Right line">
              <a:extLst>
                <a:ext uri="{FF2B5EF4-FFF2-40B4-BE49-F238E27FC236}">
                  <a16:creationId xmlns:a16="http://schemas.microsoft.com/office/drawing/2014/main" id="{7381F375-A131-4487-A4CE-4BF76E771E17}"/>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Left line">
              <a:extLst>
                <a:ext uri="{FF2B5EF4-FFF2-40B4-BE49-F238E27FC236}">
                  <a16:creationId xmlns:a16="http://schemas.microsoft.com/office/drawing/2014/main" id="{E8E6C308-AE36-4C51-9067-9C5E9CDFCF60}"/>
                </a:ext>
              </a:extLst>
            </p:cNvPr>
            <p:cNvCxnSpPr>
              <a:cxnSpLocks/>
              <a:stCxn id="15" idx="3"/>
              <a:endCxn id="8"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Bottom right">
              <a:extLst>
                <a:ext uri="{FF2B5EF4-FFF2-40B4-BE49-F238E27FC236}">
                  <a16:creationId xmlns:a16="http://schemas.microsoft.com/office/drawing/2014/main" id="{1C30E27B-C72D-4DD1-ABD1-E19C69B84D88}"/>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Top line">
              <a:extLst>
                <a:ext uri="{FF2B5EF4-FFF2-40B4-BE49-F238E27FC236}">
                  <a16:creationId xmlns:a16="http://schemas.microsoft.com/office/drawing/2014/main" id="{EDD04E98-6BA1-4D77-A337-8D523ADD0043}"/>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4602DD33-2552-4683-9392-3888284E6030}"/>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op left">
              <a:extLst>
                <a:ext uri="{FF2B5EF4-FFF2-40B4-BE49-F238E27FC236}">
                  <a16:creationId xmlns:a16="http://schemas.microsoft.com/office/drawing/2014/main" id="{89202CB1-4581-43AF-AB8D-DEECAA3CB095}"/>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Left dots">
            <a:extLst>
              <a:ext uri="{FF2B5EF4-FFF2-40B4-BE49-F238E27FC236}">
                <a16:creationId xmlns:a16="http://schemas.microsoft.com/office/drawing/2014/main" id="{C4F8D512-58F6-438E-8D17-32A8CED881D1}"/>
              </a:ext>
            </a:extLst>
          </p:cNvPr>
          <p:cNvGrpSpPr/>
          <p:nvPr userDrawn="1"/>
        </p:nvGrpSpPr>
        <p:grpSpPr>
          <a:xfrm>
            <a:off x="273600" y="2972942"/>
            <a:ext cx="384600" cy="939600"/>
            <a:chOff x="273600" y="3192017"/>
            <a:chExt cx="384600" cy="939600"/>
          </a:xfrm>
        </p:grpSpPr>
        <p:sp>
          <p:nvSpPr>
            <p:cNvPr id="17" name="White rectangle">
              <a:extLst>
                <a:ext uri="{FF2B5EF4-FFF2-40B4-BE49-F238E27FC236}">
                  <a16:creationId xmlns:a16="http://schemas.microsoft.com/office/drawing/2014/main" id="{86E6BAF1-A29E-4EAA-BB51-1958DD89858B}"/>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Dots" descr="A picture containing drawing&#10;&#10;Description automatically generated">
              <a:extLst>
                <a:ext uri="{FF2B5EF4-FFF2-40B4-BE49-F238E27FC236}">
                  <a16:creationId xmlns:a16="http://schemas.microsoft.com/office/drawing/2014/main" id="{CB6E90F6-6008-4E52-B37E-437C6469DB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19" name="Right dots">
            <a:extLst>
              <a:ext uri="{FF2B5EF4-FFF2-40B4-BE49-F238E27FC236}">
                <a16:creationId xmlns:a16="http://schemas.microsoft.com/office/drawing/2014/main" id="{85635529-F8B0-412F-BD45-EBEE8386CD27}"/>
              </a:ext>
            </a:extLst>
          </p:cNvPr>
          <p:cNvGrpSpPr/>
          <p:nvPr userDrawn="1"/>
        </p:nvGrpSpPr>
        <p:grpSpPr>
          <a:xfrm>
            <a:off x="11544772" y="2959200"/>
            <a:ext cx="384600" cy="939600"/>
            <a:chOff x="273600" y="3192017"/>
            <a:chExt cx="384600" cy="939600"/>
          </a:xfrm>
        </p:grpSpPr>
        <p:sp>
          <p:nvSpPr>
            <p:cNvPr id="20" name="White rectangle">
              <a:extLst>
                <a:ext uri="{FF2B5EF4-FFF2-40B4-BE49-F238E27FC236}">
                  <a16:creationId xmlns:a16="http://schemas.microsoft.com/office/drawing/2014/main" id="{A0F91332-21AF-4B7D-A9F3-3AF7A0361174}"/>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Dots" descr="A picture containing drawing&#10;&#10;Description automatically generated">
              <a:extLst>
                <a:ext uri="{FF2B5EF4-FFF2-40B4-BE49-F238E27FC236}">
                  <a16:creationId xmlns:a16="http://schemas.microsoft.com/office/drawing/2014/main" id="{46C3ED22-D884-4572-971F-4E31B52CCA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Subtitle 2">
            <a:extLst>
              <a:ext uri="{FF2B5EF4-FFF2-40B4-BE49-F238E27FC236}">
                <a16:creationId xmlns:a16="http://schemas.microsoft.com/office/drawing/2014/main" id="{FC178A9A-0531-446F-ADF1-A6EB378EEC87}"/>
              </a:ext>
            </a:extLst>
          </p:cNvPr>
          <p:cNvSpPr>
            <a:spLocks noGrp="1"/>
          </p:cNvSpPr>
          <p:nvPr>
            <p:ph type="subTitle" idx="1"/>
          </p:nvPr>
        </p:nvSpPr>
        <p:spPr>
          <a:xfrm>
            <a:off x="1524000" y="461168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id="{D012FA8D-7D4F-4FBD-BB14-D109FE799540}"/>
              </a:ext>
            </a:extLst>
          </p:cNvPr>
          <p:cNvSpPr>
            <a:spLocks noGrp="1"/>
          </p:cNvSpPr>
          <p:nvPr>
            <p:ph type="ctrTitle"/>
          </p:nvPr>
        </p:nvSpPr>
        <p:spPr>
          <a:xfrm>
            <a:off x="1524000" y="2132013"/>
            <a:ext cx="9144000" cy="2387600"/>
          </a:xfrm>
        </p:spPr>
        <p:txBody>
          <a:bodyPr anchor="b"/>
          <a:lstStyle>
            <a:lvl1pPr algn="ctr">
              <a:defRPr sz="6000" baseline="0"/>
            </a:lvl1pPr>
          </a:lstStyle>
          <a:p>
            <a:r>
              <a:rPr lang="en-US"/>
              <a:t>Click to edit Master title style</a:t>
            </a:r>
            <a:endParaRPr lang="en-GB" dirty="0"/>
          </a:p>
        </p:txBody>
      </p:sp>
      <p:pic>
        <p:nvPicPr>
          <p:cNvPr id="25" name="Picture 24" descr="A picture containing blue, umbrella&#10;&#10;Description automatically generated">
            <a:extLst>
              <a:ext uri="{FF2B5EF4-FFF2-40B4-BE49-F238E27FC236}">
                <a16:creationId xmlns:a16="http://schemas.microsoft.com/office/drawing/2014/main" id="{F96966F7-4199-4321-8E3B-2FBAE1C162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2653" y="644724"/>
            <a:ext cx="986030" cy="1229871"/>
          </a:xfrm>
          <a:prstGeom prst="rect">
            <a:avLst/>
          </a:prstGeom>
        </p:spPr>
      </p:pic>
    </p:spTree>
    <p:extLst>
      <p:ext uri="{BB962C8B-B14F-4D97-AF65-F5344CB8AC3E}">
        <p14:creationId xmlns:p14="http://schemas.microsoft.com/office/powerpoint/2010/main" val="1007088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95448-6733-497C-BD12-6144A64476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ABA0E2-C581-485E-82BE-ADBDC743FF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5086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5B64D-D728-443D-B5C2-A5C3A1ACC3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5666BF0-4403-42A9-94DC-E20AD927DF7D}"/>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11199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B2BD2-E966-4B3B-8728-11C0AEE073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9FCE44-2EF0-4825-9955-9AB69CD664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25047D4-BEC4-4612-904C-50F4EB7A75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62650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DAC2-6E00-48DA-8804-3B07DAFF0E5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63958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7034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Yellow bar top">
            <a:extLst>
              <a:ext uri="{FF2B5EF4-FFF2-40B4-BE49-F238E27FC236}">
                <a16:creationId xmlns:a16="http://schemas.microsoft.com/office/drawing/2014/main" id="{521CDAC9-3954-49E5-8760-58E8D2F5BF7C}"/>
              </a:ext>
            </a:extLst>
          </p:cNvPr>
          <p:cNvSpPr>
            <a:spLocks/>
          </p:cNvSpPr>
          <p:nvPr userDrawn="1"/>
        </p:nvSpPr>
        <p:spPr>
          <a:xfrm>
            <a:off x="0" y="526115"/>
            <a:ext cx="12192000" cy="1044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Blue bar top">
            <a:extLst>
              <a:ext uri="{FF2B5EF4-FFF2-40B4-BE49-F238E27FC236}">
                <a16:creationId xmlns:a16="http://schemas.microsoft.com/office/drawing/2014/main" id="{59B014DB-B72F-4660-8898-744234F67204}"/>
              </a:ext>
            </a:extLst>
          </p:cNvPr>
          <p:cNvSpPr/>
          <p:nvPr userDrawn="1"/>
        </p:nvSpPr>
        <p:spPr>
          <a:xfrm>
            <a:off x="0" y="-17462"/>
            <a:ext cx="12192000" cy="5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Frame">
            <a:extLst>
              <a:ext uri="{FF2B5EF4-FFF2-40B4-BE49-F238E27FC236}">
                <a16:creationId xmlns:a16="http://schemas.microsoft.com/office/drawing/2014/main" id="{E9006E3C-DA68-4894-9319-2B14532C64BE}"/>
              </a:ext>
            </a:extLst>
          </p:cNvPr>
          <p:cNvGrpSpPr/>
          <p:nvPr userDrawn="1"/>
        </p:nvGrpSpPr>
        <p:grpSpPr>
          <a:xfrm>
            <a:off x="273600" y="271266"/>
            <a:ext cx="11644136" cy="6434528"/>
            <a:chOff x="273600" y="271266"/>
            <a:chExt cx="11644136" cy="6434528"/>
          </a:xfrm>
        </p:grpSpPr>
        <p:sp>
          <p:nvSpPr>
            <p:cNvPr id="21" name="Bottom left">
              <a:extLst>
                <a:ext uri="{FF2B5EF4-FFF2-40B4-BE49-F238E27FC236}">
                  <a16:creationId xmlns:a16="http://schemas.microsoft.com/office/drawing/2014/main" id="{0FC49DE4-3EAA-4098-AEED-16D5CCC4FF28}"/>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Bottom line">
              <a:extLst>
                <a:ext uri="{FF2B5EF4-FFF2-40B4-BE49-F238E27FC236}">
                  <a16:creationId xmlns:a16="http://schemas.microsoft.com/office/drawing/2014/main" id="{87C0D3F9-65F1-454B-BA67-43D0273AA6BF}"/>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Right line">
              <a:extLst>
                <a:ext uri="{FF2B5EF4-FFF2-40B4-BE49-F238E27FC236}">
                  <a16:creationId xmlns:a16="http://schemas.microsoft.com/office/drawing/2014/main" id="{DAA83880-828D-42DE-A72C-7E74F87C40A3}"/>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Left line">
              <a:extLst>
                <a:ext uri="{FF2B5EF4-FFF2-40B4-BE49-F238E27FC236}">
                  <a16:creationId xmlns:a16="http://schemas.microsoft.com/office/drawing/2014/main" id="{FC13C853-E7AE-4B50-9B7F-D05FDE09133A}"/>
                </a:ext>
              </a:extLst>
            </p:cNvPr>
            <p:cNvCxnSpPr>
              <a:cxnSpLocks/>
              <a:stCxn id="13" idx="3"/>
              <a:endCxn id="21"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Bottom right">
              <a:extLst>
                <a:ext uri="{FF2B5EF4-FFF2-40B4-BE49-F238E27FC236}">
                  <a16:creationId xmlns:a16="http://schemas.microsoft.com/office/drawing/2014/main" id="{805CD829-9809-41AA-B952-3BFE5CF114C0}"/>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Top line">
              <a:extLst>
                <a:ext uri="{FF2B5EF4-FFF2-40B4-BE49-F238E27FC236}">
                  <a16:creationId xmlns:a16="http://schemas.microsoft.com/office/drawing/2014/main" id="{4C3BF8CB-2B92-4C28-8123-835EED37A7B7}"/>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C81B5B4C-DFA0-47D3-BC58-F43DDFDD26E9}"/>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op left">
              <a:extLst>
                <a:ext uri="{FF2B5EF4-FFF2-40B4-BE49-F238E27FC236}">
                  <a16:creationId xmlns:a16="http://schemas.microsoft.com/office/drawing/2014/main" id="{E3C3BB87-3519-4427-9235-E93E876C1ADC}"/>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Left dots">
            <a:extLst>
              <a:ext uri="{FF2B5EF4-FFF2-40B4-BE49-F238E27FC236}">
                <a16:creationId xmlns:a16="http://schemas.microsoft.com/office/drawing/2014/main" id="{4A364A51-3BE0-4AB0-BB96-56F2F0512B0E}"/>
              </a:ext>
            </a:extLst>
          </p:cNvPr>
          <p:cNvGrpSpPr/>
          <p:nvPr userDrawn="1"/>
        </p:nvGrpSpPr>
        <p:grpSpPr>
          <a:xfrm>
            <a:off x="273600" y="2972942"/>
            <a:ext cx="384600" cy="939600"/>
            <a:chOff x="273600" y="3192017"/>
            <a:chExt cx="384600" cy="939600"/>
          </a:xfrm>
        </p:grpSpPr>
        <p:sp>
          <p:nvSpPr>
            <p:cNvPr id="9" name="White rectangle">
              <a:extLst>
                <a:ext uri="{FF2B5EF4-FFF2-40B4-BE49-F238E27FC236}">
                  <a16:creationId xmlns:a16="http://schemas.microsoft.com/office/drawing/2014/main" id="{145692F2-F66E-4873-BCD2-227D32AF94A7}"/>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Dots" descr="A picture containing drawing&#10;&#10;Description automatically generated">
              <a:extLst>
                <a:ext uri="{FF2B5EF4-FFF2-40B4-BE49-F238E27FC236}">
                  <a16:creationId xmlns:a16="http://schemas.microsoft.com/office/drawing/2014/main" id="{3B55345F-8072-42BB-BA32-5439BBE3111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25" name="Right dots">
            <a:extLst>
              <a:ext uri="{FF2B5EF4-FFF2-40B4-BE49-F238E27FC236}">
                <a16:creationId xmlns:a16="http://schemas.microsoft.com/office/drawing/2014/main" id="{958D6AFC-8F4D-4F66-A705-1B382E797AEF}"/>
              </a:ext>
            </a:extLst>
          </p:cNvPr>
          <p:cNvGrpSpPr/>
          <p:nvPr userDrawn="1"/>
        </p:nvGrpSpPr>
        <p:grpSpPr>
          <a:xfrm>
            <a:off x="11544772" y="2959200"/>
            <a:ext cx="384600" cy="939600"/>
            <a:chOff x="273600" y="3192017"/>
            <a:chExt cx="384600" cy="939600"/>
          </a:xfrm>
        </p:grpSpPr>
        <p:sp>
          <p:nvSpPr>
            <p:cNvPr id="26" name="White rectangle">
              <a:extLst>
                <a:ext uri="{FF2B5EF4-FFF2-40B4-BE49-F238E27FC236}">
                  <a16:creationId xmlns:a16="http://schemas.microsoft.com/office/drawing/2014/main" id="{EE7242EB-0FD2-4CE1-B104-7C88291B88D6}"/>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Dots" descr="A picture containing drawing&#10;&#10;Description automatically generated">
              <a:extLst>
                <a:ext uri="{FF2B5EF4-FFF2-40B4-BE49-F238E27FC236}">
                  <a16:creationId xmlns:a16="http://schemas.microsoft.com/office/drawing/2014/main" id="{3A3C8256-D8B7-4C04-9BA9-E1696969E16A}"/>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Text Placeholder 2">
            <a:extLst>
              <a:ext uri="{FF2B5EF4-FFF2-40B4-BE49-F238E27FC236}">
                <a16:creationId xmlns:a16="http://schemas.microsoft.com/office/drawing/2014/main" id="{2AA41F88-4F2D-4F64-859B-CB47F4582E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Placeholder 1">
            <a:extLst>
              <a:ext uri="{FF2B5EF4-FFF2-40B4-BE49-F238E27FC236}">
                <a16:creationId xmlns:a16="http://schemas.microsoft.com/office/drawing/2014/main" id="{29A797D7-73DA-40F0-98FD-8892F0EE714D}"/>
              </a:ext>
            </a:extLst>
          </p:cNvPr>
          <p:cNvSpPr>
            <a:spLocks noGrp="1"/>
          </p:cNvSpPr>
          <p:nvPr>
            <p:ph type="title"/>
          </p:nvPr>
        </p:nvSpPr>
        <p:spPr>
          <a:xfrm>
            <a:off x="838200" y="899312"/>
            <a:ext cx="10515600" cy="791376"/>
          </a:xfrm>
          <a:prstGeom prst="rect">
            <a:avLst/>
          </a:prstGeom>
        </p:spPr>
        <p:txBody>
          <a:bodyPr vert="horz" lIns="91440" tIns="45720" rIns="91440" bIns="45720" rtlCol="0" anchor="ctr">
            <a:normAutofit/>
          </a:bodyPr>
          <a:lstStyle/>
          <a:p>
            <a:r>
              <a:rPr lang="en-US"/>
              <a:t>Click to edit Master title style</a:t>
            </a:r>
            <a:endParaRPr lang="en-GB" dirty="0"/>
          </a:p>
        </p:txBody>
      </p:sp>
    </p:spTree>
    <p:extLst>
      <p:ext uri="{BB962C8B-B14F-4D97-AF65-F5344CB8AC3E}">
        <p14:creationId xmlns:p14="http://schemas.microsoft.com/office/powerpoint/2010/main" val="3598616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baseline="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www.fightbac.org/about-foodborne-illness/least-wanted-pathogens" TargetMode="External"/><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www.fightbac.org/about-foodborne-illness/least-wanted-pathogens" TargetMode="External"/><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www.fightbac.org/about-foodborne-illness/least-wanted-pathogens" TargetMode="External"/><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fightbac.org/about-foodborne-illness/least-wanted-pathogens" TargetMode="External"/><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www.fightbac.org/about-foodborne-illness/least-wanted-pathogens" TargetMode="External"/><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www.fightbac.org/about-foodborne-illness/least-wanted-pathogens" TargetMode="External"/><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www.fightbac.org/about-foodborne-illness/least-wanted-pathogens" TargetMode="External"/><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www.fightbac.org/about-foodborne-illness/least-wanted-pathogens" TargetMode="External"/><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www.fightbac.org/about-foodborne-illness/least-wanted-pathogens" TargetMode="External"/><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www.fightbac.org/about-foodborne-illness/least-wanted-pathogens" TargetMode="External"/><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cdc.gov/salmonella/index.html" TargetMode="External"/><Relationship Id="rId2" Type="http://schemas.openxmlformats.org/officeDocument/2006/relationships/hyperlink" Target="http://www.cdc.gov/ncidod/dvrd/revb/gastro/norovirus.htm" TargetMode="External"/><Relationship Id="rId1" Type="http://schemas.openxmlformats.org/officeDocument/2006/relationships/slideLayout" Target="../slideLayouts/slideLayout5.xml"/><Relationship Id="rId6" Type="http://schemas.openxmlformats.org/officeDocument/2006/relationships/hyperlink" Target="http://www.cdc.gov/ncidod/dbmd/diseaseinfo/staphylococcus_food_g.htm" TargetMode="External"/><Relationship Id="rId5" Type="http://schemas.openxmlformats.org/officeDocument/2006/relationships/hyperlink" Target="http://www.cdc.gov/nczved/divisions/dfbmd/diseases/campylobacter/" TargetMode="External"/><Relationship Id="rId4" Type="http://schemas.openxmlformats.org/officeDocument/2006/relationships/hyperlink" Target="http://www.cdc.gov/foodborneburden/clostridium-perfringens.html"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www.cdc.gov/ncidod/dvrd/revb/gastro/norovirus.htm" TargetMode="External"/><Relationship Id="rId2" Type="http://schemas.openxmlformats.org/officeDocument/2006/relationships/hyperlink" Target="http://www.cdc.gov/salmonella/index.html" TargetMode="External"/><Relationship Id="rId1" Type="http://schemas.openxmlformats.org/officeDocument/2006/relationships/slideLayout" Target="../slideLayouts/slideLayout2.xml"/><Relationship Id="rId6" Type="http://schemas.openxmlformats.org/officeDocument/2006/relationships/hyperlink" Target="http://www.cdc.gov/ecoli/" TargetMode="External"/><Relationship Id="rId5" Type="http://schemas.openxmlformats.org/officeDocument/2006/relationships/hyperlink" Target="http://www.cdc.gov/parasites/toxoplasmosis/" TargetMode="External"/><Relationship Id="rId4" Type="http://schemas.openxmlformats.org/officeDocument/2006/relationships/hyperlink" Target="http://www.cdc.gov/nczved/divisions/dfbmd/diseases/campylobacter/"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cdc.gov/parasites/toxoplasmosis/" TargetMode="External"/><Relationship Id="rId2" Type="http://schemas.openxmlformats.org/officeDocument/2006/relationships/hyperlink" Target="http://www.cdc.gov/salmonella/index.html" TargetMode="External"/><Relationship Id="rId1" Type="http://schemas.openxmlformats.org/officeDocument/2006/relationships/slideLayout" Target="../slideLayouts/slideLayout5.xml"/><Relationship Id="rId6" Type="http://schemas.openxmlformats.org/officeDocument/2006/relationships/hyperlink" Target="http://www.cdc.gov/nczved/divisions/dfbmd/diseases/campylobacter/" TargetMode="External"/><Relationship Id="rId5" Type="http://schemas.openxmlformats.org/officeDocument/2006/relationships/hyperlink" Target="http://www.cdc.gov/ncidod/dvrd/revb/gastro/norovirus.htm" TargetMode="External"/><Relationship Id="rId4" Type="http://schemas.openxmlformats.org/officeDocument/2006/relationships/hyperlink" Target="http://www.cdc.gov/nczved/divisions/dfbmd/diseases/listeriosi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7200" b="1" dirty="0"/>
              <a:t>Foodborne Illnesses</a:t>
            </a:r>
            <a:endParaRPr lang="en-US" sz="7200" dirty="0"/>
          </a:p>
        </p:txBody>
      </p:sp>
      <p:sp>
        <p:nvSpPr>
          <p:cNvPr id="3" name="Subtitle 2"/>
          <p:cNvSpPr>
            <a:spLocks noGrp="1"/>
          </p:cNvSpPr>
          <p:nvPr>
            <p:ph type="subTitle" idx="1"/>
          </p:nvPr>
        </p:nvSpPr>
        <p:spPr>
          <a:xfrm>
            <a:off x="1828800" y="4495800"/>
            <a:ext cx="8382000" cy="1752600"/>
          </a:xfrm>
        </p:spPr>
        <p:txBody>
          <a:bodyPr/>
          <a:lstStyle/>
          <a:p>
            <a:r>
              <a:rPr lang="en-US" dirty="0">
                <a:solidFill>
                  <a:schemeClr val="bg1"/>
                </a:solidFill>
              </a:rPr>
              <a:t>What they are &amp; how to prevent them!</a:t>
            </a:r>
          </a:p>
        </p:txBody>
      </p:sp>
    </p:spTree>
    <p:extLst>
      <p:ext uri="{BB962C8B-B14F-4D97-AF65-F5344CB8AC3E}">
        <p14:creationId xmlns:p14="http://schemas.microsoft.com/office/powerpoint/2010/main" val="1344595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Spoilage Bacteria?</a:t>
            </a:r>
          </a:p>
        </p:txBody>
      </p:sp>
      <p:sp>
        <p:nvSpPr>
          <p:cNvPr id="3" name="Content Placeholder 2"/>
          <p:cNvSpPr>
            <a:spLocks noGrp="1"/>
          </p:cNvSpPr>
          <p:nvPr>
            <p:ph idx="1"/>
          </p:nvPr>
        </p:nvSpPr>
        <p:spPr/>
        <p:txBody>
          <a:bodyPr/>
          <a:lstStyle/>
          <a:p>
            <a:r>
              <a:rPr lang="en-US" dirty="0"/>
              <a:t>They cause food to deteriorate (i.e., decompose) and textures to change.</a:t>
            </a:r>
          </a:p>
          <a:p>
            <a:endParaRPr lang="en-US" dirty="0"/>
          </a:p>
          <a:p>
            <a:pPr marL="342900" lvl="1" indent="-342900"/>
            <a:r>
              <a:rPr lang="en-US" sz="3200" dirty="0"/>
              <a:t>These one-celled microorganisms are what causes fruits and vegetables to get mushy or slimy or meat to develop a bad odor and discolor.</a:t>
            </a:r>
          </a:p>
          <a:p>
            <a:endParaRPr lang="en-US" dirty="0"/>
          </a:p>
        </p:txBody>
      </p:sp>
    </p:spTree>
    <p:extLst>
      <p:ext uri="{BB962C8B-B14F-4D97-AF65-F5344CB8AC3E}">
        <p14:creationId xmlns:p14="http://schemas.microsoft.com/office/powerpoint/2010/main" val="717040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ipe(down)">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dirty="0"/>
              <a:t>Can Spoilage Bacteria Make People Sick?</a:t>
            </a:r>
          </a:p>
        </p:txBody>
      </p:sp>
      <p:sp>
        <p:nvSpPr>
          <p:cNvPr id="3" name="Content Placeholder 2"/>
          <p:cNvSpPr>
            <a:spLocks noGrp="1"/>
          </p:cNvSpPr>
          <p:nvPr>
            <p:ph idx="1"/>
          </p:nvPr>
        </p:nvSpPr>
        <p:spPr/>
        <p:txBody>
          <a:bodyPr>
            <a:normAutofit/>
          </a:bodyPr>
          <a:lstStyle/>
          <a:p>
            <a:pPr marL="342900" lvl="1" indent="-342900"/>
            <a:r>
              <a:rPr lang="en-US" sz="3200" dirty="0"/>
              <a:t>Most people wouldn’t choose to eat spoiled food. </a:t>
            </a:r>
          </a:p>
          <a:p>
            <a:pPr marL="342900" lvl="1" indent="-342900"/>
            <a:endParaRPr lang="en-US" sz="3200" dirty="0"/>
          </a:p>
          <a:p>
            <a:pPr marL="342900" lvl="1" indent="-342900"/>
            <a:r>
              <a:rPr lang="en-US" sz="3200" dirty="0"/>
              <a:t>If they did, they might not get sick. </a:t>
            </a:r>
          </a:p>
          <a:p>
            <a:pPr marL="0" lvl="1" indent="0">
              <a:buNone/>
            </a:pPr>
            <a:endParaRPr lang="en-US" sz="3200" dirty="0"/>
          </a:p>
          <a:p>
            <a:pPr marL="342900" lvl="1" indent="-342900"/>
            <a:r>
              <a:rPr lang="en-US" sz="3200" dirty="0"/>
              <a:t>Although, they may experience upset stomach and/or diarrhea.</a:t>
            </a:r>
          </a:p>
          <a:p>
            <a:endParaRPr lang="en-US" dirty="0"/>
          </a:p>
        </p:txBody>
      </p:sp>
    </p:spTree>
    <p:extLst>
      <p:ext uri="{BB962C8B-B14F-4D97-AF65-F5344CB8AC3E}">
        <p14:creationId xmlns:p14="http://schemas.microsoft.com/office/powerpoint/2010/main" val="1108159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ipe(down)">
                                      <p:cBhvr>
                                        <p:cTn id="10" dur="500"/>
                                        <p:tgtEl>
                                          <p:spTgt spid="3">
                                            <p:txEl>
                                              <p:pRg st="2" end="2"/>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wipe(down)">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 Bacteria Spoil Food?</a:t>
            </a:r>
          </a:p>
        </p:txBody>
      </p:sp>
      <p:sp>
        <p:nvSpPr>
          <p:cNvPr id="3" name="Content Placeholder 2"/>
          <p:cNvSpPr>
            <a:spLocks noGrp="1"/>
          </p:cNvSpPr>
          <p:nvPr>
            <p:ph idx="1"/>
          </p:nvPr>
        </p:nvSpPr>
        <p:spPr/>
        <p:txBody>
          <a:bodyPr>
            <a:normAutofit/>
          </a:bodyPr>
          <a:lstStyle/>
          <a:p>
            <a:r>
              <a:rPr lang="en-US" dirty="0"/>
              <a:t>Under the right conditions, spoilage bacteria can grow rapidly, and in some cases, they can double their numbers in as little as 20 minutes.</a:t>
            </a:r>
          </a:p>
          <a:p>
            <a:pPr marL="342900" lvl="1" indent="-342900"/>
            <a:r>
              <a:rPr lang="en-US" sz="2800" dirty="0"/>
              <a:t>A large number of microorganisms and their waste products cause the undesirable changes in odor, taste and texture that we associate with spoiled food.</a:t>
            </a:r>
          </a:p>
        </p:txBody>
      </p:sp>
    </p:spTree>
    <p:extLst>
      <p:ext uri="{BB962C8B-B14F-4D97-AF65-F5344CB8AC3E}">
        <p14:creationId xmlns:p14="http://schemas.microsoft.com/office/powerpoint/2010/main" val="1472346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800" dirty="0"/>
              <a:t>What Would Happen If We Did Not Have Bacteria to Decompose Food?</a:t>
            </a:r>
          </a:p>
        </p:txBody>
      </p:sp>
      <p:sp>
        <p:nvSpPr>
          <p:cNvPr id="3" name="Content Placeholder 2"/>
          <p:cNvSpPr>
            <a:spLocks noGrp="1"/>
          </p:cNvSpPr>
          <p:nvPr>
            <p:ph idx="1"/>
          </p:nvPr>
        </p:nvSpPr>
        <p:spPr/>
        <p:txBody>
          <a:bodyPr>
            <a:normAutofit/>
          </a:bodyPr>
          <a:lstStyle/>
          <a:p>
            <a:r>
              <a:rPr lang="en-US" dirty="0"/>
              <a:t>Some bacteria use dead organisms’ molecules as food, but the rest of the molecules get mixed into the soil for plants to use for their growth. </a:t>
            </a:r>
          </a:p>
          <a:p>
            <a:r>
              <a:rPr lang="en-US" dirty="0"/>
              <a:t>Without bacteria, animals and plants could not obtain the nutrients they require. </a:t>
            </a:r>
          </a:p>
        </p:txBody>
      </p:sp>
    </p:spTree>
    <p:extLst>
      <p:ext uri="{BB962C8B-B14F-4D97-AF65-F5344CB8AC3E}">
        <p14:creationId xmlns:p14="http://schemas.microsoft.com/office/powerpoint/2010/main" val="3998323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What do you know about microorganisms?</a:t>
            </a:r>
          </a:p>
          <a:p>
            <a:endParaRPr lang="en-US" dirty="0"/>
          </a:p>
          <a:p>
            <a:r>
              <a:rPr lang="en-US" dirty="0"/>
              <a:t>What do you think you should know about microorganisms?</a:t>
            </a:r>
          </a:p>
          <a:p>
            <a:pPr marL="0" indent="0">
              <a:buNone/>
            </a:pPr>
            <a:endParaRPr lang="en-US" dirty="0"/>
          </a:p>
          <a:p>
            <a:r>
              <a:rPr lang="en-US" dirty="0"/>
              <a:t> What don’t you know about microorganisms?</a:t>
            </a:r>
          </a:p>
        </p:txBody>
      </p:sp>
    </p:spTree>
    <p:extLst>
      <p:ext uri="{BB962C8B-B14F-4D97-AF65-F5344CB8AC3E}">
        <p14:creationId xmlns:p14="http://schemas.microsoft.com/office/powerpoint/2010/main" val="1597709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ircle(in)">
                                      <p:cBhvr>
                                        <p:cTn id="1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Microorganisms</a:t>
            </a:r>
          </a:p>
        </p:txBody>
      </p:sp>
      <p:sp>
        <p:nvSpPr>
          <p:cNvPr id="3" name="Content Placeholder 2"/>
          <p:cNvSpPr>
            <a:spLocks noGrp="1"/>
          </p:cNvSpPr>
          <p:nvPr>
            <p:ph idx="1"/>
          </p:nvPr>
        </p:nvSpPr>
        <p:spPr/>
        <p:txBody>
          <a:bodyPr/>
          <a:lstStyle/>
          <a:p>
            <a:r>
              <a:rPr lang="en-US" dirty="0"/>
              <a:t>A microscopic life form that cannot be seen with the naked eye</a:t>
            </a:r>
          </a:p>
          <a:p>
            <a:endParaRPr lang="en-US" dirty="0"/>
          </a:p>
          <a:p>
            <a:r>
              <a:rPr lang="en-US" dirty="0"/>
              <a:t>Types of microorganisms include bacteria, viruses, protozoa, fungi, yeasts, and some parasites and algae.</a:t>
            </a:r>
          </a:p>
        </p:txBody>
      </p:sp>
    </p:spTree>
    <p:extLst>
      <p:ext uri="{BB962C8B-B14F-4D97-AF65-F5344CB8AC3E}">
        <p14:creationId xmlns:p14="http://schemas.microsoft.com/office/powerpoint/2010/main" val="1020236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Least-Wanted Pathogens</a:t>
            </a:r>
          </a:p>
        </p:txBody>
      </p:sp>
      <p:sp>
        <p:nvSpPr>
          <p:cNvPr id="4" name="Content Placeholder 3"/>
          <p:cNvSpPr>
            <a:spLocks noGrp="1"/>
          </p:cNvSpPr>
          <p:nvPr>
            <p:ph sz="half" idx="1"/>
          </p:nvPr>
        </p:nvSpPr>
        <p:spPr/>
        <p:txBody>
          <a:bodyPr/>
          <a:lstStyle/>
          <a:p>
            <a:r>
              <a:rPr lang="en-US" i="1" dirty="0"/>
              <a:t>Campylobacter</a:t>
            </a:r>
          </a:p>
          <a:p>
            <a:r>
              <a:rPr lang="en-US" i="1" dirty="0"/>
              <a:t>Clostridium </a:t>
            </a:r>
            <a:r>
              <a:rPr lang="en-US" i="1" dirty="0" err="1"/>
              <a:t>botulinum</a:t>
            </a:r>
            <a:endParaRPr lang="en-US" i="1" dirty="0"/>
          </a:p>
          <a:p>
            <a:r>
              <a:rPr lang="en-US" i="1" dirty="0"/>
              <a:t>E. coli </a:t>
            </a:r>
            <a:r>
              <a:rPr lang="en-US" dirty="0"/>
              <a:t>O157:H7 </a:t>
            </a:r>
          </a:p>
          <a:p>
            <a:r>
              <a:rPr lang="en-US" i="1" dirty="0"/>
              <a:t>Listeria </a:t>
            </a:r>
            <a:r>
              <a:rPr lang="en-US" i="1" dirty="0" err="1"/>
              <a:t>monocytogenes</a:t>
            </a:r>
            <a:endParaRPr lang="en-US" i="1" dirty="0"/>
          </a:p>
          <a:p>
            <a:r>
              <a:rPr lang="en-US" i="1" dirty="0"/>
              <a:t>Norovirus</a:t>
            </a:r>
            <a:endParaRPr lang="en-US" dirty="0"/>
          </a:p>
        </p:txBody>
      </p:sp>
      <p:sp>
        <p:nvSpPr>
          <p:cNvPr id="5" name="Content Placeholder 4"/>
          <p:cNvSpPr>
            <a:spLocks noGrp="1"/>
          </p:cNvSpPr>
          <p:nvPr>
            <p:ph sz="half" idx="2"/>
          </p:nvPr>
        </p:nvSpPr>
        <p:spPr>
          <a:xfrm>
            <a:off x="6172200" y="1600201"/>
            <a:ext cx="4191000" cy="4525963"/>
          </a:xfrm>
        </p:spPr>
        <p:txBody>
          <a:bodyPr/>
          <a:lstStyle/>
          <a:p>
            <a:r>
              <a:rPr lang="en-US" i="1" dirty="0"/>
              <a:t>Salmonella</a:t>
            </a:r>
            <a:endParaRPr lang="en-US" dirty="0"/>
          </a:p>
          <a:p>
            <a:r>
              <a:rPr lang="en-US" i="1" dirty="0"/>
              <a:t>Staphylococcus </a:t>
            </a:r>
            <a:r>
              <a:rPr lang="en-US" i="1" dirty="0" err="1"/>
              <a:t>aureus</a:t>
            </a:r>
            <a:endParaRPr lang="en-US" i="1" dirty="0"/>
          </a:p>
          <a:p>
            <a:r>
              <a:rPr lang="en-US" i="1" dirty="0" err="1"/>
              <a:t>Shigella</a:t>
            </a:r>
            <a:endParaRPr lang="en-US" i="1" dirty="0"/>
          </a:p>
          <a:p>
            <a:r>
              <a:rPr lang="en-US" i="1" dirty="0"/>
              <a:t>Toxoplasma gondii</a:t>
            </a:r>
            <a:r>
              <a:rPr lang="en-US" dirty="0"/>
              <a:t> </a:t>
            </a:r>
          </a:p>
          <a:p>
            <a:r>
              <a:rPr lang="en-US" i="1" dirty="0"/>
              <a:t>Vibrio </a:t>
            </a:r>
            <a:r>
              <a:rPr lang="en-US" i="1" dirty="0" err="1"/>
              <a:t>vulnificus</a:t>
            </a:r>
            <a:endParaRPr lang="en-US" dirty="0"/>
          </a:p>
        </p:txBody>
      </p:sp>
    </p:spTree>
    <p:extLst>
      <p:ext uri="{BB962C8B-B14F-4D97-AF65-F5344CB8AC3E}">
        <p14:creationId xmlns:p14="http://schemas.microsoft.com/office/powerpoint/2010/main" val="1091261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arn(inVertical)">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wipe(down)">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Effect transition="in" filter="wipe(down)">
                                      <p:cBhvr>
                                        <p:cTn id="37" dur="500"/>
                                        <p:tgtEl>
                                          <p:spTgt spid="5">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xEl>
                                              <p:pRg st="2" end="2"/>
                                            </p:txEl>
                                          </p:spTgt>
                                        </p:tgtEl>
                                        <p:attrNameLst>
                                          <p:attrName>style.visibility</p:attrName>
                                        </p:attrNameLst>
                                      </p:cBhvr>
                                      <p:to>
                                        <p:strVal val="visible"/>
                                      </p:to>
                                    </p:set>
                                    <p:animEffect transition="in" filter="wipe(down)">
                                      <p:cBhvr>
                                        <p:cTn id="42" dur="500"/>
                                        <p:tgtEl>
                                          <p:spTgt spid="5">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
                                            <p:txEl>
                                              <p:pRg st="3" end="3"/>
                                            </p:txEl>
                                          </p:spTgt>
                                        </p:tgtEl>
                                        <p:attrNameLst>
                                          <p:attrName>style.visibility</p:attrName>
                                        </p:attrNameLst>
                                      </p:cBhvr>
                                      <p:to>
                                        <p:strVal val="visible"/>
                                      </p:to>
                                    </p:set>
                                    <p:animEffect transition="in" filter="wipe(down)">
                                      <p:cBhvr>
                                        <p:cTn id="47" dur="500"/>
                                        <p:tgtEl>
                                          <p:spTgt spid="5">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5">
                                            <p:txEl>
                                              <p:pRg st="4" end="4"/>
                                            </p:txEl>
                                          </p:spTgt>
                                        </p:tgtEl>
                                        <p:attrNameLst>
                                          <p:attrName>style.visibility</p:attrName>
                                        </p:attrNameLst>
                                      </p:cBhvr>
                                      <p:to>
                                        <p:strVal val="visible"/>
                                      </p:to>
                                    </p:set>
                                    <p:animEffect transition="in" filter="wipe(down)">
                                      <p:cBhvr>
                                        <p:cTn id="5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i="1" dirty="0"/>
              <a:t>Campylobacter</a:t>
            </a:r>
            <a:endParaRPr lang="en-US" dirty="0"/>
          </a:p>
        </p:txBody>
      </p:sp>
      <p:sp>
        <p:nvSpPr>
          <p:cNvPr id="5" name="Content Placeholder 4"/>
          <p:cNvSpPr>
            <a:spLocks noGrp="1"/>
          </p:cNvSpPr>
          <p:nvPr>
            <p:ph sz="half" idx="1"/>
          </p:nvPr>
        </p:nvSpPr>
        <p:spPr/>
        <p:txBody>
          <a:bodyPr>
            <a:normAutofit/>
          </a:bodyPr>
          <a:lstStyle/>
          <a:p>
            <a:pPr marL="342900" lvl="1" indent="-342900"/>
            <a:r>
              <a:rPr lang="en-US" sz="2800" dirty="0"/>
              <a:t>Second most common bacterial cause of diarrhea in the United States</a:t>
            </a:r>
          </a:p>
          <a:p>
            <a:pPr marL="342900" lvl="1" indent="-342900"/>
            <a:endParaRPr lang="en-US" sz="2800" dirty="0"/>
          </a:p>
          <a:p>
            <a:r>
              <a:rPr lang="en-US" dirty="0"/>
              <a:t>Sources: raw and undercooked poultry and other meat, raw milk and untreated water</a:t>
            </a:r>
          </a:p>
          <a:p>
            <a:pPr marL="0" indent="0">
              <a:buNone/>
            </a:pPr>
            <a:endParaRPr lang="en-US" dirty="0"/>
          </a:p>
          <a:p>
            <a:pPr marL="342900" lvl="1" indent="-342900"/>
            <a:endParaRPr lang="en-US" dirty="0"/>
          </a:p>
          <a:p>
            <a:endParaRPr lang="en-US" dirty="0"/>
          </a:p>
        </p:txBody>
      </p:sp>
      <p:sp>
        <p:nvSpPr>
          <p:cNvPr id="6" name="Content Placeholder 5"/>
          <p:cNvSpPr>
            <a:spLocks noGrp="1"/>
          </p:cNvSpPr>
          <p:nvPr>
            <p:ph sz="half" idx="2"/>
          </p:nvPr>
        </p:nvSpPr>
        <p:spPr/>
        <p:txBody>
          <a:bodyPr>
            <a:normAutofit/>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5027" y="1295000"/>
            <a:ext cx="4648200" cy="4648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013563" y="5938304"/>
            <a:ext cx="5498873" cy="646331"/>
          </a:xfrm>
          <a:prstGeom prst="rect">
            <a:avLst/>
          </a:prstGeom>
          <a:noFill/>
        </p:spPr>
        <p:txBody>
          <a:bodyPr wrap="square" rtlCol="0">
            <a:spAutoFit/>
          </a:bodyPr>
          <a:lstStyle/>
          <a:p>
            <a:r>
              <a:rPr lang="en-US" dirty="0">
                <a:hlinkClick r:id="rId3"/>
              </a:rPr>
              <a:t>http://www.fightbac.org/about-foodborne-illness/least-wanted-pathogens</a:t>
            </a:r>
            <a:endParaRPr lang="en-US" dirty="0"/>
          </a:p>
        </p:txBody>
      </p:sp>
    </p:spTree>
    <p:extLst>
      <p:ext uri="{BB962C8B-B14F-4D97-AF65-F5344CB8AC3E}">
        <p14:creationId xmlns:p14="http://schemas.microsoft.com/office/powerpoint/2010/main" val="178426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3" presetClass="entr" presetSubtype="16" fill="hold" nodeType="clickEffect">
                                  <p:stCondLst>
                                    <p:cond delay="0"/>
                                  </p:stCondLst>
                                  <p:childTnLst>
                                    <p:set>
                                      <p:cBhvr>
                                        <p:cTn id="14" dur="1" fill="hold">
                                          <p:stCondLst>
                                            <p:cond delay="0"/>
                                          </p:stCondLst>
                                        </p:cTn>
                                        <p:tgtEl>
                                          <p:spTgt spid="4098"/>
                                        </p:tgtEl>
                                        <p:attrNameLst>
                                          <p:attrName>style.visibility</p:attrName>
                                        </p:attrNameLst>
                                      </p:cBhvr>
                                      <p:to>
                                        <p:strVal val="visible"/>
                                      </p:to>
                                    </p:set>
                                    <p:animEffect transition="in" filter="plus(in)">
                                      <p:cBhvr>
                                        <p:cTn id="15" dur="2000"/>
                                        <p:tgtEl>
                                          <p:spTgt spid="4098"/>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 calcmode="lin" valueType="num">
                                      <p:cBhvr>
                                        <p:cTn id="20" dur="10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1" dur="1000" fill="hold"/>
                                        <p:tgtEl>
                                          <p:spTgt spid="5">
                                            <p:txEl>
                                              <p:pRg st="2" end="2"/>
                                            </p:txEl>
                                          </p:spTgt>
                                        </p:tgtEl>
                                        <p:attrNameLst>
                                          <p:attrName>ppt_h</p:attrName>
                                        </p:attrNameLst>
                                      </p:cBhvr>
                                      <p:tavLst>
                                        <p:tav tm="0">
                                          <p:val>
                                            <p:fltVal val="0"/>
                                          </p:val>
                                        </p:tav>
                                        <p:tav tm="100000">
                                          <p:val>
                                            <p:strVal val="#ppt_h"/>
                                          </p:val>
                                        </p:tav>
                                      </p:tavLst>
                                    </p:anim>
                                    <p:anim calcmode="lin" valueType="num">
                                      <p:cBhvr>
                                        <p:cTn id="22" dur="1000" fill="hold"/>
                                        <p:tgtEl>
                                          <p:spTgt spid="5">
                                            <p:txEl>
                                              <p:pRg st="2" end="2"/>
                                            </p:txEl>
                                          </p:spTgt>
                                        </p:tgtEl>
                                        <p:attrNameLst>
                                          <p:attrName>style.rotation</p:attrName>
                                        </p:attrNameLst>
                                      </p:cBhvr>
                                      <p:tavLst>
                                        <p:tav tm="0">
                                          <p:val>
                                            <p:fltVal val="90"/>
                                          </p:val>
                                        </p:tav>
                                        <p:tav tm="100000">
                                          <p:val>
                                            <p:fltVal val="0"/>
                                          </p:val>
                                        </p:tav>
                                      </p:tavLst>
                                    </p:anim>
                                    <p:animEffect transition="in" filter="fade">
                                      <p:cBhvr>
                                        <p:cTn id="23" dur="1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i="1" dirty="0"/>
              <a:t>Clostridium </a:t>
            </a:r>
            <a:r>
              <a:rPr lang="en-US" i="1" dirty="0" err="1"/>
              <a:t>botulinum</a:t>
            </a:r>
            <a:endParaRPr lang="en-US" dirty="0"/>
          </a:p>
        </p:txBody>
      </p:sp>
      <p:sp>
        <p:nvSpPr>
          <p:cNvPr id="9" name="Content Placeholder 8"/>
          <p:cNvSpPr>
            <a:spLocks noGrp="1"/>
          </p:cNvSpPr>
          <p:nvPr>
            <p:ph sz="half" idx="1"/>
          </p:nvPr>
        </p:nvSpPr>
        <p:spPr/>
        <p:txBody>
          <a:bodyPr>
            <a:normAutofit lnSpcReduction="10000"/>
          </a:bodyPr>
          <a:lstStyle/>
          <a:p>
            <a:r>
              <a:rPr lang="en-US" dirty="0"/>
              <a:t>This organism produces a toxin that causes botulism, a life-threatening illness that can prevent the breathing muscles from moving air in and out of the lungs. </a:t>
            </a:r>
          </a:p>
          <a:p>
            <a:r>
              <a:rPr lang="en-US" dirty="0"/>
              <a:t>Sources: improperly prepared home-canned foods; honey should not be fed to children less than 12 months old </a:t>
            </a:r>
          </a:p>
        </p:txBody>
      </p:sp>
      <p:sp>
        <p:nvSpPr>
          <p:cNvPr id="10" name="Content Placeholder 9"/>
          <p:cNvSpPr>
            <a:spLocks noGrp="1"/>
          </p:cNvSpPr>
          <p:nvPr>
            <p:ph sz="half" idx="2"/>
          </p:nvPr>
        </p:nvSpPr>
        <p:spPr/>
        <p:txBody>
          <a:bodyPr>
            <a:normAutofit lnSpcReduction="10000"/>
          </a:bodyPr>
          <a:lstStyle/>
          <a:p>
            <a:endParaRPr lang="en-US"/>
          </a:p>
        </p:txBody>
      </p:sp>
      <p:pic>
        <p:nvPicPr>
          <p:cNvPr id="512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7804" y="1600200"/>
            <a:ext cx="4343401" cy="434340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6143628" y="6172200"/>
            <a:ext cx="4419599" cy="923330"/>
          </a:xfrm>
          <a:prstGeom prst="rect">
            <a:avLst/>
          </a:prstGeom>
          <a:noFill/>
        </p:spPr>
        <p:txBody>
          <a:bodyPr wrap="square" rtlCol="0">
            <a:spAutoFit/>
          </a:bodyPr>
          <a:lstStyle/>
          <a:p>
            <a:r>
              <a:rPr lang="en-US" dirty="0">
                <a:hlinkClick r:id="rId3"/>
              </a:rPr>
              <a:t>http://www.fightbac.org/about-foodborne-illness/least-wanted-pathogens</a:t>
            </a:r>
            <a:endParaRPr lang="en-US" dirty="0"/>
          </a:p>
        </p:txBody>
      </p:sp>
    </p:spTree>
    <p:extLst>
      <p:ext uri="{BB962C8B-B14F-4D97-AF65-F5344CB8AC3E}">
        <p14:creationId xmlns:p14="http://schemas.microsoft.com/office/powerpoint/2010/main" val="3079143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down)">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121"/>
                                        </p:tgtEl>
                                        <p:attrNameLst>
                                          <p:attrName>style.visibility</p:attrName>
                                        </p:attrNameLst>
                                      </p:cBhvr>
                                      <p:to>
                                        <p:strVal val="visible"/>
                                      </p:to>
                                    </p:set>
                                    <p:animEffect transition="in" filter="wheel(1)">
                                      <p:cBhvr>
                                        <p:cTn id="12" dur="2000"/>
                                        <p:tgtEl>
                                          <p:spTgt spid="51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wipe(down)">
                                      <p:cBhvr>
                                        <p:cTn id="17"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E. coli  </a:t>
            </a:r>
            <a:r>
              <a:rPr lang="en-US" dirty="0"/>
              <a:t>O157:H7</a:t>
            </a:r>
          </a:p>
        </p:txBody>
      </p:sp>
      <p:sp>
        <p:nvSpPr>
          <p:cNvPr id="3" name="Content Placeholder 2"/>
          <p:cNvSpPr>
            <a:spLocks noGrp="1"/>
          </p:cNvSpPr>
          <p:nvPr>
            <p:ph sz="half" idx="1"/>
          </p:nvPr>
        </p:nvSpPr>
        <p:spPr/>
        <p:txBody>
          <a:bodyPr>
            <a:normAutofit/>
          </a:bodyPr>
          <a:lstStyle/>
          <a:p>
            <a:r>
              <a:rPr lang="en-US" dirty="0"/>
              <a:t>A bacterium that can produce a deadly toxin and causes approximately 73,000 cases of foodborne illness each year in the US </a:t>
            </a:r>
          </a:p>
          <a:p>
            <a:r>
              <a:rPr lang="en-US" dirty="0"/>
              <a:t>Sources: beef, especially undercooked or raw hamburger; produce; raw milk; and unpasteurized juices and ciders</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3627" y="1655928"/>
            <a:ext cx="4067174" cy="40671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096000" y="5940913"/>
            <a:ext cx="5601904" cy="646331"/>
          </a:xfrm>
          <a:prstGeom prst="rect">
            <a:avLst/>
          </a:prstGeom>
          <a:noFill/>
        </p:spPr>
        <p:txBody>
          <a:bodyPr wrap="square" rtlCol="0">
            <a:spAutoFit/>
          </a:bodyPr>
          <a:lstStyle/>
          <a:p>
            <a:r>
              <a:rPr lang="en-US" dirty="0">
                <a:hlinkClick r:id="rId3"/>
              </a:rPr>
              <a:t>http://www.fightbac.org/about-foodborne-illness/least-wanted-pathogens</a:t>
            </a:r>
            <a:endParaRPr lang="en-US" dirty="0"/>
          </a:p>
        </p:txBody>
      </p:sp>
    </p:spTree>
    <p:extLst>
      <p:ext uri="{BB962C8B-B14F-4D97-AF65-F5344CB8AC3E}">
        <p14:creationId xmlns:p14="http://schemas.microsoft.com/office/powerpoint/2010/main" val="2670643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circle(out)">
                                      <p:cBhvr>
                                        <p:cTn id="12" dur="2000"/>
                                        <p:tgtEl>
                                          <p:spTgt spid="6146"/>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p:txBody>
          <a:bodyPr>
            <a:normAutofit/>
          </a:bodyPr>
          <a:lstStyle/>
          <a:p>
            <a:pPr lvl="0"/>
            <a:r>
              <a:rPr lang="en-US" dirty="0"/>
              <a:t>Describe the scope of foodborne illness</a:t>
            </a:r>
          </a:p>
          <a:p>
            <a:pPr lvl="0"/>
            <a:r>
              <a:rPr lang="en-US" dirty="0"/>
              <a:t>Explain factors related to food pathogens and spoilage</a:t>
            </a:r>
          </a:p>
          <a:p>
            <a:r>
              <a:rPr lang="en-US" dirty="0"/>
              <a:t>Discuss microorganisms and their roles in food</a:t>
            </a:r>
          </a:p>
          <a:p>
            <a:r>
              <a:rPr lang="en-US" dirty="0"/>
              <a:t>Identify the 12 most undesirable pathogens</a:t>
            </a:r>
          </a:p>
          <a:p>
            <a:r>
              <a:rPr lang="en-US" dirty="0"/>
              <a:t>Explain how beneficial bacteria are used in food processing</a:t>
            </a:r>
          </a:p>
          <a:p>
            <a:r>
              <a:rPr lang="en-US" dirty="0"/>
              <a:t>Identify 8 major food allergens</a:t>
            </a:r>
          </a:p>
          <a:p>
            <a:endParaRPr lang="en-US" dirty="0"/>
          </a:p>
        </p:txBody>
      </p:sp>
    </p:spTree>
    <p:extLst>
      <p:ext uri="{BB962C8B-B14F-4D97-AF65-F5344CB8AC3E}">
        <p14:creationId xmlns:p14="http://schemas.microsoft.com/office/powerpoint/2010/main" val="3951562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Listeria </a:t>
            </a:r>
            <a:r>
              <a:rPr lang="en-US" i="1" dirty="0" err="1"/>
              <a:t>monocytogenes</a:t>
            </a:r>
            <a:endParaRPr lang="en-US" dirty="0"/>
          </a:p>
        </p:txBody>
      </p:sp>
      <p:sp>
        <p:nvSpPr>
          <p:cNvPr id="3" name="Content Placeholder 2"/>
          <p:cNvSpPr>
            <a:spLocks noGrp="1"/>
          </p:cNvSpPr>
          <p:nvPr>
            <p:ph sz="half" idx="1"/>
          </p:nvPr>
        </p:nvSpPr>
        <p:spPr>
          <a:xfrm>
            <a:off x="669702" y="1598613"/>
            <a:ext cx="5473926" cy="4665662"/>
          </a:xfrm>
        </p:spPr>
        <p:txBody>
          <a:bodyPr>
            <a:noAutofit/>
          </a:bodyPr>
          <a:lstStyle/>
          <a:p>
            <a:r>
              <a:rPr lang="en-US" sz="2300" dirty="0"/>
              <a:t>Is everywhere in our environment </a:t>
            </a:r>
          </a:p>
          <a:p>
            <a:r>
              <a:rPr lang="en-US" sz="2300" dirty="0"/>
              <a:t>The problem is when it gets on a product (dirty air, gloves, equipment, etc.) that has been cooked but would not be cooked before being eaten.</a:t>
            </a:r>
          </a:p>
          <a:p>
            <a:pPr marL="0" indent="0">
              <a:buNone/>
            </a:pPr>
            <a:endParaRPr lang="en-US" sz="2300" dirty="0"/>
          </a:p>
          <a:p>
            <a:r>
              <a:rPr lang="en-US" sz="2300" dirty="0"/>
              <a:t>Sources: unpasteurized dairy products, including soft cheeses; sliced deli meats; smoked fish; hot dogs; pate; and deli-prepared salads (i.e., egg, ham, seafood and chicken salads)</a:t>
            </a:r>
          </a:p>
        </p:txBody>
      </p:sp>
      <p:sp>
        <p:nvSpPr>
          <p:cNvPr id="4" name="Content Placeholder 3"/>
          <p:cNvSpPr>
            <a:spLocks noGrp="1"/>
          </p:cNvSpPr>
          <p:nvPr>
            <p:ph sz="half" idx="2"/>
          </p:nvPr>
        </p:nvSpPr>
        <p:spPr/>
        <p:txBody>
          <a:bodyPr>
            <a:normAutofit/>
          </a:bodyPr>
          <a:lstStyle/>
          <a:p>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9743" y="1689390"/>
            <a:ext cx="4330410" cy="43304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143628" y="5941109"/>
            <a:ext cx="5627662" cy="646331"/>
          </a:xfrm>
          <a:prstGeom prst="rect">
            <a:avLst/>
          </a:prstGeom>
          <a:noFill/>
        </p:spPr>
        <p:txBody>
          <a:bodyPr wrap="square" rtlCol="0">
            <a:spAutoFit/>
          </a:bodyPr>
          <a:lstStyle/>
          <a:p>
            <a:r>
              <a:rPr lang="en-US" dirty="0">
                <a:hlinkClick r:id="rId3"/>
              </a:rPr>
              <a:t>http://www.fightbac.org/about-foodborne-illness/least-wanted-pathogens</a:t>
            </a:r>
            <a:endParaRPr lang="en-US" dirty="0"/>
          </a:p>
        </p:txBody>
      </p:sp>
    </p:spTree>
    <p:extLst>
      <p:ext uri="{BB962C8B-B14F-4D97-AF65-F5344CB8AC3E}">
        <p14:creationId xmlns:p14="http://schemas.microsoft.com/office/powerpoint/2010/main" val="4065249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7170"/>
                                        </p:tgtEl>
                                        <p:attrNameLst>
                                          <p:attrName>style.visibility</p:attrName>
                                        </p:attrNameLst>
                                      </p:cBhvr>
                                      <p:to>
                                        <p:strVal val="visible"/>
                                      </p:to>
                                    </p:set>
                                    <p:animEffect transition="in" filter="wheel(1)">
                                      <p:cBhvr>
                                        <p:cTn id="17" dur="2000"/>
                                        <p:tgtEl>
                                          <p:spTgt spid="7170"/>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a:t>Norovirus</a:t>
            </a:r>
            <a:r>
              <a:rPr lang="en-US" dirty="0"/>
              <a:t> </a:t>
            </a:r>
          </a:p>
        </p:txBody>
      </p:sp>
      <p:sp>
        <p:nvSpPr>
          <p:cNvPr id="3" name="Content Placeholder 2"/>
          <p:cNvSpPr>
            <a:spLocks noGrp="1"/>
          </p:cNvSpPr>
          <p:nvPr>
            <p:ph sz="half" idx="1"/>
          </p:nvPr>
        </p:nvSpPr>
        <p:spPr/>
        <p:txBody>
          <a:bodyPr>
            <a:normAutofit fontScale="92500" lnSpcReduction="20000"/>
          </a:bodyPr>
          <a:lstStyle/>
          <a:p>
            <a:r>
              <a:rPr lang="en-US" dirty="0"/>
              <a:t>The leading viral cause of diarrhea in the United States</a:t>
            </a:r>
          </a:p>
          <a:p>
            <a:r>
              <a:rPr lang="en-US" dirty="0"/>
              <a:t>Poor hygiene causes</a:t>
            </a:r>
            <a:r>
              <a:rPr lang="en-US" i="1" dirty="0"/>
              <a:t> Norovirus</a:t>
            </a:r>
            <a:r>
              <a:rPr lang="en-US" dirty="0"/>
              <a:t> to be easily passed from person to person and from infected individuals to food items. </a:t>
            </a:r>
          </a:p>
          <a:p>
            <a:r>
              <a:rPr lang="en-US" dirty="0"/>
              <a:t>Sources: any food contaminated by someone who is infected with this virus; also caused by food service workers not properly washing hands</a:t>
            </a:r>
          </a:p>
          <a:p>
            <a:endParaRPr lang="en-US" dirty="0"/>
          </a:p>
        </p:txBody>
      </p:sp>
      <p:sp>
        <p:nvSpPr>
          <p:cNvPr id="4" name="Content Placeholder 3"/>
          <p:cNvSpPr>
            <a:spLocks noGrp="1"/>
          </p:cNvSpPr>
          <p:nvPr>
            <p:ph sz="half" idx="2"/>
          </p:nvPr>
        </p:nvSpPr>
        <p:spPr/>
        <p:txBody>
          <a:bodyPr>
            <a:normAutofit fontScale="92500" lnSpcReduction="20000"/>
          </a:bodyPr>
          <a:lstStyle/>
          <a:p>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1309688"/>
            <a:ext cx="4238624" cy="423862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100293" y="5665569"/>
            <a:ext cx="5704935" cy="646331"/>
          </a:xfrm>
          <a:prstGeom prst="rect">
            <a:avLst/>
          </a:prstGeom>
          <a:noFill/>
        </p:spPr>
        <p:txBody>
          <a:bodyPr wrap="square" rtlCol="0">
            <a:spAutoFit/>
          </a:bodyPr>
          <a:lstStyle/>
          <a:p>
            <a:r>
              <a:rPr lang="en-US" dirty="0">
                <a:hlinkClick r:id="rId3"/>
              </a:rPr>
              <a:t>http://www.fightbac.org/about-foodborne-illness/least-wanted-pathogens</a:t>
            </a:r>
            <a:endParaRPr lang="en-US" dirty="0"/>
          </a:p>
        </p:txBody>
      </p:sp>
    </p:spTree>
    <p:extLst>
      <p:ext uri="{BB962C8B-B14F-4D97-AF65-F5344CB8AC3E}">
        <p14:creationId xmlns:p14="http://schemas.microsoft.com/office/powerpoint/2010/main" val="2625885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32" fill="hold" nodeType="clickEffect">
                                  <p:stCondLst>
                                    <p:cond delay="0"/>
                                  </p:stCondLst>
                                  <p:childTnLst>
                                    <p:set>
                                      <p:cBhvr>
                                        <p:cTn id="22" dur="1" fill="hold">
                                          <p:stCondLst>
                                            <p:cond delay="0"/>
                                          </p:stCondLst>
                                        </p:cTn>
                                        <p:tgtEl>
                                          <p:spTgt spid="8194"/>
                                        </p:tgtEl>
                                        <p:attrNameLst>
                                          <p:attrName>style.visibility</p:attrName>
                                        </p:attrNameLst>
                                      </p:cBhvr>
                                      <p:to>
                                        <p:strVal val="visible"/>
                                      </p:to>
                                    </p:set>
                                    <p:animEffect transition="in" filter="diamond(out)">
                                      <p:cBhvr>
                                        <p:cTn id="23" dur="2000"/>
                                        <p:tgtEl>
                                          <p:spTgt spid="8194"/>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0"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Salmonella</a:t>
            </a:r>
            <a:r>
              <a:rPr lang="en-US" dirty="0"/>
              <a:t> </a:t>
            </a:r>
          </a:p>
        </p:txBody>
      </p:sp>
      <p:sp>
        <p:nvSpPr>
          <p:cNvPr id="3" name="Content Placeholder 2"/>
          <p:cNvSpPr>
            <a:spLocks noGrp="1"/>
          </p:cNvSpPr>
          <p:nvPr>
            <p:ph sz="half" idx="1"/>
          </p:nvPr>
        </p:nvSpPr>
        <p:spPr/>
        <p:txBody>
          <a:bodyPr>
            <a:normAutofit fontScale="85000" lnSpcReduction="20000"/>
          </a:bodyPr>
          <a:lstStyle/>
          <a:p>
            <a:r>
              <a:rPr lang="en-US" dirty="0"/>
              <a:t>Most common bacterial cause of diarrhea in the United States and the most common cause of foodborne death </a:t>
            </a:r>
          </a:p>
          <a:p>
            <a:r>
              <a:rPr lang="en-US" dirty="0"/>
              <a:t>Responsible for 1.4 million cases of foodborne illness a year</a:t>
            </a:r>
          </a:p>
          <a:p>
            <a:r>
              <a:rPr lang="en-US" dirty="0"/>
              <a:t>Sources: raw and undercooked eggs; undercooked poultry and meat; fresh fruits and vegetables; and unpasteurized dairy products</a:t>
            </a:r>
          </a:p>
          <a:p>
            <a:pPr lvl="1"/>
            <a:r>
              <a:rPr lang="en-US" dirty="0"/>
              <a:t>Salmonellosis is a problem when foods are not kept cold enough.</a:t>
            </a:r>
          </a:p>
          <a:p>
            <a:endParaRPr lang="en-US" dirty="0"/>
          </a:p>
        </p:txBody>
      </p:sp>
      <p:sp>
        <p:nvSpPr>
          <p:cNvPr id="4" name="Content Placeholder 3"/>
          <p:cNvSpPr>
            <a:spLocks noGrp="1"/>
          </p:cNvSpPr>
          <p:nvPr>
            <p:ph sz="half" idx="2"/>
          </p:nvPr>
        </p:nvSpPr>
        <p:spPr/>
        <p:txBody>
          <a:bodyPr>
            <a:normAutofit fontScale="85000" lnSpcReduction="20000"/>
          </a:bodyPr>
          <a:lstStyle/>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6026" y="1752600"/>
            <a:ext cx="4114800" cy="411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172200" y="5911537"/>
            <a:ext cx="5743572" cy="646331"/>
          </a:xfrm>
          <a:prstGeom prst="rect">
            <a:avLst/>
          </a:prstGeom>
          <a:noFill/>
        </p:spPr>
        <p:txBody>
          <a:bodyPr wrap="square" rtlCol="0">
            <a:spAutoFit/>
          </a:bodyPr>
          <a:lstStyle/>
          <a:p>
            <a:r>
              <a:rPr lang="en-US" dirty="0">
                <a:hlinkClick r:id="rId3"/>
              </a:rPr>
              <a:t>http://www.fightbac.org/about-foodborne-illness/least-wanted-pathogens</a:t>
            </a:r>
            <a:endParaRPr lang="en-US" dirty="0"/>
          </a:p>
        </p:txBody>
      </p:sp>
    </p:spTree>
    <p:extLst>
      <p:ext uri="{BB962C8B-B14F-4D97-AF65-F5344CB8AC3E}">
        <p14:creationId xmlns:p14="http://schemas.microsoft.com/office/powerpoint/2010/main" val="478521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9218"/>
                                        </p:tgtEl>
                                        <p:attrNameLst>
                                          <p:attrName>style.visibility</p:attrName>
                                        </p:attrNameLst>
                                      </p:cBhvr>
                                      <p:to>
                                        <p:strVal val="visible"/>
                                      </p:to>
                                    </p:set>
                                    <p:animEffect transition="in" filter="box(out)">
                                      <p:cBhvr>
                                        <p:cTn id="17" dur="2000"/>
                                        <p:tgtEl>
                                          <p:spTgt spid="9218"/>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ox(in)">
                                      <p:cBhvr>
                                        <p:cTn id="22" dur="2000"/>
                                        <p:tgtEl>
                                          <p:spTgt spid="3">
                                            <p:txEl>
                                              <p:pRg st="2" end="2"/>
                                            </p:txEl>
                                          </p:spTgt>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box(in)">
                                      <p:cBhvr>
                                        <p:cTn id="25"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Staphylococcus </a:t>
            </a:r>
            <a:r>
              <a:rPr lang="en-US" i="1" dirty="0" err="1"/>
              <a:t>aureus</a:t>
            </a:r>
            <a:endParaRPr lang="en-US" dirty="0"/>
          </a:p>
        </p:txBody>
      </p:sp>
      <p:sp>
        <p:nvSpPr>
          <p:cNvPr id="3" name="Content Placeholder 2"/>
          <p:cNvSpPr>
            <a:spLocks noGrp="1"/>
          </p:cNvSpPr>
          <p:nvPr>
            <p:ph sz="half" idx="1"/>
          </p:nvPr>
        </p:nvSpPr>
        <p:spPr/>
        <p:txBody>
          <a:bodyPr>
            <a:normAutofit fontScale="92500" lnSpcReduction="10000"/>
          </a:bodyPr>
          <a:lstStyle/>
          <a:p>
            <a:r>
              <a:rPr lang="en-US" dirty="0"/>
              <a:t>This bacterium produces a toxin that causes vomiting shortly after being ingested. </a:t>
            </a:r>
          </a:p>
          <a:p>
            <a:endParaRPr lang="en-US" dirty="0"/>
          </a:p>
          <a:p>
            <a:r>
              <a:rPr lang="en-US" dirty="0"/>
              <a:t>Sources: cooked foods high in protein (e.g., cooked ham, salads, bakery products, dairy products) that are held too long at room temperature</a:t>
            </a:r>
          </a:p>
          <a:p>
            <a:pPr lvl="1"/>
            <a:r>
              <a:rPr lang="en-US" dirty="0"/>
              <a:t>Human skin and noses are also a source for staph.</a:t>
            </a:r>
          </a:p>
        </p:txBody>
      </p:sp>
      <p:sp>
        <p:nvSpPr>
          <p:cNvPr id="4" name="Content Placeholder 3"/>
          <p:cNvSpPr>
            <a:spLocks noGrp="1"/>
          </p:cNvSpPr>
          <p:nvPr>
            <p:ph sz="half" idx="2"/>
          </p:nvPr>
        </p:nvSpPr>
        <p:spPr/>
        <p:txBody>
          <a:bodyPr>
            <a:normAutofit fontScale="92500" lnSpcReduction="10000"/>
          </a:bodyPr>
          <a:lstStyle/>
          <a:p>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3627" y="1752600"/>
            <a:ext cx="4191000" cy="4191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096000" y="5958688"/>
            <a:ext cx="5679178" cy="646331"/>
          </a:xfrm>
          <a:prstGeom prst="rect">
            <a:avLst/>
          </a:prstGeom>
          <a:noFill/>
        </p:spPr>
        <p:txBody>
          <a:bodyPr wrap="square" rtlCol="0">
            <a:spAutoFit/>
          </a:bodyPr>
          <a:lstStyle/>
          <a:p>
            <a:r>
              <a:rPr lang="en-US" dirty="0">
                <a:hlinkClick r:id="rId3"/>
              </a:rPr>
              <a:t>http://www.fightbac.org/about-foodborne-illness/least-wanted-pathogens</a:t>
            </a:r>
            <a:endParaRPr lang="en-US" dirty="0"/>
          </a:p>
        </p:txBody>
      </p:sp>
    </p:spTree>
    <p:extLst>
      <p:ext uri="{BB962C8B-B14F-4D97-AF65-F5344CB8AC3E}">
        <p14:creationId xmlns:p14="http://schemas.microsoft.com/office/powerpoint/2010/main" val="2852519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10242"/>
                                        </p:tgtEl>
                                        <p:attrNameLst>
                                          <p:attrName>style.visibility</p:attrName>
                                        </p:attrNameLst>
                                      </p:cBhvr>
                                      <p:to>
                                        <p:strVal val="visible"/>
                                      </p:to>
                                    </p:set>
                                    <p:animEffect transition="in" filter="circle(out)">
                                      <p:cBhvr>
                                        <p:cTn id="12" dur="2000"/>
                                        <p:tgtEl>
                                          <p:spTgt spid="1024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arn(inVertical)">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a:t>Shigella</a:t>
            </a:r>
            <a:r>
              <a:rPr lang="en-US" dirty="0"/>
              <a:t> </a:t>
            </a:r>
          </a:p>
        </p:txBody>
      </p:sp>
      <p:sp>
        <p:nvSpPr>
          <p:cNvPr id="3" name="Content Placeholder 2"/>
          <p:cNvSpPr>
            <a:spLocks noGrp="1"/>
          </p:cNvSpPr>
          <p:nvPr>
            <p:ph sz="half" idx="1"/>
          </p:nvPr>
        </p:nvSpPr>
        <p:spPr/>
        <p:txBody>
          <a:bodyPr>
            <a:normAutofit fontScale="92500" lnSpcReduction="20000"/>
          </a:bodyPr>
          <a:lstStyle/>
          <a:p>
            <a:r>
              <a:rPr lang="en-US" dirty="0"/>
              <a:t>Causes an estimated 448,000 cases of diarrhea illnesses per year</a:t>
            </a:r>
          </a:p>
          <a:p>
            <a:r>
              <a:rPr lang="en-US" dirty="0"/>
              <a:t>Poor hygiene causes </a:t>
            </a:r>
            <a:r>
              <a:rPr lang="en-US" i="1" dirty="0"/>
              <a:t>Shigella</a:t>
            </a:r>
            <a:r>
              <a:rPr lang="en-US" dirty="0"/>
              <a:t> to be easily passed from person to person and from infected individuals to food items. </a:t>
            </a:r>
          </a:p>
          <a:p>
            <a:endParaRPr lang="en-US" dirty="0"/>
          </a:p>
          <a:p>
            <a:r>
              <a:rPr lang="en-US" dirty="0"/>
              <a:t>Sources: salads, unclean water and any food handled by someone who is infected with the bacterium</a:t>
            </a:r>
          </a:p>
        </p:txBody>
      </p:sp>
      <p:sp>
        <p:nvSpPr>
          <p:cNvPr id="4" name="Content Placeholder 3"/>
          <p:cNvSpPr>
            <a:spLocks noGrp="1"/>
          </p:cNvSpPr>
          <p:nvPr>
            <p:ph sz="half" idx="2"/>
          </p:nvPr>
        </p:nvSpPr>
        <p:spPr/>
        <p:txBody>
          <a:bodyPr>
            <a:normAutofit fontScale="92500" lnSpcReduction="20000"/>
          </a:bodyPr>
          <a:lstStyle/>
          <a:p>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9358" y="1600201"/>
            <a:ext cx="4148137" cy="41481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172200" y="5802896"/>
            <a:ext cx="5949634" cy="646331"/>
          </a:xfrm>
          <a:prstGeom prst="rect">
            <a:avLst/>
          </a:prstGeom>
          <a:noFill/>
        </p:spPr>
        <p:txBody>
          <a:bodyPr wrap="square" rtlCol="0">
            <a:spAutoFit/>
          </a:bodyPr>
          <a:lstStyle/>
          <a:p>
            <a:r>
              <a:rPr lang="en-US" dirty="0">
                <a:hlinkClick r:id="rId3"/>
              </a:rPr>
              <a:t>http://www.fightbac.org/about-foodborne-illness/least-wanted-pathogens</a:t>
            </a:r>
            <a:endParaRPr lang="en-US" dirty="0"/>
          </a:p>
        </p:txBody>
      </p:sp>
    </p:spTree>
    <p:extLst>
      <p:ext uri="{BB962C8B-B14F-4D97-AF65-F5344CB8AC3E}">
        <p14:creationId xmlns:p14="http://schemas.microsoft.com/office/powerpoint/2010/main" val="525921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1" presetClass="entr" presetSubtype="8" fill="hold" nodeType="clickEffect">
                                  <p:stCondLst>
                                    <p:cond delay="0"/>
                                  </p:stCondLst>
                                  <p:childTnLst>
                                    <p:set>
                                      <p:cBhvr>
                                        <p:cTn id="20" dur="1" fill="hold">
                                          <p:stCondLst>
                                            <p:cond delay="0"/>
                                          </p:stCondLst>
                                        </p:cTn>
                                        <p:tgtEl>
                                          <p:spTgt spid="11266"/>
                                        </p:tgtEl>
                                        <p:attrNameLst>
                                          <p:attrName>style.visibility</p:attrName>
                                        </p:attrNameLst>
                                      </p:cBhvr>
                                      <p:to>
                                        <p:strVal val="visible"/>
                                      </p:to>
                                    </p:set>
                                    <p:animEffect transition="in" filter="wheel(8)">
                                      <p:cBhvr>
                                        <p:cTn id="21" dur="2000"/>
                                        <p:tgtEl>
                                          <p:spTgt spid="11266"/>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Toxoplasma </a:t>
            </a:r>
            <a:r>
              <a:rPr lang="en-US" i="1" dirty="0" err="1"/>
              <a:t>gondii</a:t>
            </a:r>
            <a:r>
              <a:rPr lang="en-US" dirty="0"/>
              <a:t> </a:t>
            </a:r>
          </a:p>
        </p:txBody>
      </p:sp>
      <p:sp>
        <p:nvSpPr>
          <p:cNvPr id="3" name="Content Placeholder 2"/>
          <p:cNvSpPr>
            <a:spLocks noGrp="1"/>
          </p:cNvSpPr>
          <p:nvPr>
            <p:ph sz="half" idx="1"/>
          </p:nvPr>
        </p:nvSpPr>
        <p:spPr/>
        <p:txBody>
          <a:bodyPr>
            <a:normAutofit fontScale="92500" lnSpcReduction="10000"/>
          </a:bodyPr>
          <a:lstStyle/>
          <a:p>
            <a:r>
              <a:rPr lang="en-US" dirty="0"/>
              <a:t>A parasite that causes toxoplasmosis, a very severe disease that can produce central nervous system disorders particularly mental retardation and visual impairment in children</a:t>
            </a:r>
          </a:p>
          <a:p>
            <a:endParaRPr lang="en-US" dirty="0"/>
          </a:p>
          <a:p>
            <a:r>
              <a:rPr lang="en-US" dirty="0"/>
              <a:t>Sources: raw or undercooked pork</a:t>
            </a:r>
          </a:p>
          <a:p>
            <a:pPr lvl="1"/>
            <a:r>
              <a:rPr lang="en-US" dirty="0"/>
              <a:t>Also associated with handling cats and cat feces</a:t>
            </a:r>
          </a:p>
        </p:txBody>
      </p:sp>
      <p:sp>
        <p:nvSpPr>
          <p:cNvPr id="4" name="Content Placeholder 3"/>
          <p:cNvSpPr>
            <a:spLocks noGrp="1"/>
          </p:cNvSpPr>
          <p:nvPr>
            <p:ph sz="half" idx="2"/>
          </p:nvPr>
        </p:nvSpPr>
        <p:spPr/>
        <p:txBody>
          <a:bodyPr>
            <a:normAutofit fontScale="92500" lnSpcReduction="10000"/>
          </a:bodyPr>
          <a:lstStyle/>
          <a:p>
            <a:endParaRPr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6804" y="1644556"/>
            <a:ext cx="4162425" cy="41624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096000" y="5924143"/>
            <a:ext cx="6048372" cy="646331"/>
          </a:xfrm>
          <a:prstGeom prst="rect">
            <a:avLst/>
          </a:prstGeom>
          <a:noFill/>
        </p:spPr>
        <p:txBody>
          <a:bodyPr wrap="square" rtlCol="0">
            <a:spAutoFit/>
          </a:bodyPr>
          <a:lstStyle/>
          <a:p>
            <a:r>
              <a:rPr lang="en-US" dirty="0">
                <a:hlinkClick r:id="rId3"/>
              </a:rPr>
              <a:t>http://www.fightbac.org/about-foodborne-illness/least-wanted-pathogens</a:t>
            </a:r>
            <a:endParaRPr lang="en-US" dirty="0"/>
          </a:p>
        </p:txBody>
      </p:sp>
    </p:spTree>
    <p:extLst>
      <p:ext uri="{BB962C8B-B14F-4D97-AF65-F5344CB8AC3E}">
        <p14:creationId xmlns:p14="http://schemas.microsoft.com/office/powerpoint/2010/main" val="3604249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12290"/>
                                        </p:tgtEl>
                                        <p:attrNameLst>
                                          <p:attrName>style.visibility</p:attrName>
                                        </p:attrNameLst>
                                      </p:cBhvr>
                                      <p:to>
                                        <p:strVal val="visible"/>
                                      </p:to>
                                    </p:set>
                                    <p:animEffect transition="in" filter="circle(out)">
                                      <p:cBhvr>
                                        <p:cTn id="12" dur="2000"/>
                                        <p:tgtEl>
                                          <p:spTgt spid="1229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down)">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Vibrio </a:t>
            </a:r>
            <a:r>
              <a:rPr lang="en-US" i="1" dirty="0" err="1"/>
              <a:t>vulnificus</a:t>
            </a:r>
            <a:endParaRPr lang="en-US" dirty="0"/>
          </a:p>
        </p:txBody>
      </p:sp>
      <p:sp>
        <p:nvSpPr>
          <p:cNvPr id="3" name="Content Placeholder 2"/>
          <p:cNvSpPr>
            <a:spLocks noGrp="1"/>
          </p:cNvSpPr>
          <p:nvPr>
            <p:ph sz="half" idx="1"/>
          </p:nvPr>
        </p:nvSpPr>
        <p:spPr>
          <a:xfrm>
            <a:off x="1981200" y="1600201"/>
            <a:ext cx="4114800" cy="4525963"/>
          </a:xfrm>
        </p:spPr>
        <p:txBody>
          <a:bodyPr>
            <a:normAutofit fontScale="92500"/>
          </a:bodyPr>
          <a:lstStyle/>
          <a:p>
            <a:r>
              <a:rPr lang="en-US" dirty="0"/>
              <a:t>Causes gastroenteritis, wound infection and severe bloodstream infections</a:t>
            </a:r>
          </a:p>
          <a:p>
            <a:r>
              <a:rPr lang="en-US" dirty="0"/>
              <a:t>People with liver diseases are especially at high risk.</a:t>
            </a:r>
          </a:p>
          <a:p>
            <a:r>
              <a:rPr lang="en-US" dirty="0"/>
              <a:t> Sources: raw or undercooked seafood, particularly shellfish</a:t>
            </a:r>
          </a:p>
        </p:txBody>
      </p:sp>
      <p:sp>
        <p:nvSpPr>
          <p:cNvPr id="4" name="Content Placeholder 3"/>
          <p:cNvSpPr>
            <a:spLocks noGrp="1"/>
          </p:cNvSpPr>
          <p:nvPr>
            <p:ph sz="half" idx="2"/>
          </p:nvPr>
        </p:nvSpPr>
        <p:spPr/>
        <p:txBody>
          <a:bodyPr>
            <a:normAutofit fontScale="92500"/>
          </a:bodyPr>
          <a:lstStyle/>
          <a:p>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8991" y="1699347"/>
            <a:ext cx="4232564" cy="42325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096000" y="5928034"/>
            <a:ext cx="5872361" cy="646331"/>
          </a:xfrm>
          <a:prstGeom prst="rect">
            <a:avLst/>
          </a:prstGeom>
          <a:noFill/>
        </p:spPr>
        <p:txBody>
          <a:bodyPr wrap="square" rtlCol="0">
            <a:spAutoFit/>
          </a:bodyPr>
          <a:lstStyle/>
          <a:p>
            <a:r>
              <a:rPr lang="en-US" dirty="0">
                <a:hlinkClick r:id="rId3"/>
              </a:rPr>
              <a:t>http://www.fightbac.org/about-foodborne-illness/least-wanted-pathogens</a:t>
            </a:r>
            <a:endParaRPr lang="en-US" dirty="0"/>
          </a:p>
        </p:txBody>
      </p:sp>
    </p:spTree>
    <p:extLst>
      <p:ext uri="{BB962C8B-B14F-4D97-AF65-F5344CB8AC3E}">
        <p14:creationId xmlns:p14="http://schemas.microsoft.com/office/powerpoint/2010/main" val="3214497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3" fill="hold" nodeType="clickEffect">
                                  <p:stCondLst>
                                    <p:cond delay="0"/>
                                  </p:stCondLst>
                                  <p:childTnLst>
                                    <p:set>
                                      <p:cBhvr>
                                        <p:cTn id="16" dur="1" fill="hold">
                                          <p:stCondLst>
                                            <p:cond delay="0"/>
                                          </p:stCondLst>
                                        </p:cTn>
                                        <p:tgtEl>
                                          <p:spTgt spid="13314"/>
                                        </p:tgtEl>
                                        <p:attrNameLst>
                                          <p:attrName>style.visibility</p:attrName>
                                        </p:attrNameLst>
                                      </p:cBhvr>
                                      <p:to>
                                        <p:strVal val="visible"/>
                                      </p:to>
                                    </p:set>
                                    <p:animEffect transition="in" filter="wheel(3)">
                                      <p:cBhvr>
                                        <p:cTn id="17" dur="2000"/>
                                        <p:tgtEl>
                                          <p:spTgt spid="133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Good Bacteria</a:t>
            </a:r>
          </a:p>
        </p:txBody>
      </p:sp>
      <p:sp>
        <p:nvSpPr>
          <p:cNvPr id="3" name="Content Placeholder 2"/>
          <p:cNvSpPr>
            <a:spLocks noGrp="1"/>
          </p:cNvSpPr>
          <p:nvPr>
            <p:ph sz="half" idx="1"/>
          </p:nvPr>
        </p:nvSpPr>
        <p:spPr/>
        <p:txBody>
          <a:bodyPr/>
          <a:lstStyle/>
          <a:p>
            <a:r>
              <a:rPr lang="en-US" dirty="0"/>
              <a:t>Beer</a:t>
            </a:r>
          </a:p>
          <a:p>
            <a:r>
              <a:rPr lang="en-US" dirty="0"/>
              <a:t>Wine</a:t>
            </a:r>
          </a:p>
          <a:p>
            <a:r>
              <a:rPr lang="en-US" dirty="0"/>
              <a:t>Cheese</a:t>
            </a:r>
          </a:p>
          <a:p>
            <a:r>
              <a:rPr lang="en-US" dirty="0"/>
              <a:t>Yogurt</a:t>
            </a:r>
          </a:p>
        </p:txBody>
      </p:sp>
      <p:pic>
        <p:nvPicPr>
          <p:cNvPr id="1026" name="Picture 2" descr="Grated cheese and grater | 🇩🇪Professional Photographer 🔴T… | Flickr">
            <a:extLst>
              <a:ext uri="{FF2B5EF4-FFF2-40B4-BE49-F238E27FC236}">
                <a16:creationId xmlns:a16="http://schemas.microsoft.com/office/drawing/2014/main" id="{9A0537D9-19E6-4884-A790-3053D7FED2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6949" y="1828800"/>
            <a:ext cx="6971051" cy="4649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9626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Good Bacteria</a:t>
            </a:r>
          </a:p>
        </p:txBody>
      </p:sp>
      <p:sp>
        <p:nvSpPr>
          <p:cNvPr id="5" name="Content Placeholder 4"/>
          <p:cNvSpPr>
            <a:spLocks noGrp="1"/>
          </p:cNvSpPr>
          <p:nvPr>
            <p:ph idx="1"/>
          </p:nvPr>
        </p:nvSpPr>
        <p:spPr/>
        <p:txBody>
          <a:bodyPr>
            <a:normAutofit/>
          </a:bodyPr>
          <a:lstStyle/>
          <a:p>
            <a:r>
              <a:rPr lang="en-US" dirty="0"/>
              <a:t>The most common yeast that is used in the preparation of beer is </a:t>
            </a:r>
            <a:r>
              <a:rPr lang="en-US" i="1" dirty="0"/>
              <a:t>Saccharomyces cerevisiae</a:t>
            </a:r>
            <a:r>
              <a:rPr lang="en-US" dirty="0"/>
              <a:t>, commonly known as “baker’s yeast” or “brewer’s yeast.”</a:t>
            </a:r>
          </a:p>
          <a:p>
            <a:r>
              <a:rPr lang="en-US" dirty="0"/>
              <a:t> Beer is made from barley, wheat or rye grain that is germinated to convert starch to sugar such as maltose. The grain is dried and crushed before hot water and yeast are added to initiate </a:t>
            </a:r>
            <a:r>
              <a:rPr lang="en-US" b="1" dirty="0"/>
              <a:t>fermentation</a:t>
            </a:r>
            <a:r>
              <a:rPr lang="en-US" dirty="0"/>
              <a:t>. </a:t>
            </a:r>
          </a:p>
        </p:txBody>
      </p:sp>
    </p:spTree>
    <p:extLst>
      <p:ext uri="{BB962C8B-B14F-4D97-AF65-F5344CB8AC3E}">
        <p14:creationId xmlns:p14="http://schemas.microsoft.com/office/powerpoint/2010/main" val="4071781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Fermentation</a:t>
            </a:r>
          </a:p>
        </p:txBody>
      </p:sp>
      <p:sp>
        <p:nvSpPr>
          <p:cNvPr id="3" name="Content Placeholder 2"/>
          <p:cNvSpPr>
            <a:spLocks noGrp="1"/>
          </p:cNvSpPr>
          <p:nvPr>
            <p:ph idx="1"/>
          </p:nvPr>
        </p:nvSpPr>
        <p:spPr/>
        <p:txBody>
          <a:bodyPr>
            <a:normAutofit/>
          </a:bodyPr>
          <a:lstStyle/>
          <a:p>
            <a:r>
              <a:rPr lang="en-US" dirty="0"/>
              <a:t>The chemical conversion of carbohydrates into alcohols or acids</a:t>
            </a:r>
          </a:p>
          <a:p>
            <a:r>
              <a:rPr lang="en-US" dirty="0"/>
              <a:t>It occurs when oxygen supplies are limited and, therefore, is a type of anaerobic respiration.</a:t>
            </a:r>
          </a:p>
          <a:p>
            <a:r>
              <a:rPr lang="en-US" dirty="0"/>
              <a:t>In the fermentation process, sugars in the mixture are converted to alcohol and carbon dioxide. After 2 to 5 days the beer is separated from the yeast, matured and filtered before packaging.</a:t>
            </a:r>
          </a:p>
          <a:p>
            <a:endParaRPr lang="en-US" dirty="0"/>
          </a:p>
        </p:txBody>
      </p:sp>
    </p:spTree>
    <p:extLst>
      <p:ext uri="{BB962C8B-B14F-4D97-AF65-F5344CB8AC3E}">
        <p14:creationId xmlns:p14="http://schemas.microsoft.com/office/powerpoint/2010/main" val="41957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out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out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Foodborne Illness</a:t>
            </a:r>
          </a:p>
        </p:txBody>
      </p:sp>
      <p:sp>
        <p:nvSpPr>
          <p:cNvPr id="3" name="Content Placeholder 2"/>
          <p:cNvSpPr>
            <a:spLocks noGrp="1"/>
          </p:cNvSpPr>
          <p:nvPr>
            <p:ph idx="1"/>
          </p:nvPr>
        </p:nvSpPr>
        <p:spPr/>
        <p:txBody>
          <a:bodyPr/>
          <a:lstStyle/>
          <a:p>
            <a:r>
              <a:rPr lang="en-US" dirty="0"/>
              <a:t>A disease that is carried or transmitted to humans by food containing harmful substances</a:t>
            </a:r>
          </a:p>
          <a:p>
            <a:r>
              <a:rPr lang="en-US" dirty="0"/>
              <a:t>Examples are the disease salmonellosis, which is caused by </a:t>
            </a:r>
            <a:r>
              <a:rPr lang="en-US" i="1" dirty="0"/>
              <a:t>Salmonella </a:t>
            </a:r>
            <a:r>
              <a:rPr lang="en-US" dirty="0"/>
              <a:t>bacteria, and the disease botulism, which is caused by the toxin produced by the bacteria </a:t>
            </a:r>
            <a:r>
              <a:rPr lang="en-US" i="1" dirty="0"/>
              <a:t>Clostridium botulinum.</a:t>
            </a:r>
            <a:r>
              <a:rPr lang="en-US" b="1" dirty="0"/>
              <a:t> </a:t>
            </a:r>
            <a:endParaRPr lang="en-US" dirty="0"/>
          </a:p>
        </p:txBody>
      </p:sp>
    </p:spTree>
    <p:extLst>
      <p:ext uri="{BB962C8B-B14F-4D97-AF65-F5344CB8AC3E}">
        <p14:creationId xmlns:p14="http://schemas.microsoft.com/office/powerpoint/2010/main" val="845164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Fermentation</a:t>
            </a:r>
          </a:p>
        </p:txBody>
      </p:sp>
      <p:sp>
        <p:nvSpPr>
          <p:cNvPr id="3" name="Content Placeholder 2"/>
          <p:cNvSpPr>
            <a:spLocks noGrp="1"/>
          </p:cNvSpPr>
          <p:nvPr>
            <p:ph idx="1"/>
          </p:nvPr>
        </p:nvSpPr>
        <p:spPr/>
        <p:txBody>
          <a:bodyPr/>
          <a:lstStyle/>
          <a:p>
            <a:r>
              <a:rPr lang="en-US" dirty="0"/>
              <a:t>Wine is also produced through fermentation. Grapes or other fruits are crushed to release the sugars, and yeast is then added for fermentation and conversion of the sugars into alcohol.</a:t>
            </a:r>
          </a:p>
          <a:p>
            <a:r>
              <a:rPr lang="en-US" dirty="0"/>
              <a:t>For sparkling wines, the carbon dioxide produced by the fermentation process is trapped to create bubbles.</a:t>
            </a:r>
          </a:p>
        </p:txBody>
      </p:sp>
    </p:spTree>
    <p:extLst>
      <p:ext uri="{BB962C8B-B14F-4D97-AF65-F5344CB8AC3E}">
        <p14:creationId xmlns:p14="http://schemas.microsoft.com/office/powerpoint/2010/main" val="79468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Probiotic</a:t>
            </a:r>
            <a:endParaRPr lang="en-US" dirty="0"/>
          </a:p>
        </p:txBody>
      </p:sp>
      <p:sp>
        <p:nvSpPr>
          <p:cNvPr id="3" name="Content Placeholder 2"/>
          <p:cNvSpPr>
            <a:spLocks noGrp="1"/>
          </p:cNvSpPr>
          <p:nvPr>
            <p:ph idx="1"/>
          </p:nvPr>
        </p:nvSpPr>
        <p:spPr/>
        <p:txBody>
          <a:bodyPr/>
          <a:lstStyle/>
          <a:p>
            <a:r>
              <a:rPr lang="en-US" dirty="0"/>
              <a:t>Probiotic (for life) bacteria can protect the host and prevent disease.</a:t>
            </a:r>
          </a:p>
          <a:p>
            <a:r>
              <a:rPr lang="en-US" dirty="0"/>
              <a:t>They are live microorganisms that provide a health benefit to the host. </a:t>
            </a:r>
          </a:p>
          <a:p>
            <a:r>
              <a:rPr lang="en-US" dirty="0"/>
              <a:t>For example, antibiotics can kill off normal intestinal flora and the administration of probiotic bacteria can replenish the flora to normal levels. </a:t>
            </a:r>
          </a:p>
        </p:txBody>
      </p:sp>
    </p:spTree>
    <p:extLst>
      <p:ext uri="{BB962C8B-B14F-4D97-AF65-F5344CB8AC3E}">
        <p14:creationId xmlns:p14="http://schemas.microsoft.com/office/powerpoint/2010/main" val="1183812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Yogurt</a:t>
            </a:r>
          </a:p>
        </p:txBody>
      </p:sp>
      <p:sp>
        <p:nvSpPr>
          <p:cNvPr id="3" name="Content Placeholder 2"/>
          <p:cNvSpPr>
            <a:spLocks noGrp="1"/>
          </p:cNvSpPr>
          <p:nvPr>
            <p:ph idx="1"/>
          </p:nvPr>
        </p:nvSpPr>
        <p:spPr/>
        <p:txBody>
          <a:bodyPr/>
          <a:lstStyle/>
          <a:p>
            <a:pPr marL="342900" lvl="1" indent="-342900"/>
            <a:r>
              <a:rPr lang="en-US" dirty="0"/>
              <a:t>Bacterial strains such as </a:t>
            </a:r>
            <a:r>
              <a:rPr lang="en-US" i="1" dirty="0"/>
              <a:t>Lactobacillus bulgaricus </a:t>
            </a:r>
            <a:r>
              <a:rPr lang="en-US" dirty="0"/>
              <a:t>convert lactose sugar into lactic acid. This reaction lowers the pH (e.g., acidity) and causes the milk to clot, creating the characteristic texture and taste of yogurt. </a:t>
            </a:r>
          </a:p>
          <a:p>
            <a:pPr marL="342900" lvl="1" indent="-342900"/>
            <a:r>
              <a:rPr lang="en-US" dirty="0"/>
              <a:t>Live bacteria in probiotic yogurts can help restore the natural microbe population of the gut (stomach), which can be depleted by using antibiotics.</a:t>
            </a:r>
          </a:p>
          <a:p>
            <a:endParaRPr lang="en-US" dirty="0"/>
          </a:p>
        </p:txBody>
      </p:sp>
    </p:spTree>
    <p:extLst>
      <p:ext uri="{BB962C8B-B14F-4D97-AF65-F5344CB8AC3E}">
        <p14:creationId xmlns:p14="http://schemas.microsoft.com/office/powerpoint/2010/main" val="1578014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Horizontal)">
                                      <p:cBhvr>
                                        <p:cTn id="7" dur="500"/>
                                        <p:tgtEl>
                                          <p:spTgt spid="3">
                                            <p:txEl>
                                              <p:pRg st="0" end="0"/>
                                            </p:txEl>
                                          </p:spTgt>
                                        </p:tgtEl>
                                      </p:cBhvr>
                                    </p:animEffect>
                                  </p:childTnLst>
                                </p:cTn>
                              </p:par>
                              <p:par>
                                <p:cTn id="8" presetID="16" presetClass="entr" presetSubtype="42"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outHorizontal)">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Food Allergens</a:t>
            </a:r>
          </a:p>
        </p:txBody>
      </p:sp>
      <p:sp>
        <p:nvSpPr>
          <p:cNvPr id="3" name="Content Placeholder 2"/>
          <p:cNvSpPr>
            <a:spLocks noGrp="1"/>
          </p:cNvSpPr>
          <p:nvPr>
            <p:ph idx="1"/>
          </p:nvPr>
        </p:nvSpPr>
        <p:spPr/>
        <p:txBody>
          <a:bodyPr/>
          <a:lstStyle/>
          <a:p>
            <a:r>
              <a:rPr lang="en-US" dirty="0"/>
              <a:t>160 foods can cause allergic reactions (and even death) in people with food allergies.</a:t>
            </a:r>
          </a:p>
          <a:p>
            <a:r>
              <a:rPr lang="en-US" dirty="0"/>
              <a:t>The law identifies the 8 most common allergenic foods; 90% of food allergic reactions come from these 8 foods.</a:t>
            </a:r>
          </a:p>
          <a:p>
            <a:r>
              <a:rPr lang="en-US" dirty="0"/>
              <a:t>These 8 foods are also the sources from which many other ingredients are derived.</a:t>
            </a:r>
          </a:p>
        </p:txBody>
      </p:sp>
    </p:spTree>
    <p:extLst>
      <p:ext uri="{BB962C8B-B14F-4D97-AF65-F5344CB8AC3E}">
        <p14:creationId xmlns:p14="http://schemas.microsoft.com/office/powerpoint/2010/main" val="2423430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Top 8 Food Allergens</a:t>
            </a:r>
          </a:p>
        </p:txBody>
      </p:sp>
      <p:sp>
        <p:nvSpPr>
          <p:cNvPr id="3" name="Content Placeholder 2"/>
          <p:cNvSpPr>
            <a:spLocks noGrp="1"/>
          </p:cNvSpPr>
          <p:nvPr>
            <p:ph idx="1"/>
          </p:nvPr>
        </p:nvSpPr>
        <p:spPr>
          <a:xfrm>
            <a:off x="1828800" y="1647821"/>
            <a:ext cx="8229600" cy="4525963"/>
          </a:xfrm>
        </p:spPr>
        <p:txBody>
          <a:bodyPr/>
          <a:lstStyle/>
          <a:p>
            <a:pPr lvl="1"/>
            <a:r>
              <a:rPr lang="en-US" dirty="0"/>
              <a:t>Milk</a:t>
            </a:r>
          </a:p>
          <a:p>
            <a:pPr lvl="1"/>
            <a:r>
              <a:rPr lang="en-US" dirty="0"/>
              <a:t>Eggs</a:t>
            </a:r>
          </a:p>
          <a:p>
            <a:pPr lvl="1"/>
            <a:r>
              <a:rPr lang="en-US" dirty="0"/>
              <a:t>Fish (e.g., bass, flounder, cod)</a:t>
            </a:r>
          </a:p>
          <a:p>
            <a:pPr lvl="1"/>
            <a:r>
              <a:rPr lang="en-US" dirty="0"/>
              <a:t>Crustacean shellfish (e.g., crab, lobster, shrimp)</a:t>
            </a:r>
          </a:p>
          <a:p>
            <a:pPr lvl="1"/>
            <a:r>
              <a:rPr lang="en-US" dirty="0"/>
              <a:t>Tree nuts (e.g., almonds, walnuts, pecans)</a:t>
            </a:r>
          </a:p>
          <a:p>
            <a:pPr lvl="1"/>
            <a:r>
              <a:rPr lang="en-US" dirty="0"/>
              <a:t>Peanuts</a:t>
            </a:r>
          </a:p>
          <a:p>
            <a:pPr lvl="1"/>
            <a:r>
              <a:rPr lang="en-US" dirty="0"/>
              <a:t>Wheat </a:t>
            </a:r>
          </a:p>
          <a:p>
            <a:pPr lvl="1"/>
            <a:r>
              <a:rPr lang="en-US" dirty="0"/>
              <a:t>Soybeans</a:t>
            </a:r>
          </a:p>
        </p:txBody>
      </p:sp>
      <p:pic>
        <p:nvPicPr>
          <p:cNvPr id="3074" name="Picture 2" descr="Eggs">
            <a:extLst>
              <a:ext uri="{FF2B5EF4-FFF2-40B4-BE49-F238E27FC236}">
                <a16:creationId xmlns:a16="http://schemas.microsoft.com/office/drawing/2014/main" id="{EB12F635-2AB7-431B-9C15-69EEB80B50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1786" y="4195266"/>
            <a:ext cx="3716215" cy="2662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4076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Food Allergens</a:t>
            </a:r>
          </a:p>
        </p:txBody>
      </p:sp>
      <p:sp>
        <p:nvSpPr>
          <p:cNvPr id="3" name="Content Placeholder 2"/>
          <p:cNvSpPr>
            <a:spLocks noGrp="1"/>
          </p:cNvSpPr>
          <p:nvPr>
            <p:ph idx="1"/>
          </p:nvPr>
        </p:nvSpPr>
        <p:spPr/>
        <p:txBody>
          <a:bodyPr>
            <a:normAutofit/>
          </a:bodyPr>
          <a:lstStyle/>
          <a:p>
            <a:pPr lvl="0"/>
            <a:r>
              <a:rPr lang="en-US" dirty="0"/>
              <a:t>The law requires that food labels identify the food source names of all major food allergens used to make the food. </a:t>
            </a:r>
          </a:p>
          <a:p>
            <a:pPr lvl="0"/>
            <a:r>
              <a:rPr lang="en-US" dirty="0"/>
              <a:t>This requirement is met if the common or usual name (e.g., buttermilk) of an ingredient that is a major food allergen already identifies that allergen's food source name (i.e., milk).</a:t>
            </a:r>
          </a:p>
        </p:txBody>
      </p:sp>
    </p:spTree>
    <p:extLst>
      <p:ext uri="{BB962C8B-B14F-4D97-AF65-F5344CB8AC3E}">
        <p14:creationId xmlns:p14="http://schemas.microsoft.com/office/powerpoint/2010/main" val="2663890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Food Allergens</a:t>
            </a:r>
          </a:p>
        </p:txBody>
      </p:sp>
      <p:sp>
        <p:nvSpPr>
          <p:cNvPr id="3" name="Content Placeholder 2"/>
          <p:cNvSpPr>
            <a:spLocks noGrp="1"/>
          </p:cNvSpPr>
          <p:nvPr>
            <p:ph idx="1"/>
          </p:nvPr>
        </p:nvSpPr>
        <p:spPr/>
        <p:txBody>
          <a:bodyPr>
            <a:normAutofit/>
          </a:bodyPr>
          <a:lstStyle/>
          <a:p>
            <a:r>
              <a:rPr lang="en-US" dirty="0"/>
              <a:t>Otherwise, the allergen's food source name must be declared at least once on the food label in one of two ways:</a:t>
            </a:r>
          </a:p>
          <a:p>
            <a:pPr lvl="1"/>
            <a:r>
              <a:rPr lang="en-US" dirty="0"/>
              <a:t>In parentheses following the name of the ingredient.</a:t>
            </a:r>
            <a:br>
              <a:rPr lang="en-US" dirty="0"/>
            </a:br>
            <a:r>
              <a:rPr lang="en-US" b="1" i="1" dirty="0"/>
              <a:t>Examples:</a:t>
            </a:r>
            <a:r>
              <a:rPr lang="en-US" dirty="0"/>
              <a:t> “lecithin (soy),” “flour (wheat)” and “whey (milk)”</a:t>
            </a:r>
          </a:p>
          <a:p>
            <a:pPr marL="914400" lvl="2" indent="0">
              <a:buNone/>
            </a:pPr>
            <a:r>
              <a:rPr lang="en-US" b="1" dirty="0"/>
              <a:t>			</a:t>
            </a:r>
            <a:r>
              <a:rPr lang="en-US" sz="3000" b="1" dirty="0"/>
              <a:t>– </a:t>
            </a:r>
            <a:r>
              <a:rPr lang="en-US" sz="3000" b="1" i="1" dirty="0"/>
              <a:t>OR</a:t>
            </a:r>
            <a:r>
              <a:rPr lang="en-US" sz="3000" b="1" dirty="0"/>
              <a:t> –</a:t>
            </a:r>
            <a:endParaRPr lang="en-US" sz="3000" dirty="0"/>
          </a:p>
          <a:p>
            <a:pPr lvl="1"/>
            <a:r>
              <a:rPr lang="en-US" dirty="0"/>
              <a:t>Immediately after or next to the list of ingredients in a “contains” statement.</a:t>
            </a:r>
            <a:br>
              <a:rPr lang="en-US" dirty="0"/>
            </a:br>
            <a:r>
              <a:rPr lang="en-US" b="1" i="1" dirty="0"/>
              <a:t>Example:</a:t>
            </a:r>
            <a:r>
              <a:rPr lang="en-US" dirty="0"/>
              <a:t> “Contains Wheat, Milk and Soy”</a:t>
            </a:r>
          </a:p>
          <a:p>
            <a:endParaRPr lang="en-US" dirty="0"/>
          </a:p>
        </p:txBody>
      </p:sp>
    </p:spTree>
    <p:extLst>
      <p:ext uri="{BB962C8B-B14F-4D97-AF65-F5344CB8AC3E}">
        <p14:creationId xmlns:p14="http://schemas.microsoft.com/office/powerpoint/2010/main" val="3508563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heel(1)">
                                      <p:cBhvr>
                                        <p:cTn id="15" dur="2000"/>
                                        <p:tgtEl>
                                          <p:spTgt spid="3">
                                            <p:txEl>
                                              <p:pRg st="2" end="2"/>
                                            </p:txEl>
                                          </p:spTgt>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heel(1)">
                                      <p:cBhvr>
                                        <p:cTn id="18"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8034"/>
            <a:ext cx="8229600" cy="1143000"/>
          </a:xfrm>
        </p:spPr>
        <p:txBody>
          <a:bodyPr/>
          <a:lstStyle/>
          <a:p>
            <a:r>
              <a:rPr lang="en-US" dirty="0"/>
              <a:t>Foodborne Illness</a:t>
            </a:r>
          </a:p>
        </p:txBody>
      </p:sp>
      <p:sp>
        <p:nvSpPr>
          <p:cNvPr id="3" name="Content Placeholder 2"/>
          <p:cNvSpPr>
            <a:spLocks noGrp="1"/>
          </p:cNvSpPr>
          <p:nvPr>
            <p:ph idx="1"/>
          </p:nvPr>
        </p:nvSpPr>
        <p:spPr>
          <a:xfrm>
            <a:off x="1981200" y="1671034"/>
            <a:ext cx="8229600" cy="5486400"/>
          </a:xfrm>
        </p:spPr>
        <p:txBody>
          <a:bodyPr>
            <a:normAutofit/>
          </a:bodyPr>
          <a:lstStyle/>
          <a:p>
            <a:r>
              <a:rPr lang="en-US" dirty="0"/>
              <a:t>CDC estimates that each year roughly 1 in 6 Americans (or 48 million people) get sick from, 128,000 are hospitalized because of and 3,000 die from foodborne diseases</a:t>
            </a:r>
          </a:p>
          <a:p>
            <a:pPr lvl="0"/>
            <a:r>
              <a:rPr lang="en-US" dirty="0"/>
              <a:t>Foodborne illness costs Americans billions of dollars each year and serves as a constant challenge for consumers, researchers, government and industry.</a:t>
            </a:r>
          </a:p>
          <a:p>
            <a:pPr lvl="0"/>
            <a:endParaRPr lang="en-US" dirty="0"/>
          </a:p>
          <a:p>
            <a:pPr lvl="0"/>
            <a:r>
              <a:rPr lang="en-US" dirty="0"/>
              <a:t>Have you ever had a foodborne illness?</a:t>
            </a:r>
          </a:p>
          <a:p>
            <a:pPr marL="0" indent="0">
              <a:buNone/>
            </a:pPr>
            <a:endParaRPr lang="en-US" dirty="0"/>
          </a:p>
        </p:txBody>
      </p:sp>
    </p:spTree>
    <p:extLst>
      <p:ext uri="{BB962C8B-B14F-4D97-AF65-F5344CB8AC3E}">
        <p14:creationId xmlns:p14="http://schemas.microsoft.com/office/powerpoint/2010/main" val="4152001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BAFCE0-CCDE-4FF7-A1DF-63BB2DCF7B44}"/>
              </a:ext>
            </a:extLst>
          </p:cNvPr>
          <p:cNvSpPr>
            <a:spLocks noGrp="1"/>
          </p:cNvSpPr>
          <p:nvPr>
            <p:ph idx="1"/>
          </p:nvPr>
        </p:nvSpPr>
        <p:spPr>
          <a:xfrm>
            <a:off x="1981200" y="1075386"/>
            <a:ext cx="8229600" cy="5196625"/>
          </a:xfrm>
        </p:spPr>
        <p:txBody>
          <a:bodyPr>
            <a:normAutofit/>
          </a:bodyPr>
          <a:lstStyle/>
          <a:p>
            <a:r>
              <a:rPr lang="en-US" dirty="0"/>
              <a:t>Pathogenic bacteria cause illnesses. </a:t>
            </a:r>
          </a:p>
          <a:p>
            <a:r>
              <a:rPr lang="en-US" dirty="0"/>
              <a:t>They grow rapidly in the “danger zone” — when food temperatures are between 40°F and 140°F — and don’t generally affect the taste, smell or appearance of food. </a:t>
            </a:r>
          </a:p>
          <a:p>
            <a:r>
              <a:rPr lang="en-US" dirty="0"/>
              <a:t>Food that is left too long or stored at unsafe temperatures could be dangerous to eat but could look and smell just fine. </a:t>
            </a:r>
          </a:p>
          <a:p>
            <a:r>
              <a:rPr lang="en-US" dirty="0"/>
              <a:t>E. Coli 0157:H7, Campylobacter and Salmonella are examples of pathogenic bacteria.</a:t>
            </a:r>
          </a:p>
        </p:txBody>
      </p:sp>
    </p:spTree>
    <p:extLst>
      <p:ext uri="{BB962C8B-B14F-4D97-AF65-F5344CB8AC3E}">
        <p14:creationId xmlns:p14="http://schemas.microsoft.com/office/powerpoint/2010/main" val="3960371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76400" y="274638"/>
            <a:ext cx="8763000" cy="1554162"/>
          </a:xfrm>
        </p:spPr>
        <p:txBody>
          <a:bodyPr>
            <a:normAutofit/>
          </a:bodyPr>
          <a:lstStyle/>
          <a:p>
            <a:r>
              <a:rPr lang="en-US" sz="3800" dirty="0"/>
              <a:t>Top 5 Pathogens </a:t>
            </a:r>
            <a:br>
              <a:rPr lang="en-US" dirty="0"/>
            </a:br>
            <a:r>
              <a:rPr lang="en-US" sz="2800" dirty="0"/>
              <a:t>(contributing to domestically acquired foodborne illnesses)</a:t>
            </a:r>
          </a:p>
        </p:txBody>
      </p:sp>
      <p:graphicFrame>
        <p:nvGraphicFramePr>
          <p:cNvPr id="5" name="Table 4"/>
          <p:cNvGraphicFramePr>
            <a:graphicFrameLocks noGrp="1"/>
          </p:cNvGraphicFramePr>
          <p:nvPr>
            <p:extLst>
              <p:ext uri="{D42A27DB-BD31-4B8C-83A1-F6EECF244321}">
                <p14:modId xmlns:p14="http://schemas.microsoft.com/office/powerpoint/2010/main" val="4021594829"/>
              </p:ext>
            </p:extLst>
          </p:nvPr>
        </p:nvGraphicFramePr>
        <p:xfrm>
          <a:off x="2133600" y="1599147"/>
          <a:ext cx="7924800" cy="4700367"/>
        </p:xfrm>
        <a:graphic>
          <a:graphicData uri="http://schemas.openxmlformats.org/drawingml/2006/table">
            <a:tbl>
              <a:tblPr firstRow="1" firstCol="1" bandRow="1">
                <a:tableStyleId>{21E4AEA4-8DFA-4A89-87EB-49C32662AFE0}</a:tableStyleId>
              </a:tblPr>
              <a:tblGrid>
                <a:gridCol w="2642656">
                  <a:extLst>
                    <a:ext uri="{9D8B030D-6E8A-4147-A177-3AD203B41FA5}">
                      <a16:colId xmlns:a16="http://schemas.microsoft.com/office/drawing/2014/main" val="20000"/>
                    </a:ext>
                  </a:extLst>
                </a:gridCol>
                <a:gridCol w="2641072">
                  <a:extLst>
                    <a:ext uri="{9D8B030D-6E8A-4147-A177-3AD203B41FA5}">
                      <a16:colId xmlns:a16="http://schemas.microsoft.com/office/drawing/2014/main" val="20001"/>
                    </a:ext>
                  </a:extLst>
                </a:gridCol>
                <a:gridCol w="2641072">
                  <a:extLst>
                    <a:ext uri="{9D8B030D-6E8A-4147-A177-3AD203B41FA5}">
                      <a16:colId xmlns:a16="http://schemas.microsoft.com/office/drawing/2014/main" val="20002"/>
                    </a:ext>
                  </a:extLst>
                </a:gridCol>
              </a:tblGrid>
              <a:tr h="954208">
                <a:tc>
                  <a:txBody>
                    <a:bodyPr/>
                    <a:lstStyle/>
                    <a:p>
                      <a:pPr marL="0" marR="0" algn="ctr">
                        <a:spcBef>
                          <a:spcPts val="0"/>
                        </a:spcBef>
                        <a:spcAft>
                          <a:spcPts val="0"/>
                        </a:spcAft>
                      </a:pPr>
                      <a:r>
                        <a:rPr lang="en-US" sz="1800" dirty="0">
                          <a:effectLst/>
                        </a:rPr>
                        <a:t>Pathogen</a:t>
                      </a:r>
                      <a:endParaRPr lang="en-US" sz="18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dirty="0">
                          <a:effectLst/>
                        </a:rPr>
                        <a:t>Estimated number of illnesses</a:t>
                      </a:r>
                      <a:endParaRPr lang="en-US" sz="20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a:effectLst/>
                        </a:rPr>
                        <a:t>%</a:t>
                      </a:r>
                      <a:endParaRPr lang="en-US" sz="2000">
                        <a:effectLst/>
                        <a:latin typeface="Times New Roman"/>
                        <a:ea typeface="Times New Roman"/>
                      </a:endParaRPr>
                    </a:p>
                  </a:txBody>
                  <a:tcPr marL="24130" marR="24130" marT="24130" marB="24130" anchor="ctr"/>
                </a:tc>
                <a:extLst>
                  <a:ext uri="{0D108BD9-81ED-4DB2-BD59-A6C34878D82A}">
                    <a16:rowId xmlns:a16="http://schemas.microsoft.com/office/drawing/2014/main" val="10000"/>
                  </a:ext>
                </a:extLst>
              </a:tr>
              <a:tr h="532717">
                <a:tc>
                  <a:txBody>
                    <a:bodyPr/>
                    <a:lstStyle/>
                    <a:p>
                      <a:pPr marL="0" marR="0" algn="ctr">
                        <a:spcBef>
                          <a:spcPts val="0"/>
                        </a:spcBef>
                        <a:spcAft>
                          <a:spcPts val="0"/>
                        </a:spcAft>
                      </a:pPr>
                      <a:r>
                        <a:rPr lang="en-US" sz="1800" u="none" strike="noStrike">
                          <a:effectLst/>
                          <a:hlinkClick r:id="rId2"/>
                        </a:rPr>
                        <a:t>Norovirus</a:t>
                      </a:r>
                      <a:endParaRPr lang="en-US" sz="18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dirty="0">
                          <a:effectLst/>
                        </a:rPr>
                        <a:t>5,461,731</a:t>
                      </a:r>
                      <a:endParaRPr lang="en-US" sz="20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a:effectLst/>
                        </a:rPr>
                        <a:t>58</a:t>
                      </a:r>
                      <a:endParaRPr lang="en-US" sz="2000">
                        <a:effectLst/>
                        <a:latin typeface="Times New Roman"/>
                        <a:ea typeface="Times New Roman"/>
                      </a:endParaRPr>
                    </a:p>
                  </a:txBody>
                  <a:tcPr marL="24130" marR="24130" marT="24130" marB="24130" anchor="ctr"/>
                </a:tc>
                <a:extLst>
                  <a:ext uri="{0D108BD9-81ED-4DB2-BD59-A6C34878D82A}">
                    <a16:rowId xmlns:a16="http://schemas.microsoft.com/office/drawing/2014/main" val="10001"/>
                  </a:ext>
                </a:extLst>
              </a:tr>
              <a:tr h="954208">
                <a:tc>
                  <a:txBody>
                    <a:bodyPr/>
                    <a:lstStyle/>
                    <a:p>
                      <a:pPr marL="0" marR="0" algn="ctr">
                        <a:spcBef>
                          <a:spcPts val="0"/>
                        </a:spcBef>
                        <a:spcAft>
                          <a:spcPts val="0"/>
                        </a:spcAft>
                      </a:pPr>
                      <a:r>
                        <a:rPr lang="en-US" sz="1800" u="none" strike="noStrike">
                          <a:effectLst/>
                          <a:hlinkClick r:id="rId3"/>
                        </a:rPr>
                        <a:t>Salmonella</a:t>
                      </a:r>
                      <a:r>
                        <a:rPr lang="en-US" sz="1800">
                          <a:effectLst/>
                        </a:rPr>
                        <a:t>, nontyphoidal</a:t>
                      </a:r>
                      <a:endParaRPr lang="en-US" sz="18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dirty="0">
                          <a:effectLst/>
                        </a:rPr>
                        <a:t>1,027,561</a:t>
                      </a:r>
                      <a:endParaRPr lang="en-US" sz="20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a:effectLst/>
                        </a:rPr>
                        <a:t>11</a:t>
                      </a:r>
                      <a:endParaRPr lang="en-US" sz="2000">
                        <a:effectLst/>
                        <a:latin typeface="Times New Roman"/>
                        <a:ea typeface="Times New Roman"/>
                      </a:endParaRPr>
                    </a:p>
                  </a:txBody>
                  <a:tcPr marL="24130" marR="24130" marT="24130" marB="24130" anchor="ctr"/>
                </a:tc>
                <a:extLst>
                  <a:ext uri="{0D108BD9-81ED-4DB2-BD59-A6C34878D82A}">
                    <a16:rowId xmlns:a16="http://schemas.microsoft.com/office/drawing/2014/main" val="10002"/>
                  </a:ext>
                </a:extLst>
              </a:tr>
              <a:tr h="532717">
                <a:tc>
                  <a:txBody>
                    <a:bodyPr/>
                    <a:lstStyle/>
                    <a:p>
                      <a:pPr marL="0" marR="0" algn="ctr">
                        <a:spcBef>
                          <a:spcPts val="0"/>
                        </a:spcBef>
                        <a:spcAft>
                          <a:spcPts val="0"/>
                        </a:spcAft>
                      </a:pPr>
                      <a:r>
                        <a:rPr lang="en-US" sz="1800" u="none" strike="noStrike">
                          <a:effectLst/>
                          <a:hlinkClick r:id="rId4"/>
                        </a:rPr>
                        <a:t>Clostridium perfringens</a:t>
                      </a:r>
                      <a:endParaRPr lang="en-US" sz="18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a:effectLst/>
                        </a:rPr>
                        <a:t>965,958</a:t>
                      </a:r>
                      <a:endParaRPr lang="en-US" sz="20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dirty="0">
                          <a:effectLst/>
                        </a:rPr>
                        <a:t>10</a:t>
                      </a:r>
                      <a:endParaRPr lang="en-US" sz="2000" dirty="0">
                        <a:effectLst/>
                        <a:latin typeface="Times New Roman"/>
                        <a:ea typeface="Times New Roman"/>
                      </a:endParaRPr>
                    </a:p>
                  </a:txBody>
                  <a:tcPr marL="24130" marR="24130" marT="24130" marB="24130" anchor="ctr"/>
                </a:tc>
                <a:extLst>
                  <a:ext uri="{0D108BD9-81ED-4DB2-BD59-A6C34878D82A}">
                    <a16:rowId xmlns:a16="http://schemas.microsoft.com/office/drawing/2014/main" val="10003"/>
                  </a:ext>
                </a:extLst>
              </a:tr>
              <a:tr h="532717">
                <a:tc>
                  <a:txBody>
                    <a:bodyPr/>
                    <a:lstStyle/>
                    <a:p>
                      <a:pPr marL="0" marR="0" algn="ctr">
                        <a:spcBef>
                          <a:spcPts val="0"/>
                        </a:spcBef>
                        <a:spcAft>
                          <a:spcPts val="0"/>
                        </a:spcAft>
                      </a:pPr>
                      <a:r>
                        <a:rPr lang="en-US" sz="1800" u="none" strike="noStrike">
                          <a:effectLst/>
                          <a:hlinkClick r:id="rId5"/>
                        </a:rPr>
                        <a:t>Campylobacter spp</a:t>
                      </a:r>
                      <a:r>
                        <a:rPr lang="en-US" sz="1800" u="sng">
                          <a:effectLst/>
                          <a:hlinkClick r:id="rId5"/>
                        </a:rPr>
                        <a:t>.</a:t>
                      </a:r>
                      <a:endParaRPr lang="en-US" sz="18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dirty="0">
                          <a:effectLst/>
                        </a:rPr>
                        <a:t>845,024</a:t>
                      </a:r>
                      <a:endParaRPr lang="en-US" sz="20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dirty="0">
                          <a:effectLst/>
                        </a:rPr>
                        <a:t>9</a:t>
                      </a:r>
                      <a:endParaRPr lang="en-US" sz="2000" dirty="0">
                        <a:effectLst/>
                        <a:latin typeface="Times New Roman"/>
                        <a:ea typeface="Times New Roman"/>
                      </a:endParaRPr>
                    </a:p>
                  </a:txBody>
                  <a:tcPr marL="24130" marR="24130" marT="24130" marB="24130" anchor="ctr"/>
                </a:tc>
                <a:extLst>
                  <a:ext uri="{0D108BD9-81ED-4DB2-BD59-A6C34878D82A}">
                    <a16:rowId xmlns:a16="http://schemas.microsoft.com/office/drawing/2014/main" val="10004"/>
                  </a:ext>
                </a:extLst>
              </a:tr>
              <a:tr h="532717">
                <a:tc>
                  <a:txBody>
                    <a:bodyPr/>
                    <a:lstStyle/>
                    <a:p>
                      <a:pPr marL="0" marR="0" algn="ctr">
                        <a:spcBef>
                          <a:spcPts val="0"/>
                        </a:spcBef>
                        <a:spcAft>
                          <a:spcPts val="0"/>
                        </a:spcAft>
                      </a:pPr>
                      <a:r>
                        <a:rPr lang="en-US" sz="1800" u="none" strike="noStrike">
                          <a:effectLst/>
                          <a:hlinkClick r:id="rId6"/>
                        </a:rPr>
                        <a:t>Staphylococcus aureus</a:t>
                      </a:r>
                      <a:endParaRPr lang="en-US" sz="18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a:effectLst/>
                        </a:rPr>
                        <a:t>241,148</a:t>
                      </a:r>
                      <a:endParaRPr lang="en-US" sz="20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dirty="0">
                          <a:effectLst/>
                        </a:rPr>
                        <a:t>3</a:t>
                      </a:r>
                      <a:endParaRPr lang="en-US" sz="2000" dirty="0">
                        <a:effectLst/>
                        <a:latin typeface="Times New Roman"/>
                        <a:ea typeface="Times New Roman"/>
                      </a:endParaRPr>
                    </a:p>
                  </a:txBody>
                  <a:tcPr marL="24130" marR="24130" marT="24130" marB="24130" anchor="ctr"/>
                </a:tc>
                <a:extLst>
                  <a:ext uri="{0D108BD9-81ED-4DB2-BD59-A6C34878D82A}">
                    <a16:rowId xmlns:a16="http://schemas.microsoft.com/office/drawing/2014/main" val="10005"/>
                  </a:ext>
                </a:extLst>
              </a:tr>
              <a:tr h="532717">
                <a:tc>
                  <a:txBody>
                    <a:bodyPr/>
                    <a:lstStyle/>
                    <a:p>
                      <a:pPr marL="0" marR="0" algn="ctr">
                        <a:spcBef>
                          <a:spcPts val="0"/>
                        </a:spcBef>
                        <a:spcAft>
                          <a:spcPts val="0"/>
                        </a:spcAft>
                      </a:pPr>
                      <a:r>
                        <a:rPr lang="en-US" sz="1800">
                          <a:effectLst/>
                        </a:rPr>
                        <a:t>Subtotal</a:t>
                      </a:r>
                      <a:endParaRPr lang="en-US" sz="18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dirty="0">
                          <a:effectLst/>
                        </a:rPr>
                        <a:t>8,541,422</a:t>
                      </a:r>
                      <a:endParaRPr lang="en-US" sz="20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dirty="0">
                          <a:effectLst/>
                        </a:rPr>
                        <a:t>91</a:t>
                      </a:r>
                      <a:endParaRPr lang="en-US" sz="2000" dirty="0">
                        <a:effectLst/>
                        <a:latin typeface="Times New Roman"/>
                        <a:ea typeface="Times New Roman"/>
                      </a:endParaRPr>
                    </a:p>
                  </a:txBody>
                  <a:tcPr marL="24130" marR="24130" marT="24130" marB="24130"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590392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872" y="1222419"/>
            <a:ext cx="11153954" cy="633212"/>
          </a:xfrm>
        </p:spPr>
        <p:txBody>
          <a:bodyPr>
            <a:normAutofit fontScale="90000"/>
          </a:bodyPr>
          <a:lstStyle/>
          <a:p>
            <a:pPr lvl="0"/>
            <a:r>
              <a:rPr lang="en-US" sz="4200" dirty="0"/>
              <a:t>Top 5 Pathogens</a:t>
            </a:r>
            <a:br>
              <a:rPr lang="en-US" dirty="0"/>
            </a:br>
            <a:r>
              <a:rPr lang="en-US" sz="3100" dirty="0"/>
              <a:t>(</a:t>
            </a:r>
            <a:r>
              <a:rPr lang="en-US" sz="2700" dirty="0"/>
              <a:t>contributing to domestically acquired foodborne illnesses resulting in hospitalization</a:t>
            </a:r>
            <a:r>
              <a:rPr lang="en-US" sz="3100" dirty="0"/>
              <a:t>)</a:t>
            </a:r>
            <a:br>
              <a:rPr lang="en-US" b="1"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51806074"/>
              </p:ext>
            </p:extLst>
          </p:nvPr>
        </p:nvGraphicFramePr>
        <p:xfrm>
          <a:off x="2057401" y="1855631"/>
          <a:ext cx="8077198" cy="4562502"/>
        </p:xfrm>
        <a:graphic>
          <a:graphicData uri="http://schemas.openxmlformats.org/drawingml/2006/table">
            <a:tbl>
              <a:tblPr firstRow="1" firstCol="1" bandRow="1">
                <a:tableStyleId>{21E4AEA4-8DFA-4A89-87EB-49C32662AFE0}</a:tableStyleId>
              </a:tblPr>
              <a:tblGrid>
                <a:gridCol w="2693476">
                  <a:extLst>
                    <a:ext uri="{9D8B030D-6E8A-4147-A177-3AD203B41FA5}">
                      <a16:colId xmlns:a16="http://schemas.microsoft.com/office/drawing/2014/main" val="20000"/>
                    </a:ext>
                  </a:extLst>
                </a:gridCol>
                <a:gridCol w="2691861">
                  <a:extLst>
                    <a:ext uri="{9D8B030D-6E8A-4147-A177-3AD203B41FA5}">
                      <a16:colId xmlns:a16="http://schemas.microsoft.com/office/drawing/2014/main" val="20001"/>
                    </a:ext>
                  </a:extLst>
                </a:gridCol>
                <a:gridCol w="2691861">
                  <a:extLst>
                    <a:ext uri="{9D8B030D-6E8A-4147-A177-3AD203B41FA5}">
                      <a16:colId xmlns:a16="http://schemas.microsoft.com/office/drawing/2014/main" val="20002"/>
                    </a:ext>
                  </a:extLst>
                </a:gridCol>
              </a:tblGrid>
              <a:tr h="922401">
                <a:tc>
                  <a:txBody>
                    <a:bodyPr/>
                    <a:lstStyle/>
                    <a:p>
                      <a:pPr marL="0" marR="0" algn="ctr">
                        <a:spcBef>
                          <a:spcPts val="0"/>
                        </a:spcBef>
                        <a:spcAft>
                          <a:spcPts val="0"/>
                        </a:spcAft>
                      </a:pPr>
                      <a:r>
                        <a:rPr lang="en-US" sz="2000" dirty="0">
                          <a:effectLst/>
                        </a:rPr>
                        <a:t>Pathogen</a:t>
                      </a:r>
                      <a:endParaRPr lang="en-US" sz="20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dirty="0">
                          <a:effectLst/>
                        </a:rPr>
                        <a:t>Estimated number of hospitalizations</a:t>
                      </a:r>
                      <a:endParaRPr lang="en-US" sz="20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a:effectLst/>
                        </a:rPr>
                        <a:t>%</a:t>
                      </a:r>
                      <a:endParaRPr lang="en-US" sz="2000">
                        <a:effectLst/>
                        <a:latin typeface="Times New Roman"/>
                        <a:ea typeface="Times New Roman"/>
                      </a:endParaRPr>
                    </a:p>
                  </a:txBody>
                  <a:tcPr marL="24130" marR="24130" marT="24130" marB="24130" anchor="ctr"/>
                </a:tc>
                <a:extLst>
                  <a:ext uri="{0D108BD9-81ED-4DB2-BD59-A6C34878D82A}">
                    <a16:rowId xmlns:a16="http://schemas.microsoft.com/office/drawing/2014/main" val="10000"/>
                  </a:ext>
                </a:extLst>
              </a:tr>
              <a:tr h="922401">
                <a:tc>
                  <a:txBody>
                    <a:bodyPr/>
                    <a:lstStyle/>
                    <a:p>
                      <a:pPr marL="0" marR="0">
                        <a:spcBef>
                          <a:spcPts val="0"/>
                        </a:spcBef>
                        <a:spcAft>
                          <a:spcPts val="0"/>
                        </a:spcAft>
                      </a:pPr>
                      <a:r>
                        <a:rPr lang="en-US" sz="2000" u="none" strike="noStrike" dirty="0">
                          <a:effectLst/>
                          <a:hlinkClick r:id="rId2"/>
                        </a:rPr>
                        <a:t>Salmonella</a:t>
                      </a:r>
                      <a:r>
                        <a:rPr lang="en-US" sz="2000" dirty="0">
                          <a:effectLst/>
                        </a:rPr>
                        <a:t>, nontyphoidal</a:t>
                      </a:r>
                      <a:endParaRPr lang="en-US" sz="20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dirty="0">
                          <a:effectLst/>
                        </a:rPr>
                        <a:t>19,336</a:t>
                      </a:r>
                      <a:endParaRPr lang="en-US" sz="20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a:effectLst/>
                        </a:rPr>
                        <a:t>35</a:t>
                      </a:r>
                      <a:endParaRPr lang="en-US" sz="2000">
                        <a:effectLst/>
                        <a:latin typeface="Times New Roman"/>
                        <a:ea typeface="Times New Roman"/>
                      </a:endParaRPr>
                    </a:p>
                  </a:txBody>
                  <a:tcPr marL="24130" marR="24130" marT="24130" marB="24130" anchor="ctr"/>
                </a:tc>
                <a:extLst>
                  <a:ext uri="{0D108BD9-81ED-4DB2-BD59-A6C34878D82A}">
                    <a16:rowId xmlns:a16="http://schemas.microsoft.com/office/drawing/2014/main" val="10001"/>
                  </a:ext>
                </a:extLst>
              </a:tr>
              <a:tr h="514960">
                <a:tc>
                  <a:txBody>
                    <a:bodyPr/>
                    <a:lstStyle/>
                    <a:p>
                      <a:pPr marL="0" marR="0">
                        <a:spcBef>
                          <a:spcPts val="0"/>
                        </a:spcBef>
                        <a:spcAft>
                          <a:spcPts val="0"/>
                        </a:spcAft>
                      </a:pPr>
                      <a:r>
                        <a:rPr lang="en-US" sz="2000" u="none" strike="noStrike">
                          <a:effectLst/>
                          <a:hlinkClick r:id="rId3"/>
                        </a:rPr>
                        <a:t>Norovirus</a:t>
                      </a:r>
                      <a:endParaRPr lang="en-US" sz="20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a:effectLst/>
                        </a:rPr>
                        <a:t>14,663</a:t>
                      </a:r>
                      <a:endParaRPr lang="en-US" sz="20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a:effectLst/>
                        </a:rPr>
                        <a:t>26</a:t>
                      </a:r>
                      <a:endParaRPr lang="en-US" sz="2000">
                        <a:effectLst/>
                        <a:latin typeface="Times New Roman"/>
                        <a:ea typeface="Times New Roman"/>
                      </a:endParaRPr>
                    </a:p>
                  </a:txBody>
                  <a:tcPr marL="24130" marR="24130" marT="24130" marB="24130" anchor="ctr"/>
                </a:tc>
                <a:extLst>
                  <a:ext uri="{0D108BD9-81ED-4DB2-BD59-A6C34878D82A}">
                    <a16:rowId xmlns:a16="http://schemas.microsoft.com/office/drawing/2014/main" val="10002"/>
                  </a:ext>
                </a:extLst>
              </a:tr>
              <a:tr h="514960">
                <a:tc>
                  <a:txBody>
                    <a:bodyPr/>
                    <a:lstStyle/>
                    <a:p>
                      <a:pPr marL="0" marR="0">
                        <a:spcBef>
                          <a:spcPts val="0"/>
                        </a:spcBef>
                        <a:spcAft>
                          <a:spcPts val="0"/>
                        </a:spcAft>
                      </a:pPr>
                      <a:r>
                        <a:rPr lang="en-US" sz="2000" u="none" strike="noStrike">
                          <a:effectLst/>
                          <a:hlinkClick r:id="rId4"/>
                        </a:rPr>
                        <a:t>Campylobacter spp</a:t>
                      </a:r>
                      <a:r>
                        <a:rPr lang="en-US" sz="2000" u="sng">
                          <a:effectLst/>
                          <a:hlinkClick r:id="rId4"/>
                        </a:rPr>
                        <a:t>.</a:t>
                      </a:r>
                      <a:endParaRPr lang="en-US" sz="20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dirty="0">
                          <a:effectLst/>
                        </a:rPr>
                        <a:t>8,463</a:t>
                      </a:r>
                      <a:endParaRPr lang="en-US" sz="20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a:effectLst/>
                        </a:rPr>
                        <a:t>15</a:t>
                      </a:r>
                      <a:endParaRPr lang="en-US" sz="2000">
                        <a:effectLst/>
                        <a:latin typeface="Times New Roman"/>
                        <a:ea typeface="Times New Roman"/>
                      </a:endParaRPr>
                    </a:p>
                  </a:txBody>
                  <a:tcPr marL="24130" marR="24130" marT="24130" marB="24130" anchor="ctr"/>
                </a:tc>
                <a:extLst>
                  <a:ext uri="{0D108BD9-81ED-4DB2-BD59-A6C34878D82A}">
                    <a16:rowId xmlns:a16="http://schemas.microsoft.com/office/drawing/2014/main" val="10003"/>
                  </a:ext>
                </a:extLst>
              </a:tr>
              <a:tr h="514960">
                <a:tc>
                  <a:txBody>
                    <a:bodyPr/>
                    <a:lstStyle/>
                    <a:p>
                      <a:pPr marL="0" marR="0">
                        <a:spcBef>
                          <a:spcPts val="0"/>
                        </a:spcBef>
                        <a:spcAft>
                          <a:spcPts val="0"/>
                        </a:spcAft>
                      </a:pPr>
                      <a:r>
                        <a:rPr lang="en-US" sz="2000" u="none" strike="noStrike" dirty="0">
                          <a:effectLst/>
                          <a:hlinkClick r:id="rId5"/>
                        </a:rPr>
                        <a:t>Toxoplasma </a:t>
                      </a:r>
                      <a:r>
                        <a:rPr lang="en-US" sz="2000" u="none" strike="noStrike" dirty="0" err="1">
                          <a:effectLst/>
                          <a:hlinkClick r:id="rId5"/>
                        </a:rPr>
                        <a:t>gondii</a:t>
                      </a:r>
                      <a:endParaRPr lang="en-US" sz="20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dirty="0">
                          <a:effectLst/>
                        </a:rPr>
                        <a:t>4,428</a:t>
                      </a:r>
                      <a:endParaRPr lang="en-US" sz="20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dirty="0">
                          <a:effectLst/>
                        </a:rPr>
                        <a:t>8</a:t>
                      </a:r>
                      <a:endParaRPr lang="en-US" sz="2000" dirty="0">
                        <a:effectLst/>
                        <a:latin typeface="Times New Roman"/>
                        <a:ea typeface="Times New Roman"/>
                      </a:endParaRPr>
                    </a:p>
                  </a:txBody>
                  <a:tcPr marL="24130" marR="24130" marT="24130" marB="24130" anchor="ctr"/>
                </a:tc>
                <a:extLst>
                  <a:ext uri="{0D108BD9-81ED-4DB2-BD59-A6C34878D82A}">
                    <a16:rowId xmlns:a16="http://schemas.microsoft.com/office/drawing/2014/main" val="10004"/>
                  </a:ext>
                </a:extLst>
              </a:tr>
              <a:tr h="514960">
                <a:tc>
                  <a:txBody>
                    <a:bodyPr/>
                    <a:lstStyle/>
                    <a:p>
                      <a:pPr marL="0" marR="0">
                        <a:spcBef>
                          <a:spcPts val="0"/>
                        </a:spcBef>
                        <a:spcAft>
                          <a:spcPts val="0"/>
                        </a:spcAft>
                      </a:pPr>
                      <a:r>
                        <a:rPr lang="en-US" sz="2000" u="none" strike="noStrike">
                          <a:effectLst/>
                          <a:hlinkClick r:id="rId6"/>
                        </a:rPr>
                        <a:t>E.coli </a:t>
                      </a:r>
                      <a:r>
                        <a:rPr lang="en-US" sz="2000" u="sng">
                          <a:effectLst/>
                          <a:hlinkClick r:id="rId6"/>
                        </a:rPr>
                        <a:t>(STEC) O157</a:t>
                      </a:r>
                      <a:endParaRPr lang="en-US" sz="20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a:effectLst/>
                        </a:rPr>
                        <a:t>2,138</a:t>
                      </a:r>
                      <a:endParaRPr lang="en-US" sz="20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dirty="0">
                          <a:effectLst/>
                        </a:rPr>
                        <a:t>4</a:t>
                      </a:r>
                      <a:endParaRPr lang="en-US" sz="2000" dirty="0">
                        <a:effectLst/>
                        <a:latin typeface="Times New Roman"/>
                        <a:ea typeface="Times New Roman"/>
                      </a:endParaRPr>
                    </a:p>
                  </a:txBody>
                  <a:tcPr marL="24130" marR="24130" marT="24130" marB="24130" anchor="ctr"/>
                </a:tc>
                <a:extLst>
                  <a:ext uri="{0D108BD9-81ED-4DB2-BD59-A6C34878D82A}">
                    <a16:rowId xmlns:a16="http://schemas.microsoft.com/office/drawing/2014/main" val="10005"/>
                  </a:ext>
                </a:extLst>
              </a:tr>
              <a:tr h="514960">
                <a:tc>
                  <a:txBody>
                    <a:bodyPr/>
                    <a:lstStyle/>
                    <a:p>
                      <a:pPr marL="0" marR="0" algn="r">
                        <a:spcBef>
                          <a:spcPts val="0"/>
                        </a:spcBef>
                        <a:spcAft>
                          <a:spcPts val="0"/>
                        </a:spcAft>
                      </a:pPr>
                      <a:r>
                        <a:rPr lang="en-US" sz="2000" dirty="0">
                          <a:effectLst/>
                        </a:rPr>
                        <a:t>Subtotal</a:t>
                      </a:r>
                      <a:endParaRPr lang="en-US" sz="20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dirty="0">
                          <a:effectLst/>
                        </a:rPr>
                        <a:t> 49,028</a:t>
                      </a:r>
                      <a:endParaRPr lang="en-US" sz="20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dirty="0">
                          <a:effectLst/>
                        </a:rPr>
                        <a:t>88</a:t>
                      </a:r>
                      <a:endParaRPr lang="en-US" sz="2000" dirty="0">
                        <a:effectLst/>
                        <a:latin typeface="Times New Roman"/>
                        <a:ea typeface="Times New Roman"/>
                      </a:endParaRPr>
                    </a:p>
                  </a:txBody>
                  <a:tcPr marL="24130" marR="24130" marT="24130" marB="24130"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293900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72228"/>
            <a:ext cx="9414294" cy="1828800"/>
          </a:xfrm>
        </p:spPr>
        <p:txBody>
          <a:bodyPr>
            <a:normAutofit/>
          </a:bodyPr>
          <a:lstStyle/>
          <a:p>
            <a:pPr lvl="0"/>
            <a:r>
              <a:rPr lang="en-US" dirty="0"/>
              <a:t>Top 5 Pathogens </a:t>
            </a:r>
            <a:br>
              <a:rPr lang="en-US" dirty="0"/>
            </a:br>
            <a:r>
              <a:rPr lang="en-US" sz="2800" dirty="0"/>
              <a:t>(contributing to domestically acquired foodborne illnesses resulting in death)</a:t>
            </a:r>
          </a:p>
        </p:txBody>
      </p:sp>
      <p:graphicFrame>
        <p:nvGraphicFramePr>
          <p:cNvPr id="3" name="Table 2"/>
          <p:cNvGraphicFramePr>
            <a:graphicFrameLocks noGrp="1"/>
          </p:cNvGraphicFramePr>
          <p:nvPr>
            <p:extLst>
              <p:ext uri="{D42A27DB-BD31-4B8C-83A1-F6EECF244321}">
                <p14:modId xmlns:p14="http://schemas.microsoft.com/office/powerpoint/2010/main" val="3255586000"/>
              </p:ext>
            </p:extLst>
          </p:nvPr>
        </p:nvGraphicFramePr>
        <p:xfrm>
          <a:off x="2362200" y="2301028"/>
          <a:ext cx="7848600" cy="4114797"/>
        </p:xfrm>
        <a:graphic>
          <a:graphicData uri="http://schemas.openxmlformats.org/drawingml/2006/table">
            <a:tbl>
              <a:tblPr firstRow="1" firstCol="1" bandRow="1">
                <a:tableStyleId>{21E4AEA4-8DFA-4A89-87EB-49C32662AFE0}</a:tableStyleId>
              </a:tblPr>
              <a:tblGrid>
                <a:gridCol w="2819400">
                  <a:extLst>
                    <a:ext uri="{9D8B030D-6E8A-4147-A177-3AD203B41FA5}">
                      <a16:colId xmlns:a16="http://schemas.microsoft.com/office/drawing/2014/main" val="20000"/>
                    </a:ext>
                  </a:extLst>
                </a:gridCol>
                <a:gridCol w="2590800">
                  <a:extLst>
                    <a:ext uri="{9D8B030D-6E8A-4147-A177-3AD203B41FA5}">
                      <a16:colId xmlns:a16="http://schemas.microsoft.com/office/drawing/2014/main" val="20001"/>
                    </a:ext>
                  </a:extLst>
                </a:gridCol>
                <a:gridCol w="2438400">
                  <a:extLst>
                    <a:ext uri="{9D8B030D-6E8A-4147-A177-3AD203B41FA5}">
                      <a16:colId xmlns:a16="http://schemas.microsoft.com/office/drawing/2014/main" val="20002"/>
                    </a:ext>
                  </a:extLst>
                </a:gridCol>
              </a:tblGrid>
              <a:tr h="1080823">
                <a:tc>
                  <a:txBody>
                    <a:bodyPr/>
                    <a:lstStyle/>
                    <a:p>
                      <a:pPr marL="0" marR="0" algn="ctr">
                        <a:spcBef>
                          <a:spcPts val="0"/>
                        </a:spcBef>
                        <a:spcAft>
                          <a:spcPts val="0"/>
                        </a:spcAft>
                      </a:pPr>
                      <a:r>
                        <a:rPr lang="en-US" sz="2000" dirty="0">
                          <a:effectLst/>
                        </a:rPr>
                        <a:t>Pathogen</a:t>
                      </a:r>
                      <a:endParaRPr lang="en-US" sz="20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a:effectLst/>
                        </a:rPr>
                        <a:t>Estimated number of deaths</a:t>
                      </a:r>
                      <a:endParaRPr lang="en-US" sz="20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a:effectLst/>
                        </a:rPr>
                        <a:t>%</a:t>
                      </a:r>
                      <a:endParaRPr lang="en-US" sz="2000">
                        <a:effectLst/>
                        <a:latin typeface="Times New Roman"/>
                        <a:ea typeface="Times New Roman"/>
                      </a:endParaRPr>
                    </a:p>
                  </a:txBody>
                  <a:tcPr marL="24130" marR="24130" marT="24130" marB="24130" anchor="ctr"/>
                </a:tc>
                <a:extLst>
                  <a:ext uri="{0D108BD9-81ED-4DB2-BD59-A6C34878D82A}">
                    <a16:rowId xmlns:a16="http://schemas.microsoft.com/office/drawing/2014/main" val="10000"/>
                  </a:ext>
                </a:extLst>
              </a:tr>
              <a:tr h="735727">
                <a:tc>
                  <a:txBody>
                    <a:bodyPr/>
                    <a:lstStyle/>
                    <a:p>
                      <a:pPr marL="0" marR="0">
                        <a:spcBef>
                          <a:spcPts val="0"/>
                        </a:spcBef>
                        <a:spcAft>
                          <a:spcPts val="0"/>
                        </a:spcAft>
                      </a:pPr>
                      <a:r>
                        <a:rPr lang="en-US" sz="2000" u="none" strike="noStrike" dirty="0">
                          <a:effectLst/>
                          <a:hlinkClick r:id="rId2"/>
                        </a:rPr>
                        <a:t>Salmonella</a:t>
                      </a:r>
                      <a:r>
                        <a:rPr lang="en-US" sz="2000" dirty="0">
                          <a:effectLst/>
                        </a:rPr>
                        <a:t>, nontyphoidal</a:t>
                      </a:r>
                      <a:endParaRPr lang="en-US" sz="20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a:effectLst/>
                        </a:rPr>
                        <a:t>378</a:t>
                      </a:r>
                      <a:endParaRPr lang="en-US" sz="20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a:effectLst/>
                        </a:rPr>
                        <a:t>28</a:t>
                      </a:r>
                      <a:endParaRPr lang="en-US" sz="2000">
                        <a:effectLst/>
                        <a:latin typeface="Times New Roman"/>
                        <a:ea typeface="Times New Roman"/>
                      </a:endParaRPr>
                    </a:p>
                  </a:txBody>
                  <a:tcPr marL="24130" marR="24130" marT="24130" marB="24130" anchor="ctr"/>
                </a:tc>
                <a:extLst>
                  <a:ext uri="{0D108BD9-81ED-4DB2-BD59-A6C34878D82A}">
                    <a16:rowId xmlns:a16="http://schemas.microsoft.com/office/drawing/2014/main" val="10001"/>
                  </a:ext>
                </a:extLst>
              </a:tr>
              <a:tr h="390630">
                <a:tc>
                  <a:txBody>
                    <a:bodyPr/>
                    <a:lstStyle/>
                    <a:p>
                      <a:pPr marL="0" marR="0">
                        <a:spcBef>
                          <a:spcPts val="0"/>
                        </a:spcBef>
                        <a:spcAft>
                          <a:spcPts val="0"/>
                        </a:spcAft>
                      </a:pPr>
                      <a:r>
                        <a:rPr lang="en-US" sz="2000" u="none" strike="noStrike">
                          <a:effectLst/>
                          <a:hlinkClick r:id="rId3"/>
                        </a:rPr>
                        <a:t>Toxoplasma gondii</a:t>
                      </a:r>
                      <a:endParaRPr lang="en-US" sz="20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dirty="0">
                          <a:effectLst/>
                        </a:rPr>
                        <a:t>327</a:t>
                      </a:r>
                      <a:endParaRPr lang="en-US" sz="20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a:effectLst/>
                        </a:rPr>
                        <a:t>24</a:t>
                      </a:r>
                      <a:endParaRPr lang="en-US" sz="2000">
                        <a:effectLst/>
                        <a:latin typeface="Times New Roman"/>
                        <a:ea typeface="Times New Roman"/>
                      </a:endParaRPr>
                    </a:p>
                  </a:txBody>
                  <a:tcPr marL="24130" marR="24130" marT="24130" marB="24130" anchor="ctr"/>
                </a:tc>
                <a:extLst>
                  <a:ext uri="{0D108BD9-81ED-4DB2-BD59-A6C34878D82A}">
                    <a16:rowId xmlns:a16="http://schemas.microsoft.com/office/drawing/2014/main" val="10002"/>
                  </a:ext>
                </a:extLst>
              </a:tr>
              <a:tr h="735727">
                <a:tc>
                  <a:txBody>
                    <a:bodyPr/>
                    <a:lstStyle/>
                    <a:p>
                      <a:pPr marL="0" marR="0">
                        <a:spcBef>
                          <a:spcPts val="0"/>
                        </a:spcBef>
                        <a:spcAft>
                          <a:spcPts val="0"/>
                        </a:spcAft>
                      </a:pPr>
                      <a:r>
                        <a:rPr lang="en-US" sz="2000" u="none" strike="noStrike">
                          <a:effectLst/>
                          <a:hlinkClick r:id="rId4"/>
                        </a:rPr>
                        <a:t>Listeria monocytogenes</a:t>
                      </a:r>
                      <a:endParaRPr lang="en-US" sz="20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dirty="0">
                          <a:effectLst/>
                        </a:rPr>
                        <a:t>255</a:t>
                      </a:r>
                      <a:endParaRPr lang="en-US" sz="20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a:effectLst/>
                        </a:rPr>
                        <a:t>19</a:t>
                      </a:r>
                      <a:endParaRPr lang="en-US" sz="2000">
                        <a:effectLst/>
                        <a:latin typeface="Times New Roman"/>
                        <a:ea typeface="Times New Roman"/>
                      </a:endParaRPr>
                    </a:p>
                  </a:txBody>
                  <a:tcPr marL="24130" marR="24130" marT="24130" marB="24130" anchor="ctr"/>
                </a:tc>
                <a:extLst>
                  <a:ext uri="{0D108BD9-81ED-4DB2-BD59-A6C34878D82A}">
                    <a16:rowId xmlns:a16="http://schemas.microsoft.com/office/drawing/2014/main" val="10003"/>
                  </a:ext>
                </a:extLst>
              </a:tr>
              <a:tr h="390630">
                <a:tc>
                  <a:txBody>
                    <a:bodyPr/>
                    <a:lstStyle/>
                    <a:p>
                      <a:pPr marL="0" marR="0">
                        <a:spcBef>
                          <a:spcPts val="0"/>
                        </a:spcBef>
                        <a:spcAft>
                          <a:spcPts val="0"/>
                        </a:spcAft>
                      </a:pPr>
                      <a:r>
                        <a:rPr lang="en-US" sz="2000" u="sng">
                          <a:effectLst/>
                          <a:hlinkClick r:id="rId5"/>
                        </a:rPr>
                        <a:t>Norovirus</a:t>
                      </a:r>
                      <a:endParaRPr lang="en-US" sz="20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a:effectLst/>
                        </a:rPr>
                        <a:t>149</a:t>
                      </a:r>
                      <a:endParaRPr lang="en-US" sz="20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dirty="0">
                          <a:effectLst/>
                        </a:rPr>
                        <a:t>11</a:t>
                      </a:r>
                      <a:endParaRPr lang="en-US" sz="2000" dirty="0">
                        <a:effectLst/>
                        <a:latin typeface="Times New Roman"/>
                        <a:ea typeface="Times New Roman"/>
                      </a:endParaRPr>
                    </a:p>
                  </a:txBody>
                  <a:tcPr marL="24130" marR="24130" marT="24130" marB="24130" anchor="ctr"/>
                </a:tc>
                <a:extLst>
                  <a:ext uri="{0D108BD9-81ED-4DB2-BD59-A6C34878D82A}">
                    <a16:rowId xmlns:a16="http://schemas.microsoft.com/office/drawing/2014/main" val="10004"/>
                  </a:ext>
                </a:extLst>
              </a:tr>
              <a:tr h="390630">
                <a:tc>
                  <a:txBody>
                    <a:bodyPr/>
                    <a:lstStyle/>
                    <a:p>
                      <a:pPr marL="0" marR="0">
                        <a:spcBef>
                          <a:spcPts val="0"/>
                        </a:spcBef>
                        <a:spcAft>
                          <a:spcPts val="0"/>
                        </a:spcAft>
                      </a:pPr>
                      <a:r>
                        <a:rPr lang="en-US" sz="2000" u="none" strike="noStrike">
                          <a:effectLst/>
                          <a:hlinkClick r:id="rId6"/>
                        </a:rPr>
                        <a:t>Campylobacter spp.</a:t>
                      </a:r>
                      <a:endParaRPr lang="en-US" sz="20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a:effectLst/>
                        </a:rPr>
                        <a:t>76</a:t>
                      </a:r>
                      <a:endParaRPr lang="en-US" sz="20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dirty="0">
                          <a:effectLst/>
                        </a:rPr>
                        <a:t>6</a:t>
                      </a:r>
                      <a:endParaRPr lang="en-US" sz="2000" dirty="0">
                        <a:effectLst/>
                        <a:latin typeface="Times New Roman"/>
                        <a:ea typeface="Times New Roman"/>
                      </a:endParaRPr>
                    </a:p>
                  </a:txBody>
                  <a:tcPr marL="24130" marR="24130" marT="24130" marB="24130" anchor="ctr"/>
                </a:tc>
                <a:extLst>
                  <a:ext uri="{0D108BD9-81ED-4DB2-BD59-A6C34878D82A}">
                    <a16:rowId xmlns:a16="http://schemas.microsoft.com/office/drawing/2014/main" val="10005"/>
                  </a:ext>
                </a:extLst>
              </a:tr>
              <a:tr h="390630">
                <a:tc>
                  <a:txBody>
                    <a:bodyPr/>
                    <a:lstStyle/>
                    <a:p>
                      <a:pPr marL="0" marR="0" algn="r">
                        <a:spcBef>
                          <a:spcPts val="0"/>
                        </a:spcBef>
                        <a:spcAft>
                          <a:spcPts val="0"/>
                        </a:spcAft>
                      </a:pPr>
                      <a:r>
                        <a:rPr lang="en-US" sz="2000" dirty="0">
                          <a:effectLst/>
                        </a:rPr>
                        <a:t>Subtotal</a:t>
                      </a:r>
                      <a:endParaRPr lang="en-US" sz="20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000" dirty="0">
                          <a:effectLst/>
                        </a:rPr>
                        <a:t>1,185</a:t>
                      </a:r>
                      <a:endParaRPr lang="en-US" sz="2000" dirty="0">
                        <a:effectLst/>
                        <a:latin typeface="Times New Roman"/>
                        <a:ea typeface="Times New Roman"/>
                      </a:endParaRPr>
                    </a:p>
                  </a:txBody>
                  <a:tcPr marL="0" marR="0" marT="0" marB="0" anchor="ctr"/>
                </a:tc>
                <a:tc>
                  <a:txBody>
                    <a:bodyPr/>
                    <a:lstStyle/>
                    <a:p>
                      <a:pPr marL="0" marR="0" algn="ctr">
                        <a:spcBef>
                          <a:spcPts val="0"/>
                        </a:spcBef>
                        <a:spcAft>
                          <a:spcPts val="0"/>
                        </a:spcAft>
                      </a:pPr>
                      <a:r>
                        <a:rPr lang="en-US" sz="2000" dirty="0">
                          <a:effectLst/>
                        </a:rPr>
                        <a:t>88</a:t>
                      </a:r>
                      <a:endParaRPr lang="en-US" sz="2000" dirty="0">
                        <a:effectLst/>
                        <a:latin typeface="Times New Roman"/>
                        <a:ea typeface="Times New Roman"/>
                      </a:endParaRPr>
                    </a:p>
                  </a:txBody>
                  <a:tcPr marL="0" marR="0" marT="0" marB="0"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91233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Pathogens</a:t>
            </a:r>
          </a:p>
        </p:txBody>
      </p:sp>
      <p:sp>
        <p:nvSpPr>
          <p:cNvPr id="5" name="Content Placeholder 4"/>
          <p:cNvSpPr>
            <a:spLocks noGrp="1"/>
          </p:cNvSpPr>
          <p:nvPr>
            <p:ph idx="1"/>
          </p:nvPr>
        </p:nvSpPr>
        <p:spPr/>
        <p:txBody>
          <a:bodyPr/>
          <a:lstStyle/>
          <a:p>
            <a:r>
              <a:rPr lang="en-US" dirty="0"/>
              <a:t>Any microorganism that is infectious or toxigenic and causes disease</a:t>
            </a:r>
          </a:p>
          <a:p>
            <a:pPr marL="0" indent="0">
              <a:buNone/>
            </a:pPr>
            <a:endParaRPr lang="en-US" dirty="0"/>
          </a:p>
          <a:p>
            <a:r>
              <a:rPr lang="en-US" dirty="0"/>
              <a:t>Pathogens include parasites, viruses, and some fungi, yeast and bacteria.</a:t>
            </a:r>
          </a:p>
        </p:txBody>
      </p:sp>
    </p:spTree>
    <p:extLst>
      <p:ext uri="{BB962C8B-B14F-4D97-AF65-F5344CB8AC3E}">
        <p14:creationId xmlns:p14="http://schemas.microsoft.com/office/powerpoint/2010/main" val="1262346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circle(in)">
                                      <p:cBhvr>
                                        <p:cTn id="12"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Office Theme">
  <a:themeElements>
    <a:clrScheme name="FFA">
      <a:dk1>
        <a:sysClr val="windowText" lastClr="000000"/>
      </a:dk1>
      <a:lt1>
        <a:sysClr val="window" lastClr="FFFFFF"/>
      </a:lt1>
      <a:dk2>
        <a:srgbClr val="011E41"/>
      </a:dk2>
      <a:lt2>
        <a:srgbClr val="F2DAB2"/>
      </a:lt2>
      <a:accent1>
        <a:srgbClr val="004A98"/>
      </a:accent1>
      <a:accent2>
        <a:srgbClr val="ED7D31"/>
      </a:accent2>
      <a:accent3>
        <a:srgbClr val="F5B335"/>
      </a:accent3>
      <a:accent4>
        <a:srgbClr val="E1251B"/>
      </a:accent4>
      <a:accent5>
        <a:srgbClr val="00ACE5"/>
      </a:accent5>
      <a:accent6>
        <a:srgbClr val="51A99B"/>
      </a:accent6>
      <a:hlink>
        <a:srgbClr val="0563C1"/>
      </a:hlink>
      <a:folHlink>
        <a:srgbClr val="954F72"/>
      </a:folHlink>
    </a:clrScheme>
    <a:fontScheme name="FFA">
      <a:majorFont>
        <a:latin typeface="Anton"/>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smtClean="0">
            <a:solidFill>
              <a:schemeClr val="tx2"/>
            </a:solidFill>
          </a:defRPr>
        </a:defPPr>
      </a:lstStyle>
    </a:txDef>
  </a:objectDefaults>
  <a:extraClrSchemeLst/>
  <a:extLst>
    <a:ext uri="{05A4C25C-085E-4340-85A3-A5531E510DB2}">
      <thm15:themeFamily xmlns:thm15="http://schemas.microsoft.com/office/thememl/2012/main" name="FFA Formal.potx" id="{B6AF4D2D-1297-4102-AFCC-1815334087A9}" vid="{0588A820-DFA9-49F7-9DA4-50149E13CF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FFA Formal (8)</Template>
  <TotalTime>1376</TotalTime>
  <Words>1862</Words>
  <Application>Microsoft Office PowerPoint</Application>
  <PresentationFormat>Widescreen</PresentationFormat>
  <Paragraphs>224</Paragraphs>
  <Slides>36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Anton</vt:lpstr>
      <vt:lpstr>Arial</vt:lpstr>
      <vt:lpstr>Calibri</vt:lpstr>
      <vt:lpstr>Montserrat</vt:lpstr>
      <vt:lpstr>Times New Roman</vt:lpstr>
      <vt:lpstr>Office Theme</vt:lpstr>
      <vt:lpstr>Foodborne Illnesses</vt:lpstr>
      <vt:lpstr>Objectives</vt:lpstr>
      <vt:lpstr>Foodborne Illness</vt:lpstr>
      <vt:lpstr>Foodborne Illness</vt:lpstr>
      <vt:lpstr>PowerPoint Presentation</vt:lpstr>
      <vt:lpstr>Top 5 Pathogens  (contributing to domestically acquired foodborne illnesses)</vt:lpstr>
      <vt:lpstr>Top 5 Pathogens (contributing to domestically acquired foodborne illnesses resulting in hospitalization) </vt:lpstr>
      <vt:lpstr>Top 5 Pathogens  (contributing to domestically acquired foodborne illnesses resulting in death)</vt:lpstr>
      <vt:lpstr>Pathogens</vt:lpstr>
      <vt:lpstr>What Is Spoilage Bacteria?</vt:lpstr>
      <vt:lpstr>Can Spoilage Bacteria Make People Sick?</vt:lpstr>
      <vt:lpstr>How Do Bacteria Spoil Food?</vt:lpstr>
      <vt:lpstr>What Would Happen If We Did Not Have Bacteria to Decompose Food?</vt:lpstr>
      <vt:lpstr>PowerPoint Presentation</vt:lpstr>
      <vt:lpstr>Microorganisms</vt:lpstr>
      <vt:lpstr>Least-Wanted Pathogens</vt:lpstr>
      <vt:lpstr>Campylobacter</vt:lpstr>
      <vt:lpstr>Clostridium botulinum</vt:lpstr>
      <vt:lpstr>E. coli  O157:H7</vt:lpstr>
      <vt:lpstr>Listeria monocytogenes</vt:lpstr>
      <vt:lpstr>Norovirus </vt:lpstr>
      <vt:lpstr>Salmonella </vt:lpstr>
      <vt:lpstr>Staphylococcus aureus</vt:lpstr>
      <vt:lpstr>Shigella </vt:lpstr>
      <vt:lpstr>Toxoplasma gondii </vt:lpstr>
      <vt:lpstr>Vibrio vulnificus</vt:lpstr>
      <vt:lpstr>Good Bacteria</vt:lpstr>
      <vt:lpstr>Good Bacteria</vt:lpstr>
      <vt:lpstr>Fermentation</vt:lpstr>
      <vt:lpstr>Fermentation</vt:lpstr>
      <vt:lpstr>Probiotic</vt:lpstr>
      <vt:lpstr>Yogurt</vt:lpstr>
      <vt:lpstr>Food Allergens</vt:lpstr>
      <vt:lpstr> Top 8 Food Allergens</vt:lpstr>
      <vt:lpstr>Food Allergens</vt:lpstr>
      <vt:lpstr>Food Allergens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Foodborne Illnesses</dc:title>
  <dc:creator>McGrady, Megan</dc:creator>
  <cp:lastModifiedBy>McGrady, Megan</cp:lastModifiedBy>
  <cp:revision>5</cp:revision>
  <dcterms:created xsi:type="dcterms:W3CDTF">2022-06-21T15:56:26Z</dcterms:created>
  <dcterms:modified xsi:type="dcterms:W3CDTF">2022-09-20T13:52:19Z</dcterms:modified>
</cp:coreProperties>
</file>