
<file path=[Content_Types].xml><?xml version="1.0" encoding="utf-8"?>
<Types xmlns="http://schemas.openxmlformats.org/package/2006/content-types">
  <Default Extension="emf" ContentType="image/x-emf"/>
  <Default Extension="gif" ContentType="image/gif"/>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2A0F92" w14:textId="77777777" w:rsidR="009D2E50" w:rsidRPr="00611C37" w:rsidRDefault="009D2E50" w:rsidP="00E3620D">
      <w:pPr>
        <w:pStyle w:val="DocumentTitle"/>
      </w:pPr>
    </w:p>
    <w:p w14:paraId="63137239" w14:textId="77777777" w:rsidR="002361C2" w:rsidRPr="00611C37" w:rsidRDefault="002361C2" w:rsidP="002361C2">
      <w:pPr>
        <w:pStyle w:val="FFATitle"/>
      </w:pPr>
      <w:r w:rsidRPr="00611C37">
        <w:t>Four Stages of Innovation</w:t>
      </w:r>
    </w:p>
    <w:p w14:paraId="7C11D7C2" w14:textId="77777777" w:rsidR="002361C2" w:rsidRPr="00611C37" w:rsidRDefault="002361C2" w:rsidP="002361C2">
      <w:pPr>
        <w:pStyle w:val="FFABody"/>
        <w:rPr>
          <w:i/>
          <w:sz w:val="14"/>
        </w:rPr>
      </w:pPr>
      <w:r w:rsidRPr="00611C37">
        <w:rPr>
          <w:i/>
          <w:sz w:val="14"/>
        </w:rPr>
        <w:t>Created: 12/2018 by the National FFA Organization</w:t>
      </w:r>
    </w:p>
    <w:p w14:paraId="538F32A0" w14:textId="77777777" w:rsidR="002361C2" w:rsidRPr="00611C37" w:rsidRDefault="002361C2" w:rsidP="002361C2">
      <w:pPr>
        <w:pStyle w:val="FFABody"/>
        <w:rPr>
          <w:bCs/>
          <w:i/>
          <w:color w:val="272929"/>
          <w:sz w:val="14"/>
        </w:rPr>
      </w:pPr>
    </w:p>
    <w:p w14:paraId="3795F56C" w14:textId="77777777" w:rsidR="002361C2" w:rsidRPr="00611C37" w:rsidRDefault="002361C2" w:rsidP="002361C2">
      <w:pPr>
        <w:pStyle w:val="FFABody"/>
        <w:rPr>
          <w:bCs/>
          <w:i/>
          <w:color w:val="272929"/>
          <w:sz w:val="14"/>
        </w:rPr>
      </w:pPr>
    </w:p>
    <w:p w14:paraId="0EF50D26" w14:textId="35620101" w:rsidR="002361C2" w:rsidRPr="00611C37" w:rsidRDefault="002361C2" w:rsidP="002361C2">
      <w:pPr>
        <w:pStyle w:val="FFASummary"/>
      </w:pPr>
      <w:r w:rsidRPr="00611C37">
        <w:t xml:space="preserve">The </w:t>
      </w:r>
      <w:r w:rsidR="00A23108">
        <w:t xml:space="preserve">FFA </w:t>
      </w:r>
      <w:r w:rsidRPr="00611C37">
        <w:t xml:space="preserve">Blue 365 lesson series is intended to bring innovative technology, science, research and entrepreneurship to the classroom. These lessons are designed to highlight the innovations and technologies transforming agriculture. </w:t>
      </w:r>
    </w:p>
    <w:p w14:paraId="6A062745" w14:textId="77777777" w:rsidR="002361C2" w:rsidRPr="00611C37" w:rsidRDefault="002361C2" w:rsidP="002361C2">
      <w:pPr>
        <w:pStyle w:val="FFABody"/>
        <w:rPr>
          <w:bCs/>
          <w:i/>
          <w:color w:val="272929"/>
          <w:sz w:val="14"/>
        </w:rPr>
      </w:pPr>
    </w:p>
    <w:p w14:paraId="091D7250" w14:textId="723351D0" w:rsidR="002361C2" w:rsidRPr="00611C37" w:rsidRDefault="002361C2" w:rsidP="002361C2">
      <w:pPr>
        <w:pStyle w:val="FFASub1"/>
      </w:pPr>
      <w:r w:rsidRPr="00611C37">
        <w:t>Student Learning Objectives</w:t>
      </w:r>
      <w:r w:rsidR="009C23D6">
        <w:t>:</w:t>
      </w:r>
    </w:p>
    <w:p w14:paraId="49B71E49" w14:textId="010C12DB" w:rsidR="002361C2" w:rsidRPr="00611C37" w:rsidRDefault="002361C2" w:rsidP="002361C2">
      <w:pPr>
        <w:rPr>
          <w:rFonts w:ascii="Verdana" w:hAnsi="Verdana"/>
          <w:sz w:val="17"/>
          <w:szCs w:val="17"/>
        </w:rPr>
      </w:pPr>
      <w:r w:rsidRPr="00611C37">
        <w:rPr>
          <w:rFonts w:ascii="Verdana" w:hAnsi="Verdana"/>
          <w:sz w:val="17"/>
          <w:szCs w:val="17"/>
        </w:rPr>
        <w:t>After completing these activities</w:t>
      </w:r>
      <w:r w:rsidR="009C23D6">
        <w:rPr>
          <w:rFonts w:ascii="Verdana" w:hAnsi="Verdana"/>
          <w:sz w:val="17"/>
          <w:szCs w:val="17"/>
        </w:rPr>
        <w:t>,</w:t>
      </w:r>
      <w:r w:rsidRPr="00611C37">
        <w:rPr>
          <w:rFonts w:ascii="Verdana" w:hAnsi="Verdana"/>
          <w:sz w:val="17"/>
          <w:szCs w:val="17"/>
        </w:rPr>
        <w:t xml:space="preserve"> students will</w:t>
      </w:r>
      <w:r w:rsidR="009C23D6">
        <w:rPr>
          <w:rFonts w:ascii="Verdana" w:hAnsi="Verdana"/>
          <w:sz w:val="17"/>
          <w:szCs w:val="17"/>
        </w:rPr>
        <w:t xml:space="preserve"> </w:t>
      </w:r>
      <w:r w:rsidRPr="00611C37">
        <w:rPr>
          <w:rFonts w:ascii="Verdana" w:hAnsi="Verdana"/>
          <w:sz w:val="17"/>
          <w:szCs w:val="17"/>
        </w:rPr>
        <w:t>…</w:t>
      </w:r>
    </w:p>
    <w:p w14:paraId="39A88FF5" w14:textId="77777777" w:rsidR="001B2732" w:rsidRPr="00611C37" w:rsidRDefault="001B2732" w:rsidP="002361C2">
      <w:pPr>
        <w:pStyle w:val="FFABody"/>
        <w:numPr>
          <w:ilvl w:val="0"/>
          <w:numId w:val="3"/>
        </w:numPr>
      </w:pPr>
      <w:r w:rsidRPr="00611C37">
        <w:t>Define innovation.</w:t>
      </w:r>
    </w:p>
    <w:p w14:paraId="1111AB57" w14:textId="6012A2AC" w:rsidR="002361C2" w:rsidRPr="00611C37" w:rsidRDefault="001B2732" w:rsidP="002361C2">
      <w:pPr>
        <w:pStyle w:val="FFABody"/>
        <w:numPr>
          <w:ilvl w:val="0"/>
          <w:numId w:val="3"/>
        </w:numPr>
      </w:pPr>
      <w:r w:rsidRPr="00611C37">
        <w:t>Identify prominent innovations in agriculture in the 21</w:t>
      </w:r>
      <w:r w:rsidRPr="00611C37">
        <w:rPr>
          <w:vertAlign w:val="superscript"/>
        </w:rPr>
        <w:t>st</w:t>
      </w:r>
      <w:r w:rsidRPr="00611C37">
        <w:t xml:space="preserve"> century. </w:t>
      </w:r>
      <w:r w:rsidR="002361C2" w:rsidRPr="00611C37">
        <w:t xml:space="preserve"> </w:t>
      </w:r>
    </w:p>
    <w:p w14:paraId="2EE9925B" w14:textId="5CA53066" w:rsidR="001B2732" w:rsidRPr="00611C37" w:rsidRDefault="001B2732" w:rsidP="002361C2">
      <w:pPr>
        <w:pStyle w:val="FFABody"/>
        <w:numPr>
          <w:ilvl w:val="0"/>
          <w:numId w:val="3"/>
        </w:numPr>
      </w:pPr>
      <w:r w:rsidRPr="00611C37">
        <w:t>Describe the four stages of innovation.</w:t>
      </w:r>
    </w:p>
    <w:p w14:paraId="56BCB70F" w14:textId="56EAED9A" w:rsidR="008017F2" w:rsidRPr="00611C37" w:rsidRDefault="008017F2" w:rsidP="002361C2">
      <w:pPr>
        <w:pStyle w:val="FFABody"/>
        <w:numPr>
          <w:ilvl w:val="0"/>
          <w:numId w:val="3"/>
        </w:numPr>
      </w:pPr>
      <w:r w:rsidRPr="00611C37">
        <w:t>Apply the four stages of innovation to an existing innovation</w:t>
      </w:r>
      <w:r w:rsidR="00B825CF">
        <w:t xml:space="preserve">, </w:t>
      </w:r>
      <w:r w:rsidRPr="00611C37">
        <w:t>product</w:t>
      </w:r>
      <w:r w:rsidR="00B825CF">
        <w:t xml:space="preserve"> or </w:t>
      </w:r>
      <w:r w:rsidRPr="00611C37">
        <w:t>technology.</w:t>
      </w:r>
    </w:p>
    <w:p w14:paraId="267EAB5F" w14:textId="4A39BD91" w:rsidR="001B2732" w:rsidRPr="00611C37" w:rsidRDefault="001B2732" w:rsidP="002361C2">
      <w:pPr>
        <w:pStyle w:val="FFABody"/>
        <w:numPr>
          <w:ilvl w:val="0"/>
          <w:numId w:val="3"/>
        </w:numPr>
      </w:pPr>
      <w:r w:rsidRPr="00611C37">
        <w:t xml:space="preserve">Analyze a current </w:t>
      </w:r>
      <w:r w:rsidR="00467358" w:rsidRPr="00611C37">
        <w:t>product or movement</w:t>
      </w:r>
      <w:r w:rsidRPr="00611C37">
        <w:t xml:space="preserve"> using the four stages of innovation.</w:t>
      </w:r>
    </w:p>
    <w:p w14:paraId="7B3C4E47" w14:textId="0DAA16BF" w:rsidR="00467358" w:rsidRPr="00611C37" w:rsidRDefault="00467358" w:rsidP="002361C2">
      <w:pPr>
        <w:pStyle w:val="FFABody"/>
        <w:numPr>
          <w:ilvl w:val="0"/>
          <w:numId w:val="3"/>
        </w:numPr>
      </w:pPr>
      <w:r w:rsidRPr="00611C37">
        <w:t xml:space="preserve">Design a new </w:t>
      </w:r>
      <w:r w:rsidR="00C56634" w:rsidRPr="00611C37">
        <w:t>product</w:t>
      </w:r>
      <w:r w:rsidR="00B825CF">
        <w:t xml:space="preserve"> for or </w:t>
      </w:r>
      <w:r w:rsidR="008017F2" w:rsidRPr="00611C37">
        <w:t xml:space="preserve">solution to a global issue </w:t>
      </w:r>
      <w:r w:rsidRPr="00611C37">
        <w:t>using the four stages of innovation.</w:t>
      </w:r>
    </w:p>
    <w:p w14:paraId="4C911B3A" w14:textId="77777777" w:rsidR="002361C2" w:rsidRPr="00611C37" w:rsidRDefault="002361C2" w:rsidP="002361C2">
      <w:pPr>
        <w:pStyle w:val="FFABody"/>
      </w:pPr>
    </w:p>
    <w:p w14:paraId="75CE5749" w14:textId="2FC6E562" w:rsidR="002361C2" w:rsidRPr="00611C37" w:rsidRDefault="002361C2" w:rsidP="002361C2">
      <w:pPr>
        <w:pStyle w:val="FFASub1"/>
      </w:pPr>
      <w:r w:rsidRPr="00611C37">
        <w:t>Time Required</w:t>
      </w:r>
      <w:proofErr w:type="gramStart"/>
      <w:r w:rsidRPr="00611C37">
        <w:t xml:space="preserve">:  </w:t>
      </w:r>
      <w:r w:rsidR="00CD5646" w:rsidRPr="00611C37">
        <w:rPr>
          <w:rStyle w:val="FFABodyChar"/>
          <w:b w:val="0"/>
          <w:caps w:val="0"/>
        </w:rPr>
        <w:t>9</w:t>
      </w:r>
      <w:r w:rsidR="0002141A" w:rsidRPr="00611C37">
        <w:rPr>
          <w:rStyle w:val="FFABodyChar"/>
          <w:b w:val="0"/>
          <w:caps w:val="0"/>
        </w:rPr>
        <w:t>0</w:t>
      </w:r>
      <w:proofErr w:type="gramEnd"/>
      <w:r w:rsidRPr="00611C37">
        <w:rPr>
          <w:rStyle w:val="FFABodyChar"/>
          <w:b w:val="0"/>
          <w:caps w:val="0"/>
        </w:rPr>
        <w:t xml:space="preserve"> minutes</w:t>
      </w:r>
    </w:p>
    <w:p w14:paraId="6D11EDEC" w14:textId="4F133F22" w:rsidR="002361C2" w:rsidRPr="00611C37" w:rsidRDefault="002361C2" w:rsidP="00454573">
      <w:pPr>
        <w:pStyle w:val="FFASub1"/>
        <w:rPr>
          <w:rStyle w:val="FFABodyChar"/>
          <w:rFonts w:ascii="Georgia" w:eastAsiaTheme="minorHAnsi" w:hAnsi="Georgia" w:cs="KlinicSlab-Medium"/>
          <w:color w:val="DA291C"/>
          <w:sz w:val="18"/>
          <w:szCs w:val="24"/>
          <w:lang w:eastAsia="en-US"/>
        </w:rPr>
      </w:pPr>
      <w:r w:rsidRPr="00611C37">
        <w:t xml:space="preserve">Resources:  </w:t>
      </w:r>
    </w:p>
    <w:p w14:paraId="0BA52E52" w14:textId="4A51E964" w:rsidR="000460D7" w:rsidRPr="00611C37" w:rsidRDefault="000460D7" w:rsidP="00F1208F">
      <w:pPr>
        <w:pStyle w:val="FFABody"/>
        <w:numPr>
          <w:ilvl w:val="0"/>
          <w:numId w:val="18"/>
        </w:numPr>
      </w:pPr>
      <w:r w:rsidRPr="00611C37">
        <w:t xml:space="preserve">Video: “The Future of Farming </w:t>
      </w:r>
      <w:r w:rsidR="00507BD9">
        <w:t>and</w:t>
      </w:r>
      <w:r w:rsidRPr="00611C37">
        <w:t xml:space="preserve"> Agriculture</w:t>
      </w:r>
      <w:r w:rsidR="00B825CF">
        <w:t>,</w:t>
      </w:r>
      <w:r w:rsidRPr="00611C37">
        <w:t xml:space="preserve">” </w:t>
      </w:r>
      <w:r w:rsidR="00507BD9">
        <w:t>(</w:t>
      </w:r>
      <w:r w:rsidR="00B825CF" w:rsidRPr="00611C37">
        <w:t>The Daily Conversation</w:t>
      </w:r>
      <w:r w:rsidR="00507BD9">
        <w:t>,</w:t>
      </w:r>
      <w:r w:rsidR="00B825CF" w:rsidRPr="00611C37">
        <w:t xml:space="preserve"> 2017), </w:t>
      </w:r>
      <w:hyperlink r:id="rId12" w:history="1">
        <w:r w:rsidR="007E166E" w:rsidRPr="00611C37">
          <w:rPr>
            <w:rStyle w:val="Hyperlink"/>
          </w:rPr>
          <w:t>https://youtu.be/Qmla9NLFBvU</w:t>
        </w:r>
      </w:hyperlink>
    </w:p>
    <w:p w14:paraId="13F27746" w14:textId="466F1E15" w:rsidR="000460D7" w:rsidRPr="00611C37" w:rsidRDefault="000460D7" w:rsidP="000460D7">
      <w:pPr>
        <w:pStyle w:val="FFABody"/>
        <w:numPr>
          <w:ilvl w:val="0"/>
          <w:numId w:val="18"/>
        </w:numPr>
      </w:pPr>
      <w:r w:rsidRPr="00611C37">
        <w:t>Website: “Innovations at Work in Agriculture</w:t>
      </w:r>
      <w:r w:rsidR="00B825CF">
        <w:t>,</w:t>
      </w:r>
      <w:r w:rsidRPr="00611C37">
        <w:t xml:space="preserve">” </w:t>
      </w:r>
      <w:r w:rsidR="00507BD9">
        <w:t>(</w:t>
      </w:r>
      <w:r w:rsidR="00B825CF" w:rsidRPr="00611C37">
        <w:t>U.S. Department of Agriculture</w:t>
      </w:r>
      <w:r w:rsidR="00507BD9">
        <w:t>,</w:t>
      </w:r>
      <w:r w:rsidR="00B825CF" w:rsidRPr="00611C37">
        <w:t xml:space="preserve"> 2017), </w:t>
      </w:r>
      <w:hyperlink r:id="rId13" w:history="1">
        <w:r w:rsidRPr="00611C37">
          <w:rPr>
            <w:rStyle w:val="Hyperlink"/>
          </w:rPr>
          <w:t>https://newfarmers.usda.gov/innovations-work-agriculture</w:t>
        </w:r>
      </w:hyperlink>
    </w:p>
    <w:p w14:paraId="57D669F5" w14:textId="6273FFCA" w:rsidR="000460D7" w:rsidRPr="00611C37" w:rsidRDefault="000460D7" w:rsidP="000460D7">
      <w:pPr>
        <w:pStyle w:val="FFABody"/>
        <w:numPr>
          <w:ilvl w:val="0"/>
          <w:numId w:val="18"/>
        </w:numPr>
      </w:pPr>
      <w:r w:rsidRPr="00611C37">
        <w:t xml:space="preserve">Website: “The 25 Most Innovative </w:t>
      </w:r>
      <w:proofErr w:type="spellStart"/>
      <w:r w:rsidRPr="00611C37">
        <w:t>AgTech</w:t>
      </w:r>
      <w:proofErr w:type="spellEnd"/>
      <w:r w:rsidRPr="00611C37">
        <w:t xml:space="preserve"> Startups </w:t>
      </w:r>
      <w:r w:rsidR="001F7DF8">
        <w:t>in</w:t>
      </w:r>
      <w:r w:rsidR="001F7DF8" w:rsidRPr="00611C37">
        <w:t xml:space="preserve"> </w:t>
      </w:r>
      <w:r w:rsidRPr="00611C37">
        <w:t>2018</w:t>
      </w:r>
      <w:r w:rsidR="00B825CF">
        <w:t>,</w:t>
      </w:r>
      <w:r w:rsidRPr="00611C37">
        <w:t xml:space="preserve">” </w:t>
      </w:r>
      <w:r w:rsidR="00507BD9">
        <w:t>(</w:t>
      </w:r>
      <w:r w:rsidR="00B825CF" w:rsidRPr="00611C37">
        <w:t>Forbes</w:t>
      </w:r>
      <w:r w:rsidR="00507BD9">
        <w:t>,</w:t>
      </w:r>
      <w:r w:rsidR="00B825CF" w:rsidRPr="00611C37">
        <w:t xml:space="preserve"> 2018), </w:t>
      </w:r>
      <w:hyperlink r:id="rId14" w:anchor="3b8ed1262302" w:history="1">
        <w:r w:rsidRPr="00611C37">
          <w:rPr>
            <w:rStyle w:val="Hyperlink"/>
          </w:rPr>
          <w:t>https://www.forbes.com/sites/maggiemcgrath/2018/06/27/the-25-most-innovative-agtech-startups-in-2018/#3b8ed1262302</w:t>
        </w:r>
      </w:hyperlink>
      <w:r w:rsidRPr="00611C37">
        <w:t xml:space="preserve"> </w:t>
      </w:r>
    </w:p>
    <w:p w14:paraId="0567AA27" w14:textId="77777777" w:rsidR="0023298D" w:rsidRDefault="006D4E2F" w:rsidP="00121F47">
      <w:pPr>
        <w:pStyle w:val="FFABody"/>
        <w:numPr>
          <w:ilvl w:val="0"/>
          <w:numId w:val="18"/>
        </w:numPr>
      </w:pPr>
      <w:r w:rsidRPr="00611C37">
        <w:t>Website: “Food and Companionship Enriching Life</w:t>
      </w:r>
      <w:r w:rsidR="00B825CF">
        <w:t>,</w:t>
      </w:r>
      <w:r w:rsidRPr="00611C37">
        <w:t xml:space="preserve">” </w:t>
      </w:r>
      <w:r w:rsidR="00507BD9">
        <w:t>(</w:t>
      </w:r>
      <w:r w:rsidR="00B825CF" w:rsidRPr="00611C37">
        <w:t>Elanco</w:t>
      </w:r>
      <w:r w:rsidR="00507BD9">
        <w:t>,</w:t>
      </w:r>
      <w:r w:rsidR="00B825CF" w:rsidRPr="00611C37">
        <w:t xml:space="preserve"> 2018), </w:t>
      </w:r>
      <w:hyperlink r:id="rId15" w:history="1">
        <w:r w:rsidR="0023298D" w:rsidRPr="00A426C4">
          <w:rPr>
            <w:rStyle w:val="Hyperlink"/>
          </w:rPr>
          <w:t>https</w:t>
        </w:r>
        <w:r w:rsidR="0023298D" w:rsidRPr="00A426C4">
          <w:rPr>
            <w:rStyle w:val="Hyperlink"/>
          </w:rPr>
          <w:t>:</w:t>
        </w:r>
        <w:r w:rsidR="0023298D" w:rsidRPr="00A426C4">
          <w:rPr>
            <w:rStyle w:val="Hyperlink"/>
          </w:rPr>
          <w:t>//www.elanco.com/en-us/about-us/our-journey</w:t>
        </w:r>
      </w:hyperlink>
      <w:r w:rsidR="0023298D">
        <w:t xml:space="preserve"> </w:t>
      </w:r>
    </w:p>
    <w:p w14:paraId="38E4454A" w14:textId="19EF9C43" w:rsidR="00986340" w:rsidRPr="00611C37" w:rsidRDefault="00986340" w:rsidP="00121F47">
      <w:pPr>
        <w:pStyle w:val="FFABody"/>
        <w:numPr>
          <w:ilvl w:val="0"/>
          <w:numId w:val="18"/>
        </w:numPr>
      </w:pPr>
      <w:r w:rsidRPr="00611C37">
        <w:t>Website: “Abstraction</w:t>
      </w:r>
      <w:r w:rsidR="00507BD9">
        <w:t>,</w:t>
      </w:r>
      <w:r w:rsidRPr="00611C37">
        <w:t xml:space="preserve">” </w:t>
      </w:r>
      <w:r w:rsidR="00507BD9">
        <w:t>(</w:t>
      </w:r>
      <w:r w:rsidR="00507BD9" w:rsidRPr="00611C37">
        <w:t>Michael Michalko</w:t>
      </w:r>
      <w:r w:rsidR="00507BD9">
        <w:t>,</w:t>
      </w:r>
      <w:r w:rsidR="00507BD9" w:rsidRPr="00611C37">
        <w:t xml:space="preserve"> 2011),</w:t>
      </w:r>
      <w:r w:rsidR="00507BD9">
        <w:t xml:space="preserve"> </w:t>
      </w:r>
      <w:hyperlink r:id="rId16" w:history="1">
        <w:r w:rsidR="0023298D" w:rsidRPr="00A426C4">
          <w:rPr>
            <w:rStyle w:val="Hyperlink"/>
          </w:rPr>
          <w:t>https://www.creativity-portal.com/escribir/authors/michael-michalko/</w:t>
        </w:r>
      </w:hyperlink>
      <w:r w:rsidR="0023298D">
        <w:t xml:space="preserve"> </w:t>
      </w:r>
    </w:p>
    <w:p w14:paraId="567A718F" w14:textId="7DC2F8A1" w:rsidR="009176A5" w:rsidRPr="00611C37" w:rsidRDefault="009176A5" w:rsidP="00652179">
      <w:pPr>
        <w:pStyle w:val="FFABody"/>
        <w:numPr>
          <w:ilvl w:val="0"/>
          <w:numId w:val="18"/>
        </w:numPr>
        <w:rPr>
          <w:rStyle w:val="FFABodyChar"/>
          <w:rFonts w:eastAsiaTheme="minorHAnsi"/>
          <w:lang w:eastAsia="en-US"/>
        </w:rPr>
      </w:pPr>
      <w:r w:rsidRPr="00611C37">
        <w:t>Website: “27 Industrial Revolution Inventions that Changed the World</w:t>
      </w:r>
      <w:r w:rsidR="00B825CF">
        <w:t>,</w:t>
      </w:r>
      <w:r w:rsidRPr="00611C37">
        <w:t xml:space="preserve">” </w:t>
      </w:r>
      <w:r w:rsidR="00507BD9">
        <w:t>(</w:t>
      </w:r>
      <w:r w:rsidR="00B825CF" w:rsidRPr="00611C37">
        <w:t>McFaddin</w:t>
      </w:r>
      <w:r w:rsidR="00507BD9">
        <w:t>,</w:t>
      </w:r>
      <w:r w:rsidR="00B825CF" w:rsidRPr="00611C37">
        <w:t xml:space="preserve"> 2018), </w:t>
      </w:r>
      <w:hyperlink r:id="rId17" w:history="1">
        <w:r w:rsidRPr="00611C37">
          <w:rPr>
            <w:rStyle w:val="Hyperlink"/>
          </w:rPr>
          <w:t>https://interestingengineering.com/27-inventions-of-the-industrial-revolution-that-cha</w:t>
        </w:r>
        <w:r w:rsidRPr="00611C37">
          <w:rPr>
            <w:rStyle w:val="Hyperlink"/>
          </w:rPr>
          <w:t>n</w:t>
        </w:r>
        <w:r w:rsidRPr="00611C37">
          <w:rPr>
            <w:rStyle w:val="Hyperlink"/>
          </w:rPr>
          <w:t>ged-the-world</w:t>
        </w:r>
      </w:hyperlink>
      <w:r w:rsidRPr="00611C37">
        <w:t>.</w:t>
      </w:r>
    </w:p>
    <w:p w14:paraId="31F30EAA" w14:textId="77777777" w:rsidR="0023298D" w:rsidRPr="0023298D" w:rsidRDefault="00B642AE" w:rsidP="0023298D">
      <w:pPr>
        <w:pStyle w:val="FFABody"/>
        <w:numPr>
          <w:ilvl w:val="0"/>
          <w:numId w:val="18"/>
        </w:numPr>
        <w:rPr>
          <w:b/>
          <w:color w:val="0000FF" w:themeColor="hyperlink"/>
          <w:u w:val="single"/>
        </w:rPr>
      </w:pPr>
      <w:r w:rsidRPr="00611C37">
        <w:t>Website: “Nine Rules for Innovation</w:t>
      </w:r>
      <w:r w:rsidR="00B825CF">
        <w:t>,</w:t>
      </w:r>
      <w:r w:rsidRPr="00611C37">
        <w:t xml:space="preserve">” </w:t>
      </w:r>
      <w:r w:rsidR="00507BD9">
        <w:t>(</w:t>
      </w:r>
      <w:r w:rsidR="00B825CF" w:rsidRPr="00611C37">
        <w:t xml:space="preserve">Greg Satell </w:t>
      </w:r>
      <w:r w:rsidR="00507BD9">
        <w:t>[</w:t>
      </w:r>
      <w:r w:rsidR="00B825CF" w:rsidRPr="00611C37">
        <w:t>qtd. in Vora</w:t>
      </w:r>
      <w:r w:rsidR="00507BD9">
        <w:t>]</w:t>
      </w:r>
      <w:r w:rsidR="00B825CF" w:rsidRPr="00611C37">
        <w:t>, 2017)</w:t>
      </w:r>
      <w:r w:rsidR="00B825CF">
        <w:t>,</w:t>
      </w:r>
      <w:r w:rsidR="00B825CF" w:rsidRPr="00611C37">
        <w:t xml:space="preserve"> </w:t>
      </w:r>
      <w:hyperlink r:id="rId18" w:history="1">
        <w:r w:rsidR="0023298D" w:rsidRPr="00A426C4">
          <w:rPr>
            <w:rStyle w:val="Hyperlink"/>
          </w:rPr>
          <w:t>https://www.forbes.com/sites/gregsatell/2016/02/28/if-you-want-to-innovate-learn-these-9-rules/</w:t>
        </w:r>
      </w:hyperlink>
      <w:r w:rsidR="0023298D">
        <w:t xml:space="preserve"> </w:t>
      </w:r>
    </w:p>
    <w:p w14:paraId="32C9091E" w14:textId="020FC487" w:rsidR="00CD5646" w:rsidRPr="00611C37" w:rsidRDefault="00CD5646" w:rsidP="0023298D">
      <w:pPr>
        <w:pStyle w:val="FFABody"/>
        <w:numPr>
          <w:ilvl w:val="0"/>
          <w:numId w:val="18"/>
        </w:numPr>
        <w:rPr>
          <w:rStyle w:val="FFABodyChar"/>
          <w:rFonts w:eastAsiaTheme="minorHAnsi"/>
          <w:b/>
          <w:color w:val="0000FF" w:themeColor="hyperlink"/>
          <w:u w:val="single"/>
          <w:lang w:eastAsia="en-US"/>
        </w:rPr>
      </w:pPr>
      <w:r w:rsidRPr="00611C37">
        <w:rPr>
          <w:rStyle w:val="FFABodyChar"/>
        </w:rPr>
        <w:t xml:space="preserve">Website: National FFA Agriscience Fair, </w:t>
      </w:r>
      <w:hyperlink r:id="rId19" w:history="1">
        <w:r w:rsidR="00B825CF">
          <w:rPr>
            <w:rStyle w:val="Hyperlink"/>
            <w:rFonts w:eastAsiaTheme="minorEastAsia"/>
            <w:lang w:eastAsia="ja-JP"/>
          </w:rPr>
          <w:t>FFA</w:t>
        </w:r>
        <w:r w:rsidR="00B825CF" w:rsidRPr="00611C37">
          <w:rPr>
            <w:rStyle w:val="Hyperlink"/>
            <w:rFonts w:eastAsiaTheme="minorEastAsia"/>
            <w:lang w:eastAsia="ja-JP"/>
          </w:rPr>
          <w:t>.org/participate/awards/agriscience-fair/</w:t>
        </w:r>
      </w:hyperlink>
      <w:r w:rsidRPr="00611C37">
        <w:rPr>
          <w:rStyle w:val="FFABodyChar"/>
        </w:rPr>
        <w:t xml:space="preserve"> </w:t>
      </w:r>
    </w:p>
    <w:p w14:paraId="3CA48932" w14:textId="2F6CDD4C" w:rsidR="002361C2" w:rsidRPr="00611C37" w:rsidRDefault="00CD5646" w:rsidP="002361C2">
      <w:pPr>
        <w:pStyle w:val="FFASub1"/>
        <w:numPr>
          <w:ilvl w:val="0"/>
          <w:numId w:val="18"/>
        </w:numPr>
        <w:spacing w:after="0" w:line="240" w:lineRule="auto"/>
        <w:rPr>
          <w:rStyle w:val="FFABodyChar"/>
          <w:rFonts w:eastAsiaTheme="minorHAnsi"/>
          <w:b w:val="0"/>
          <w:color w:val="0000FF" w:themeColor="hyperlink"/>
          <w:u w:val="single"/>
          <w:lang w:eastAsia="en-US"/>
        </w:rPr>
      </w:pPr>
      <w:r w:rsidRPr="00611C37">
        <w:rPr>
          <w:rStyle w:val="FFABodyChar"/>
          <w:b w:val="0"/>
          <w:caps w:val="0"/>
        </w:rPr>
        <w:t xml:space="preserve">Website: </w:t>
      </w:r>
      <w:r w:rsidR="002361C2" w:rsidRPr="00611C37">
        <w:rPr>
          <w:rStyle w:val="FFABodyChar"/>
          <w:b w:val="0"/>
          <w:caps w:val="0"/>
        </w:rPr>
        <w:t xml:space="preserve">National FFA Living to Serve Grant Program, </w:t>
      </w:r>
      <w:hyperlink r:id="rId20" w:history="1">
        <w:r w:rsidR="002361C2" w:rsidRPr="00611C37">
          <w:rPr>
            <w:rStyle w:val="Hyperlink"/>
            <w:rFonts w:ascii="Verdana" w:hAnsi="Verdana" w:cs="Lasiver-Regular"/>
            <w:b w:val="0"/>
            <w:caps w:val="0"/>
            <w:sz w:val="17"/>
            <w:szCs w:val="17"/>
          </w:rPr>
          <w:t>FFA.org/</w:t>
        </w:r>
        <w:proofErr w:type="spellStart"/>
        <w:r w:rsidR="002361C2" w:rsidRPr="00611C37">
          <w:rPr>
            <w:rStyle w:val="Hyperlink"/>
            <w:rFonts w:ascii="Verdana" w:hAnsi="Verdana" w:cs="Lasiver-Regular"/>
            <w:b w:val="0"/>
            <w:caps w:val="0"/>
            <w:sz w:val="17"/>
            <w:szCs w:val="17"/>
          </w:rPr>
          <w:t>livingtoserve</w:t>
        </w:r>
        <w:proofErr w:type="spellEnd"/>
        <w:r w:rsidR="002361C2" w:rsidRPr="00611C37">
          <w:rPr>
            <w:rStyle w:val="Hyperlink"/>
            <w:rFonts w:ascii="Verdana" w:hAnsi="Verdana" w:cs="Lasiver-Regular"/>
            <w:b w:val="0"/>
            <w:caps w:val="0"/>
            <w:sz w:val="17"/>
            <w:szCs w:val="17"/>
          </w:rPr>
          <w:t>/grants/</w:t>
        </w:r>
      </w:hyperlink>
    </w:p>
    <w:p w14:paraId="0F301810" w14:textId="77777777" w:rsidR="002361C2" w:rsidRPr="00611C37" w:rsidRDefault="002361C2" w:rsidP="002361C2">
      <w:pPr>
        <w:pStyle w:val="FFASub1"/>
        <w:ind w:left="720"/>
        <w:rPr>
          <w:b w:val="0"/>
          <w:caps w:val="0"/>
          <w:color w:val="auto"/>
        </w:rPr>
      </w:pPr>
    </w:p>
    <w:p w14:paraId="4317C992" w14:textId="77777777" w:rsidR="002361C2" w:rsidRPr="00611C37" w:rsidRDefault="002361C2" w:rsidP="002361C2">
      <w:pPr>
        <w:pStyle w:val="FFASub1"/>
      </w:pPr>
      <w:r w:rsidRPr="00611C37">
        <w:t>Equipment and Supplies Needed:</w:t>
      </w:r>
    </w:p>
    <w:p w14:paraId="029CC2E1" w14:textId="7E726DDE" w:rsidR="002361C2" w:rsidRPr="00611C37" w:rsidRDefault="002361C2" w:rsidP="002361C2">
      <w:pPr>
        <w:pStyle w:val="FFABody"/>
        <w:numPr>
          <w:ilvl w:val="0"/>
          <w:numId w:val="14"/>
        </w:numPr>
      </w:pPr>
      <w:r w:rsidRPr="00611C37">
        <w:t xml:space="preserve">Internet access to play the videos in real time or embed them in </w:t>
      </w:r>
      <w:proofErr w:type="gramStart"/>
      <w:r w:rsidRPr="00611C37">
        <w:t>a PowerPoint</w:t>
      </w:r>
      <w:proofErr w:type="gramEnd"/>
    </w:p>
    <w:p w14:paraId="52ECE73C" w14:textId="06EDE5DF" w:rsidR="002361C2" w:rsidRPr="00611C37" w:rsidRDefault="002361C2" w:rsidP="002361C2">
      <w:pPr>
        <w:pStyle w:val="FFASub1"/>
        <w:numPr>
          <w:ilvl w:val="0"/>
          <w:numId w:val="14"/>
        </w:numPr>
        <w:spacing w:after="0" w:line="240" w:lineRule="auto"/>
        <w:rPr>
          <w:rStyle w:val="FFABodyChar"/>
          <w:b w:val="0"/>
          <w:caps w:val="0"/>
        </w:rPr>
      </w:pPr>
      <w:r w:rsidRPr="00611C37">
        <w:rPr>
          <w:rStyle w:val="FFABodyChar"/>
          <w:b w:val="0"/>
          <w:caps w:val="0"/>
        </w:rPr>
        <w:t>A copy of the “</w:t>
      </w:r>
      <w:r w:rsidR="001B61AA" w:rsidRPr="00611C37">
        <w:rPr>
          <w:rStyle w:val="FFABodyChar"/>
          <w:b w:val="0"/>
          <w:caps w:val="0"/>
        </w:rPr>
        <w:t>Creative</w:t>
      </w:r>
      <w:r w:rsidRPr="00611C37">
        <w:rPr>
          <w:rStyle w:val="FFABodyChar"/>
          <w:b w:val="0"/>
          <w:caps w:val="0"/>
        </w:rPr>
        <w:t xml:space="preserve"> </w:t>
      </w:r>
      <w:r w:rsidR="001B61AA" w:rsidRPr="00611C37">
        <w:rPr>
          <w:rStyle w:val="FFABodyChar"/>
          <w:b w:val="0"/>
          <w:caps w:val="0"/>
        </w:rPr>
        <w:t>Thinking</w:t>
      </w:r>
      <w:r w:rsidRPr="00611C37">
        <w:rPr>
          <w:rStyle w:val="FFABodyChar"/>
          <w:b w:val="0"/>
          <w:caps w:val="0"/>
        </w:rPr>
        <w:t xml:space="preserve"> </w:t>
      </w:r>
      <w:r w:rsidR="001B61AA" w:rsidRPr="00611C37">
        <w:rPr>
          <w:rStyle w:val="FFABodyChar"/>
          <w:b w:val="0"/>
          <w:caps w:val="0"/>
        </w:rPr>
        <w:t>and Abstraction</w:t>
      </w:r>
      <w:r w:rsidR="00507BD9">
        <w:rPr>
          <w:rStyle w:val="FFABodyChar"/>
          <w:b w:val="0"/>
          <w:caps w:val="0"/>
        </w:rPr>
        <w:t>s</w:t>
      </w:r>
      <w:r w:rsidRPr="00611C37">
        <w:rPr>
          <w:rStyle w:val="FFABodyChar"/>
          <w:b w:val="0"/>
          <w:caps w:val="0"/>
        </w:rPr>
        <w:t>” worksheet for each student</w:t>
      </w:r>
    </w:p>
    <w:p w14:paraId="332D61D4" w14:textId="6F98582D" w:rsidR="00CD5646" w:rsidRPr="00611C37" w:rsidRDefault="00CD5646" w:rsidP="002361C2">
      <w:pPr>
        <w:pStyle w:val="FFASub1"/>
        <w:numPr>
          <w:ilvl w:val="0"/>
          <w:numId w:val="14"/>
        </w:numPr>
        <w:spacing w:after="0" w:line="240" w:lineRule="auto"/>
        <w:rPr>
          <w:rStyle w:val="FFABodyChar"/>
          <w:b w:val="0"/>
          <w:caps w:val="0"/>
        </w:rPr>
      </w:pPr>
      <w:r w:rsidRPr="00611C37">
        <w:rPr>
          <w:rStyle w:val="FFABodyChar"/>
          <w:b w:val="0"/>
          <w:caps w:val="0"/>
        </w:rPr>
        <w:t>A copy of the “Innovation</w:t>
      </w:r>
      <w:r w:rsidR="00EC71FB" w:rsidRPr="00611C37">
        <w:rPr>
          <w:rStyle w:val="FFABodyChar"/>
          <w:b w:val="0"/>
          <w:caps w:val="0"/>
        </w:rPr>
        <w:t>s</w:t>
      </w:r>
      <w:r w:rsidRPr="00611C37">
        <w:rPr>
          <w:rStyle w:val="FFABodyChar"/>
          <w:b w:val="0"/>
          <w:caps w:val="0"/>
        </w:rPr>
        <w:t xml:space="preserve"> in the Classroom” worksheet for each student</w:t>
      </w:r>
    </w:p>
    <w:p w14:paraId="656FDD29" w14:textId="427BB115" w:rsidR="002361C2" w:rsidRPr="00611C37" w:rsidRDefault="002361C2" w:rsidP="002361C2">
      <w:pPr>
        <w:pStyle w:val="FFASub1"/>
        <w:numPr>
          <w:ilvl w:val="0"/>
          <w:numId w:val="14"/>
        </w:numPr>
        <w:spacing w:after="0" w:line="240" w:lineRule="auto"/>
        <w:rPr>
          <w:rStyle w:val="FFABodyChar"/>
          <w:b w:val="0"/>
          <w:caps w:val="0"/>
        </w:rPr>
      </w:pPr>
      <w:r w:rsidRPr="00611C37">
        <w:rPr>
          <w:rStyle w:val="FFABodyChar"/>
          <w:b w:val="0"/>
          <w:caps w:val="0"/>
        </w:rPr>
        <w:t>A copy of the “</w:t>
      </w:r>
      <w:r w:rsidR="005B3245" w:rsidRPr="00611C37">
        <w:rPr>
          <w:rStyle w:val="FFABodyChar"/>
          <w:b w:val="0"/>
          <w:caps w:val="0"/>
        </w:rPr>
        <w:t>Innovations</w:t>
      </w:r>
      <w:r w:rsidR="00EC71FB" w:rsidRPr="00611C37">
        <w:rPr>
          <w:rStyle w:val="FFABodyChar"/>
          <w:b w:val="0"/>
          <w:caps w:val="0"/>
        </w:rPr>
        <w:t xml:space="preserve"> in Agriculture</w:t>
      </w:r>
      <w:r w:rsidRPr="00611C37">
        <w:rPr>
          <w:rStyle w:val="FFABodyChar"/>
          <w:b w:val="0"/>
          <w:caps w:val="0"/>
        </w:rPr>
        <w:t>” worksheet for each student</w:t>
      </w:r>
    </w:p>
    <w:p w14:paraId="19660843" w14:textId="1E453A7D" w:rsidR="002C4BB1" w:rsidRPr="00611C37" w:rsidRDefault="00F51E76" w:rsidP="00F323F3">
      <w:pPr>
        <w:pStyle w:val="FFASub1"/>
        <w:numPr>
          <w:ilvl w:val="0"/>
          <w:numId w:val="14"/>
        </w:numPr>
        <w:spacing w:after="0" w:line="240" w:lineRule="auto"/>
        <w:rPr>
          <w:rStyle w:val="FFABodyChar"/>
          <w:b w:val="0"/>
          <w:caps w:val="0"/>
        </w:rPr>
      </w:pPr>
      <w:r w:rsidRPr="00611C37">
        <w:rPr>
          <w:rStyle w:val="FFABodyChar"/>
          <w:b w:val="0"/>
          <w:caps w:val="0"/>
        </w:rPr>
        <w:t>A copy of the “Four Stages of Innovation” worksheet for each student</w:t>
      </w:r>
    </w:p>
    <w:p w14:paraId="083471CD" w14:textId="60E1884D" w:rsidR="00C67CCA" w:rsidRPr="00611C37" w:rsidRDefault="00C67CCA" w:rsidP="00F323F3">
      <w:pPr>
        <w:pStyle w:val="FFASub1"/>
        <w:numPr>
          <w:ilvl w:val="0"/>
          <w:numId w:val="14"/>
        </w:numPr>
        <w:spacing w:after="0" w:line="240" w:lineRule="auto"/>
        <w:rPr>
          <w:rStyle w:val="FFABodyChar"/>
          <w:b w:val="0"/>
          <w:caps w:val="0"/>
        </w:rPr>
      </w:pPr>
      <w:r w:rsidRPr="00611C37">
        <w:rPr>
          <w:rStyle w:val="FFABodyChar"/>
          <w:b w:val="0"/>
          <w:caps w:val="0"/>
        </w:rPr>
        <w:t xml:space="preserve">A copy of the “Innovations to </w:t>
      </w:r>
      <w:r w:rsidR="00017285" w:rsidRPr="00611C37">
        <w:rPr>
          <w:rStyle w:val="FFABodyChar"/>
          <w:b w:val="0"/>
          <w:caps w:val="0"/>
        </w:rPr>
        <w:t>Address</w:t>
      </w:r>
      <w:r w:rsidRPr="00611C37">
        <w:rPr>
          <w:rStyle w:val="FFABodyChar"/>
          <w:b w:val="0"/>
          <w:caps w:val="0"/>
        </w:rPr>
        <w:t xml:space="preserve"> Glob</w:t>
      </w:r>
      <w:r w:rsidR="00017285" w:rsidRPr="00611C37">
        <w:rPr>
          <w:rStyle w:val="FFABodyChar"/>
          <w:b w:val="0"/>
          <w:caps w:val="0"/>
        </w:rPr>
        <w:t>al Issues</w:t>
      </w:r>
      <w:r w:rsidRPr="00611C37">
        <w:rPr>
          <w:rStyle w:val="FFABodyChar"/>
          <w:b w:val="0"/>
          <w:caps w:val="0"/>
        </w:rPr>
        <w:t>” worksheet for each student</w:t>
      </w:r>
    </w:p>
    <w:p w14:paraId="6E8B07CA" w14:textId="4736E955" w:rsidR="00940150" w:rsidRPr="00611C37" w:rsidRDefault="00940150" w:rsidP="00F323F3">
      <w:pPr>
        <w:pStyle w:val="FFASub1"/>
        <w:numPr>
          <w:ilvl w:val="0"/>
          <w:numId w:val="14"/>
        </w:numPr>
        <w:spacing w:after="0" w:line="240" w:lineRule="auto"/>
        <w:rPr>
          <w:rStyle w:val="FFABodyChar"/>
          <w:b w:val="0"/>
          <w:caps w:val="0"/>
        </w:rPr>
      </w:pPr>
      <w:r w:rsidRPr="00611C37">
        <w:rPr>
          <w:rStyle w:val="FFABodyChar"/>
          <w:b w:val="0"/>
          <w:caps w:val="0"/>
        </w:rPr>
        <w:t>A copy of the “Nine Rules for Innovation” worksheet for each student</w:t>
      </w:r>
    </w:p>
    <w:p w14:paraId="4AF52E7D" w14:textId="595D268D" w:rsidR="001B32D0" w:rsidRPr="00611C37" w:rsidRDefault="0047306E" w:rsidP="00AE59FE">
      <w:pPr>
        <w:pStyle w:val="FFASub1"/>
        <w:numPr>
          <w:ilvl w:val="0"/>
          <w:numId w:val="14"/>
        </w:numPr>
        <w:spacing w:after="0" w:line="240" w:lineRule="auto"/>
        <w:rPr>
          <w:rStyle w:val="FFABodyChar"/>
          <w:b w:val="0"/>
          <w:caps w:val="0"/>
        </w:rPr>
      </w:pPr>
      <w:r w:rsidRPr="00611C37">
        <w:rPr>
          <w:rStyle w:val="FFABodyChar"/>
          <w:b w:val="0"/>
          <w:caps w:val="0"/>
        </w:rPr>
        <w:t xml:space="preserve">A copy of the “Where </w:t>
      </w:r>
      <w:r w:rsidR="00B825CF">
        <w:rPr>
          <w:rStyle w:val="FFABodyChar"/>
          <w:b w:val="0"/>
          <w:caps w:val="0"/>
        </w:rPr>
        <w:t>Is</w:t>
      </w:r>
      <w:r w:rsidR="00B825CF" w:rsidRPr="00611C37">
        <w:rPr>
          <w:rStyle w:val="FFABodyChar"/>
          <w:b w:val="0"/>
          <w:caps w:val="0"/>
        </w:rPr>
        <w:t xml:space="preserve"> </w:t>
      </w:r>
      <w:r w:rsidRPr="00611C37">
        <w:rPr>
          <w:rStyle w:val="FFABodyChar"/>
          <w:b w:val="0"/>
          <w:caps w:val="0"/>
        </w:rPr>
        <w:t xml:space="preserve">Innovation in </w:t>
      </w:r>
      <w:r w:rsidR="00AF519D">
        <w:rPr>
          <w:rStyle w:val="FFABodyChar"/>
          <w:b w:val="0"/>
          <w:caps w:val="0"/>
        </w:rPr>
        <w:t>T</w:t>
      </w:r>
      <w:r w:rsidRPr="00611C37">
        <w:rPr>
          <w:rStyle w:val="FFABodyChar"/>
          <w:b w:val="0"/>
          <w:caps w:val="0"/>
        </w:rPr>
        <w:t>his Career?” worksheet for each student</w:t>
      </w:r>
    </w:p>
    <w:p w14:paraId="10502303" w14:textId="659CDAE5" w:rsidR="0047306E" w:rsidRPr="00611C37" w:rsidRDefault="0047306E" w:rsidP="00AE59FE">
      <w:pPr>
        <w:pStyle w:val="FFASub1"/>
        <w:numPr>
          <w:ilvl w:val="0"/>
          <w:numId w:val="14"/>
        </w:numPr>
        <w:spacing w:after="0" w:line="240" w:lineRule="auto"/>
        <w:rPr>
          <w:rStyle w:val="FFABodyChar"/>
          <w:b w:val="0"/>
          <w:caps w:val="0"/>
        </w:rPr>
      </w:pPr>
      <w:r w:rsidRPr="00611C37">
        <w:rPr>
          <w:rStyle w:val="FFABodyChar"/>
          <w:b w:val="0"/>
          <w:caps w:val="0"/>
        </w:rPr>
        <w:t>Colored pens/markers</w:t>
      </w:r>
    </w:p>
    <w:p w14:paraId="7BC300B2" w14:textId="4D865DB4" w:rsidR="0047306E" w:rsidRPr="00611C37" w:rsidRDefault="0047306E" w:rsidP="00AE59FE">
      <w:pPr>
        <w:pStyle w:val="FFASub1"/>
        <w:numPr>
          <w:ilvl w:val="0"/>
          <w:numId w:val="14"/>
        </w:numPr>
        <w:spacing w:after="0" w:line="240" w:lineRule="auto"/>
        <w:rPr>
          <w:rStyle w:val="FFABodyChar"/>
          <w:b w:val="0"/>
          <w:caps w:val="0"/>
        </w:rPr>
      </w:pPr>
      <w:r w:rsidRPr="00611C37">
        <w:rPr>
          <w:rStyle w:val="FFABodyChar"/>
          <w:b w:val="0"/>
          <w:caps w:val="0"/>
        </w:rPr>
        <w:t>Blank paper</w:t>
      </w:r>
    </w:p>
    <w:p w14:paraId="7B3DDFD7" w14:textId="77777777" w:rsidR="002361C2" w:rsidRPr="00611C37" w:rsidRDefault="002361C2" w:rsidP="002361C2">
      <w:pPr>
        <w:pStyle w:val="FFABody"/>
      </w:pPr>
    </w:p>
    <w:p w14:paraId="55602759" w14:textId="77777777" w:rsidR="00AD67C2" w:rsidRPr="00611C37" w:rsidRDefault="00AD67C2" w:rsidP="002361C2">
      <w:pPr>
        <w:pStyle w:val="FFABody"/>
      </w:pPr>
    </w:p>
    <w:p w14:paraId="0FC142A7" w14:textId="48DA5246" w:rsidR="002361C2" w:rsidRPr="00611C37" w:rsidRDefault="002361C2" w:rsidP="002361C2">
      <w:pPr>
        <w:pStyle w:val="FFABody"/>
      </w:pPr>
      <w:r w:rsidRPr="00611C37">
        <w:rPr>
          <w:rFonts w:ascii="Georgia" w:hAnsi="Georgia" w:cs="KlinicSlab-Medium"/>
          <w:b/>
          <w:caps/>
          <w:color w:val="DA291C"/>
          <w:sz w:val="18"/>
          <w:szCs w:val="24"/>
        </w:rPr>
        <w:t>This quick lesson plan would work well as</w:t>
      </w:r>
      <w:r w:rsidR="00B825CF">
        <w:rPr>
          <w:rFonts w:ascii="Georgia" w:hAnsi="Georgia" w:cs="KlinicSlab-Medium"/>
          <w:b/>
          <w:caps/>
          <w:color w:val="DA291C"/>
          <w:sz w:val="18"/>
          <w:szCs w:val="24"/>
        </w:rPr>
        <w:t xml:space="preserve"> An</w:t>
      </w:r>
      <w:r w:rsidRPr="00611C37">
        <w:rPr>
          <w:rFonts w:ascii="Georgia" w:hAnsi="Georgia" w:cs="KlinicSlab-Medium"/>
          <w:b/>
          <w:caps/>
          <w:color w:val="DA291C"/>
          <w:sz w:val="18"/>
          <w:szCs w:val="24"/>
        </w:rPr>
        <w:t xml:space="preserve">: </w:t>
      </w:r>
    </w:p>
    <w:p w14:paraId="0426CAC7" w14:textId="77777777" w:rsidR="002361C2" w:rsidRPr="00611C37" w:rsidRDefault="002361C2" w:rsidP="002361C2">
      <w:pPr>
        <w:pStyle w:val="FFABody"/>
        <w:numPr>
          <w:ilvl w:val="0"/>
          <w:numId w:val="12"/>
        </w:numPr>
      </w:pPr>
      <w:r w:rsidRPr="00611C37">
        <w:t>Introduction to innovations in agriculture.</w:t>
      </w:r>
    </w:p>
    <w:p w14:paraId="5F3DDA0E" w14:textId="77777777" w:rsidR="002361C2" w:rsidRPr="00611C37" w:rsidRDefault="002361C2" w:rsidP="002361C2">
      <w:pPr>
        <w:pStyle w:val="FFABody"/>
        <w:numPr>
          <w:ilvl w:val="0"/>
          <w:numId w:val="12"/>
        </w:numPr>
      </w:pPr>
      <w:r w:rsidRPr="00611C37">
        <w:lastRenderedPageBreak/>
        <w:t>Introduction to technology in agriculture.</w:t>
      </w:r>
    </w:p>
    <w:p w14:paraId="62E339E7" w14:textId="36C5AC6A" w:rsidR="002361C2" w:rsidRPr="00611C37" w:rsidRDefault="002361C2" w:rsidP="002361C2">
      <w:pPr>
        <w:pStyle w:val="FFABody"/>
        <w:numPr>
          <w:ilvl w:val="0"/>
          <w:numId w:val="12"/>
        </w:numPr>
      </w:pPr>
      <w:r w:rsidRPr="00611C37">
        <w:t xml:space="preserve">Introduction to agricultural communications </w:t>
      </w:r>
      <w:r w:rsidR="00B825CF">
        <w:t>and</w:t>
      </w:r>
      <w:r w:rsidRPr="00611C37">
        <w:t xml:space="preserve"> agricultural literacy.</w:t>
      </w:r>
    </w:p>
    <w:p w14:paraId="4231458F" w14:textId="77777777" w:rsidR="002361C2" w:rsidRPr="00611C37" w:rsidRDefault="002361C2" w:rsidP="002361C2">
      <w:pPr>
        <w:pStyle w:val="FFABody"/>
        <w:numPr>
          <w:ilvl w:val="0"/>
          <w:numId w:val="12"/>
        </w:numPr>
      </w:pPr>
      <w:r w:rsidRPr="00611C37">
        <w:t>Introduction to agricultural leadership.</w:t>
      </w:r>
    </w:p>
    <w:p w14:paraId="77465557" w14:textId="57EDB2E5" w:rsidR="002361C2" w:rsidRPr="00611C37" w:rsidRDefault="002361C2" w:rsidP="002361C2">
      <w:pPr>
        <w:pStyle w:val="FFABody"/>
        <w:numPr>
          <w:ilvl w:val="0"/>
          <w:numId w:val="12"/>
        </w:numPr>
      </w:pPr>
      <w:r w:rsidRPr="00611C37">
        <w:t>Introduction to critical issues in agriculture.</w:t>
      </w:r>
    </w:p>
    <w:p w14:paraId="6044D501" w14:textId="77777777" w:rsidR="002361C2" w:rsidRPr="00611C37" w:rsidRDefault="002361C2" w:rsidP="002361C2">
      <w:pPr>
        <w:pStyle w:val="FFABody"/>
        <w:ind w:left="720"/>
      </w:pPr>
    </w:p>
    <w:p w14:paraId="116803D6" w14:textId="77777777" w:rsidR="00BE3CFD" w:rsidRDefault="00BE3CFD" w:rsidP="00602279">
      <w:pPr>
        <w:pStyle w:val="FFASub1"/>
      </w:pPr>
      <w:r>
        <w:t>student activity sheets</w:t>
      </w:r>
    </w:p>
    <w:p w14:paraId="54945E31" w14:textId="3E938339" w:rsidR="00BE3CFD" w:rsidRDefault="00BE3CFD" w:rsidP="00BE3CFD">
      <w:pPr>
        <w:pStyle w:val="FFABody"/>
      </w:pPr>
      <w:hyperlink r:id="rId21" w:history="1">
        <w:r w:rsidRPr="004B32FE">
          <w:rPr>
            <w:rStyle w:val="Hyperlink"/>
          </w:rPr>
          <w:t>https://ffa.box.com/s/mo8upb6dxit8ibqgk2e5mnma7d9pyznx</w:t>
        </w:r>
      </w:hyperlink>
      <w:r>
        <w:t xml:space="preserve"> (Word)</w:t>
      </w:r>
    </w:p>
    <w:p w14:paraId="2FBF4FE2" w14:textId="16D453FD" w:rsidR="00BE3CFD" w:rsidRDefault="00BE3CFD" w:rsidP="00BE3CFD">
      <w:pPr>
        <w:pStyle w:val="FFABody"/>
      </w:pPr>
      <w:hyperlink r:id="rId22" w:history="1">
        <w:r w:rsidRPr="004B32FE">
          <w:rPr>
            <w:rStyle w:val="Hyperlink"/>
          </w:rPr>
          <w:t>https://ffa.box.com/s/o1hmjo3eq9mvx76tcdm1ae3w0s1mopnb</w:t>
        </w:r>
      </w:hyperlink>
      <w:r>
        <w:t xml:space="preserve"> (PDF)</w:t>
      </w:r>
    </w:p>
    <w:p w14:paraId="05FB10DD" w14:textId="77777777" w:rsidR="00BE3CFD" w:rsidRDefault="00BE3CFD" w:rsidP="00602279">
      <w:pPr>
        <w:pStyle w:val="FFASub1"/>
      </w:pPr>
    </w:p>
    <w:p w14:paraId="2EB25E38" w14:textId="5AEE608E" w:rsidR="002361C2" w:rsidRPr="00611C37" w:rsidRDefault="002361C2" w:rsidP="00602279">
      <w:pPr>
        <w:pStyle w:val="FFASub1"/>
      </w:pPr>
      <w:r w:rsidRPr="00611C37">
        <w:t>These activities are aligned to the following standards:</w:t>
      </w:r>
    </w:p>
    <w:p w14:paraId="779EFF08" w14:textId="77777777" w:rsidR="000D3041" w:rsidRPr="00611C37" w:rsidRDefault="000D3041" w:rsidP="000D3041">
      <w:pPr>
        <w:pStyle w:val="FFASub2"/>
        <w:rPr>
          <w:b/>
        </w:rPr>
      </w:pPr>
      <w:r w:rsidRPr="00611C37">
        <w:t>AFNR Performance Element</w:t>
      </w:r>
    </w:p>
    <w:p w14:paraId="29AADB94" w14:textId="075D842A" w:rsidR="000D3041" w:rsidRPr="00611C37" w:rsidRDefault="000D3041" w:rsidP="000D3041">
      <w:pPr>
        <w:pStyle w:val="FFABody"/>
        <w:numPr>
          <w:ilvl w:val="0"/>
          <w:numId w:val="8"/>
        </w:numPr>
      </w:pPr>
      <w:r w:rsidRPr="00611C37">
        <w:t>CS.01. Analyze how issues, trends, technologies and public policies impact systems in the Agriculture, Food &amp; Natural Resources Career Cluster</w:t>
      </w:r>
    </w:p>
    <w:p w14:paraId="65E18F8A" w14:textId="27B2B15E" w:rsidR="00B34DE7" w:rsidRPr="00611C37" w:rsidRDefault="00B34DE7" w:rsidP="000D3041">
      <w:pPr>
        <w:pStyle w:val="FFABody"/>
        <w:numPr>
          <w:ilvl w:val="0"/>
          <w:numId w:val="8"/>
        </w:numPr>
      </w:pPr>
      <w:r w:rsidRPr="00611C37">
        <w:t>CS.02. Evaluate the nature and scope of the Agriculture, Food &amp; Natural Resources Career Cluster and the role of agriculture, food and natural resources (AFNR) in society and the economy.</w:t>
      </w:r>
    </w:p>
    <w:p w14:paraId="1AB69868" w14:textId="33FEFB90" w:rsidR="000D3041" w:rsidRPr="00611C37" w:rsidRDefault="000D3041" w:rsidP="000D3041">
      <w:pPr>
        <w:pStyle w:val="FFABody"/>
        <w:numPr>
          <w:ilvl w:val="0"/>
          <w:numId w:val="8"/>
        </w:numPr>
      </w:pPr>
      <w:r w:rsidRPr="00611C37">
        <w:t>CS.05. Describe career opportunities and means to achieve those opportunities in each of the Agriculture, Food &amp; Natural Resources career pathways.</w:t>
      </w:r>
    </w:p>
    <w:p w14:paraId="6A0186E0" w14:textId="4E61A765" w:rsidR="000D3041" w:rsidRPr="00611C37" w:rsidRDefault="000D3041" w:rsidP="000D3041">
      <w:pPr>
        <w:pStyle w:val="FFABody"/>
        <w:numPr>
          <w:ilvl w:val="0"/>
          <w:numId w:val="8"/>
        </w:numPr>
      </w:pPr>
      <w:r w:rsidRPr="00611C37">
        <w:t xml:space="preserve">CS.06. Analyze the interaction among AFNR systems in the production, processing and management of food, fiber and fuel and the sustainable use of natural resources. </w:t>
      </w:r>
    </w:p>
    <w:p w14:paraId="57A028F3" w14:textId="76DA36FA" w:rsidR="000D3041" w:rsidRPr="00611C37" w:rsidRDefault="000D3041" w:rsidP="000D3041">
      <w:pPr>
        <w:pStyle w:val="FFABody"/>
        <w:ind w:left="720"/>
      </w:pPr>
    </w:p>
    <w:p w14:paraId="364FC97F" w14:textId="4C2E6814" w:rsidR="000D3041" w:rsidRPr="00611C37" w:rsidRDefault="000D3041" w:rsidP="000D3041">
      <w:pPr>
        <w:pStyle w:val="FFASub2"/>
      </w:pPr>
      <w:r w:rsidRPr="00611C37">
        <w:t>FFA Precept</w:t>
      </w:r>
    </w:p>
    <w:p w14:paraId="2DF1D119" w14:textId="77777777" w:rsidR="000D3041" w:rsidRPr="00611C37" w:rsidRDefault="000D3041" w:rsidP="000D3041">
      <w:pPr>
        <w:pStyle w:val="FFABody"/>
        <w:numPr>
          <w:ilvl w:val="0"/>
          <w:numId w:val="8"/>
        </w:numPr>
      </w:pPr>
      <w:r w:rsidRPr="00611C37">
        <w:t>FFA.CS-</w:t>
      </w:r>
      <w:proofErr w:type="spellStart"/>
      <w:proofErr w:type="gramStart"/>
      <w:r w:rsidRPr="00611C37">
        <w:t>M.Communication</w:t>
      </w:r>
      <w:proofErr w:type="spellEnd"/>
      <w:proofErr w:type="gramEnd"/>
      <w:r w:rsidRPr="00611C37">
        <w:t>. Effectively interact with others in personal and professional settings.</w:t>
      </w:r>
    </w:p>
    <w:p w14:paraId="30EF7C42" w14:textId="5AFB85B7" w:rsidR="000D3041" w:rsidRPr="00611C37" w:rsidRDefault="000D3041" w:rsidP="000D3041">
      <w:pPr>
        <w:pStyle w:val="FFABody"/>
        <w:numPr>
          <w:ilvl w:val="0"/>
          <w:numId w:val="8"/>
        </w:numPr>
      </w:pPr>
      <w:r w:rsidRPr="00611C37">
        <w:t>FFA.CS-</w:t>
      </w:r>
      <w:proofErr w:type="spellStart"/>
      <w:proofErr w:type="gramStart"/>
      <w:r w:rsidRPr="00611C37">
        <w:t>N.Decision</w:t>
      </w:r>
      <w:proofErr w:type="spellEnd"/>
      <w:proofErr w:type="gramEnd"/>
      <w:r w:rsidRPr="00611C37">
        <w:t xml:space="preserve"> Making. Analyze </w:t>
      </w:r>
      <w:proofErr w:type="gramStart"/>
      <w:r w:rsidRPr="00611C37">
        <w:t>a situation</w:t>
      </w:r>
      <w:proofErr w:type="gramEnd"/>
      <w:r w:rsidRPr="00611C37">
        <w:t xml:space="preserve"> and execute an appropriate course of action.</w:t>
      </w:r>
    </w:p>
    <w:p w14:paraId="6E7EB116" w14:textId="77777777" w:rsidR="000D3041" w:rsidRPr="00611C37" w:rsidRDefault="000D3041" w:rsidP="000D3041">
      <w:pPr>
        <w:pStyle w:val="FFABody"/>
        <w:ind w:left="720"/>
      </w:pPr>
    </w:p>
    <w:p w14:paraId="0D5C9347" w14:textId="3042785A" w:rsidR="000D3041" w:rsidRPr="00611C37" w:rsidRDefault="000D3041" w:rsidP="000D3041">
      <w:pPr>
        <w:pStyle w:val="FFASub2"/>
      </w:pPr>
      <w:r w:rsidRPr="00611C37">
        <w:t>Common Career Technical Core</w:t>
      </w:r>
    </w:p>
    <w:p w14:paraId="338ACF0E" w14:textId="24209DE9" w:rsidR="000D3041" w:rsidRPr="00611C37" w:rsidRDefault="000D3041" w:rsidP="000D3041">
      <w:pPr>
        <w:pStyle w:val="FFABody"/>
        <w:numPr>
          <w:ilvl w:val="0"/>
          <w:numId w:val="8"/>
        </w:numPr>
      </w:pPr>
      <w:r w:rsidRPr="00611C37">
        <w:t xml:space="preserve">AG1. Analyze how issues, trends, technologies and public policies impact systems in the Agriculture, Food &amp; Natural Resources Career Cluster.  </w:t>
      </w:r>
    </w:p>
    <w:p w14:paraId="70578DE0" w14:textId="0C9F9363" w:rsidR="007118CC" w:rsidRPr="00611C37" w:rsidRDefault="007118CC" w:rsidP="000D3041">
      <w:pPr>
        <w:pStyle w:val="FFABody"/>
        <w:numPr>
          <w:ilvl w:val="0"/>
          <w:numId w:val="8"/>
        </w:numPr>
      </w:pPr>
      <w:r w:rsidRPr="00611C37">
        <w:t>AG2</w:t>
      </w:r>
      <w:r w:rsidR="00D727CB" w:rsidRPr="00611C37">
        <w:t>.</w:t>
      </w:r>
      <w:r w:rsidRPr="00611C37">
        <w:t xml:space="preserve"> Evaluate the nature and scope of </w:t>
      </w:r>
      <w:proofErr w:type="gramStart"/>
      <w:r w:rsidRPr="00611C37">
        <w:t>the Agriculture</w:t>
      </w:r>
      <w:proofErr w:type="gramEnd"/>
      <w:r w:rsidRPr="00611C37">
        <w:t>, Food &amp; Natural Resources Career Cluster and the role of agriculture, food, and natural resources (AFNR) in society and the economy.</w:t>
      </w:r>
    </w:p>
    <w:p w14:paraId="6F3611C4" w14:textId="77777777" w:rsidR="000D3041" w:rsidRPr="00611C37" w:rsidRDefault="000D3041" w:rsidP="000D3041">
      <w:pPr>
        <w:pStyle w:val="FFABody"/>
        <w:numPr>
          <w:ilvl w:val="0"/>
          <w:numId w:val="8"/>
        </w:numPr>
      </w:pPr>
      <w:r w:rsidRPr="00611C37">
        <w:t>AG5. Describe career opportunities and means to achieve those opportunities in each of the Agriculture, Food &amp; Natural Resources Career Pathways.</w:t>
      </w:r>
    </w:p>
    <w:p w14:paraId="08548990" w14:textId="46C079CA" w:rsidR="000D3041" w:rsidRPr="00611C37" w:rsidRDefault="000D3041" w:rsidP="000D3041">
      <w:pPr>
        <w:pStyle w:val="FFABody"/>
        <w:numPr>
          <w:ilvl w:val="0"/>
          <w:numId w:val="8"/>
        </w:numPr>
      </w:pPr>
      <w:r w:rsidRPr="00611C37">
        <w:t>AG6. Analyze the interaction among AFNR systems in the production, processing, and management of food, fiber, and fuel and the sustainable use of natural resources.</w:t>
      </w:r>
    </w:p>
    <w:p w14:paraId="2E2E0872" w14:textId="799EDB10" w:rsidR="000D3041" w:rsidRPr="00611C37" w:rsidRDefault="000D3041" w:rsidP="000D3041">
      <w:pPr>
        <w:pStyle w:val="FFABody"/>
        <w:ind w:left="720"/>
      </w:pPr>
    </w:p>
    <w:p w14:paraId="3706BA8E" w14:textId="2DFB7A0F" w:rsidR="000D3041" w:rsidRPr="00611C37" w:rsidRDefault="000D3041" w:rsidP="000D3041">
      <w:pPr>
        <w:pStyle w:val="FFASub2"/>
      </w:pPr>
      <w:proofErr w:type="spellStart"/>
      <w:r w:rsidRPr="00611C37">
        <w:t>NASDCTEc</w:t>
      </w:r>
      <w:proofErr w:type="spellEnd"/>
    </w:p>
    <w:p w14:paraId="16BBBFE8" w14:textId="3D80237A" w:rsidR="007118CC" w:rsidRPr="00611C37" w:rsidRDefault="007118CC" w:rsidP="00AE59FE">
      <w:pPr>
        <w:pStyle w:val="FFABody"/>
        <w:numPr>
          <w:ilvl w:val="0"/>
          <w:numId w:val="8"/>
        </w:numPr>
      </w:pPr>
      <w:r w:rsidRPr="00611C37">
        <w:t>AGC09.02</w:t>
      </w:r>
      <w:r w:rsidR="00D727CB" w:rsidRPr="00611C37">
        <w:t>.</w:t>
      </w:r>
      <w:r w:rsidRPr="00611C37">
        <w:t xml:space="preserve"> Select, research and examine critical aspects of career opportunities in one or more AFNR career pathways </w:t>
      </w:r>
      <w:proofErr w:type="gramStart"/>
      <w:r w:rsidRPr="00611C37">
        <w:t>in order to</w:t>
      </w:r>
      <w:proofErr w:type="gramEnd"/>
      <w:r w:rsidRPr="00611C37">
        <w:t xml:space="preserve"> gain an understanding of the breadth of occupations within this cluster.</w:t>
      </w:r>
    </w:p>
    <w:p w14:paraId="182FBBD2" w14:textId="792660C3" w:rsidR="000D3041" w:rsidRPr="00611C37" w:rsidRDefault="000D3041" w:rsidP="000D3041">
      <w:pPr>
        <w:pStyle w:val="FFABody"/>
        <w:numPr>
          <w:ilvl w:val="0"/>
          <w:numId w:val="8"/>
        </w:numPr>
      </w:pPr>
      <w:r w:rsidRPr="00611C37">
        <w:t xml:space="preserve">AGC10.03. Compare and contrast issues affecting the AFNR industry including biotechnology, employment, safety, environmental and animal welfare to demonstrate an understanding of the trends and issues important to </w:t>
      </w:r>
      <w:proofErr w:type="gramStart"/>
      <w:r w:rsidRPr="00611C37">
        <w:t>careers</w:t>
      </w:r>
      <w:proofErr w:type="gramEnd"/>
      <w:r w:rsidRPr="00611C37">
        <w:t xml:space="preserve"> in this industry.</w:t>
      </w:r>
    </w:p>
    <w:p w14:paraId="7A451FC8" w14:textId="77FA2C75" w:rsidR="000D3041" w:rsidRPr="00611C37" w:rsidRDefault="000D3041" w:rsidP="000D3041">
      <w:pPr>
        <w:pStyle w:val="FFABody"/>
        <w:numPr>
          <w:ilvl w:val="0"/>
          <w:numId w:val="8"/>
        </w:numPr>
      </w:pPr>
      <w:r w:rsidRPr="00611C37">
        <w:t>AGC10.04. Envision emerging technology and globalization and project its influence on widespread markets to demonstrate an understanding of technologies and trends that will impact the AFNR industry.</w:t>
      </w:r>
    </w:p>
    <w:p w14:paraId="48E13A36" w14:textId="7B09B7BF" w:rsidR="000D3041" w:rsidRPr="00611C37" w:rsidRDefault="000D3041" w:rsidP="000D3041">
      <w:pPr>
        <w:pStyle w:val="FFABody"/>
        <w:ind w:left="720"/>
      </w:pPr>
    </w:p>
    <w:p w14:paraId="0382FB85" w14:textId="4A5AFC2A" w:rsidR="000D3041" w:rsidRPr="00611C37" w:rsidRDefault="000D3041" w:rsidP="000D3041">
      <w:pPr>
        <w:pStyle w:val="FFASub2"/>
      </w:pPr>
      <w:r w:rsidRPr="00611C37">
        <w:t xml:space="preserve">Common Core </w:t>
      </w:r>
      <w:r w:rsidRPr="00611C37">
        <w:rPr>
          <w:rFonts w:ascii="Verdana" w:hAnsi="Verdana"/>
        </w:rPr>
        <w:t>–</w:t>
      </w:r>
      <w:r w:rsidRPr="00611C37">
        <w:t xml:space="preserve"> Reading: Informational Text</w:t>
      </w:r>
    </w:p>
    <w:p w14:paraId="3A7B93D8" w14:textId="0FE382CF" w:rsidR="00647DD9" w:rsidRPr="00611C37" w:rsidRDefault="00647DD9" w:rsidP="00647DD9">
      <w:pPr>
        <w:pStyle w:val="FFABody"/>
        <w:numPr>
          <w:ilvl w:val="0"/>
          <w:numId w:val="8"/>
        </w:numPr>
      </w:pPr>
      <w:r w:rsidRPr="00611C37">
        <w:t>CCSS.ELA-Literacy.RI.9-10.2</w:t>
      </w:r>
      <w:r w:rsidR="00D727CB" w:rsidRPr="00611C37">
        <w:t>.</w:t>
      </w:r>
      <w:r w:rsidRPr="00611C37">
        <w:t xml:space="preserve"> Determine a central idea of a text and analyze its development over the course of the text, including how it emerges and is shaped and refined by specific details; provide an objective summary of the text.</w:t>
      </w:r>
    </w:p>
    <w:p w14:paraId="52F7BEE2" w14:textId="2ABA1AA3" w:rsidR="000D3041" w:rsidRPr="00611C37" w:rsidRDefault="000D3041" w:rsidP="000D3041">
      <w:pPr>
        <w:pStyle w:val="FFABody"/>
        <w:numPr>
          <w:ilvl w:val="0"/>
          <w:numId w:val="8"/>
        </w:numPr>
      </w:pPr>
      <w:r w:rsidRPr="00611C37">
        <w:t>CCSS.ELA-Literacy.RI.9-10.3. Analyze how the author unfolds an analysis or series of ideas or events, including the order in which the points are made, how they are introduced and developed, and the connections that are drawn between them.</w:t>
      </w:r>
    </w:p>
    <w:p w14:paraId="0562CC55" w14:textId="4A6B5589" w:rsidR="000D3041" w:rsidRPr="00611C37" w:rsidRDefault="000D3041" w:rsidP="000D3041">
      <w:pPr>
        <w:pStyle w:val="FFABody"/>
        <w:ind w:left="720"/>
      </w:pPr>
    </w:p>
    <w:p w14:paraId="3A457F65" w14:textId="77777777" w:rsidR="000D3041" w:rsidRPr="00611C37" w:rsidRDefault="000D3041" w:rsidP="000D3041">
      <w:pPr>
        <w:pStyle w:val="FFASub2"/>
        <w:rPr>
          <w:rFonts w:ascii="Verdana" w:hAnsi="Verdana"/>
          <w:i w:val="0"/>
          <w:color w:val="auto"/>
          <w:sz w:val="17"/>
        </w:rPr>
      </w:pPr>
      <w:r w:rsidRPr="00611C37">
        <w:t xml:space="preserve">Common Core </w:t>
      </w:r>
      <w:r w:rsidRPr="00611C37">
        <w:rPr>
          <w:rFonts w:ascii="Verdana" w:hAnsi="Verdana"/>
        </w:rPr>
        <w:t>–</w:t>
      </w:r>
      <w:r w:rsidRPr="00611C37">
        <w:t xml:space="preserve"> Writing</w:t>
      </w:r>
    </w:p>
    <w:p w14:paraId="1735071B" w14:textId="5E4AB3C8" w:rsidR="000D3041" w:rsidRPr="00611C37" w:rsidRDefault="000D3041" w:rsidP="000D3041">
      <w:pPr>
        <w:pStyle w:val="FFABody"/>
        <w:numPr>
          <w:ilvl w:val="0"/>
          <w:numId w:val="8"/>
        </w:numPr>
        <w:rPr>
          <w:i/>
        </w:rPr>
      </w:pPr>
      <w:r w:rsidRPr="00611C37">
        <w:t>CCSS.ELA-Literacy.W.9-10.2. Write informative/explanatory texts to examine and convey complex ideas, concepts, and information clearly and accurately through the effective selection, organization, and analysis of content.</w:t>
      </w:r>
    </w:p>
    <w:p w14:paraId="685E603C" w14:textId="77777777" w:rsidR="000D3041" w:rsidRPr="00611C37" w:rsidRDefault="000D3041" w:rsidP="000D3041">
      <w:pPr>
        <w:pStyle w:val="FFABody"/>
        <w:ind w:left="720"/>
        <w:rPr>
          <w:i/>
        </w:rPr>
      </w:pPr>
    </w:p>
    <w:p w14:paraId="079EDE4D" w14:textId="08050176" w:rsidR="000D3041" w:rsidRPr="00611C37" w:rsidRDefault="000D3041" w:rsidP="000D3041">
      <w:pPr>
        <w:pStyle w:val="FFASub2"/>
      </w:pPr>
      <w:r w:rsidRPr="00611C37">
        <w:t xml:space="preserve">Common Core </w:t>
      </w:r>
      <w:r w:rsidRPr="00611C37">
        <w:rPr>
          <w:rFonts w:ascii="Verdana" w:hAnsi="Verdana"/>
        </w:rPr>
        <w:t>–</w:t>
      </w:r>
      <w:r w:rsidRPr="00611C37">
        <w:t xml:space="preserve"> Speaking and Listening</w:t>
      </w:r>
    </w:p>
    <w:p w14:paraId="249C6EB0" w14:textId="601425CC" w:rsidR="00D727CB" w:rsidRPr="00611C37" w:rsidRDefault="00D727CB" w:rsidP="00D727CB">
      <w:pPr>
        <w:pStyle w:val="FFABody"/>
        <w:numPr>
          <w:ilvl w:val="0"/>
          <w:numId w:val="8"/>
        </w:numPr>
      </w:pPr>
      <w:r w:rsidRPr="00611C37">
        <w:t>CCSS.ELA-Literacy.SL.9-10.2. Integrate multiple sources of information presented in diverse media or formats (e.g., visually, quantitatively, orally) evaluating the credibility and accuracy of each source.</w:t>
      </w:r>
    </w:p>
    <w:p w14:paraId="58303A41" w14:textId="3AE93B61" w:rsidR="00D727CB" w:rsidRPr="00611C37" w:rsidRDefault="00D727CB" w:rsidP="00AE59FE">
      <w:pPr>
        <w:pStyle w:val="FFABody"/>
        <w:numPr>
          <w:ilvl w:val="0"/>
          <w:numId w:val="8"/>
        </w:numPr>
      </w:pPr>
      <w:r w:rsidRPr="00611C37">
        <w:t xml:space="preserve">CCSS.ELA-Literacy.SL.9-10.4. Present information, findings, and supporting evidence clearly, concisely, and logically such that listeners can follow the line of </w:t>
      </w:r>
      <w:proofErr w:type="gramStart"/>
      <w:r w:rsidRPr="00611C37">
        <w:t>reasoning</w:t>
      </w:r>
      <w:proofErr w:type="gramEnd"/>
      <w:r w:rsidRPr="00611C37">
        <w:t xml:space="preserve"> and the organization, development, substance, and style are appropriate to purpose, audience, and task.</w:t>
      </w:r>
    </w:p>
    <w:p w14:paraId="046F2DE3" w14:textId="7DC21E94" w:rsidR="00AD67C2" w:rsidRPr="00611C37" w:rsidRDefault="00AD67C2" w:rsidP="000D3041">
      <w:pPr>
        <w:pStyle w:val="FFASub2"/>
      </w:pPr>
    </w:p>
    <w:p w14:paraId="20E8D27D" w14:textId="7ABF4DDE" w:rsidR="000D3041" w:rsidRPr="00611C37" w:rsidRDefault="000D3041" w:rsidP="000D3041">
      <w:pPr>
        <w:pStyle w:val="FFASub2"/>
        <w:rPr>
          <w:b/>
        </w:rPr>
      </w:pPr>
      <w:r w:rsidRPr="00611C37">
        <w:lastRenderedPageBreak/>
        <w:t xml:space="preserve">Common Core </w:t>
      </w:r>
      <w:r w:rsidRPr="00611C37">
        <w:rPr>
          <w:rFonts w:ascii="Verdana" w:hAnsi="Verdana"/>
        </w:rPr>
        <w:t>–</w:t>
      </w:r>
      <w:r w:rsidRPr="00611C37">
        <w:t xml:space="preserve"> Science &amp; Technical Subjects</w:t>
      </w:r>
    </w:p>
    <w:p w14:paraId="0A59D065" w14:textId="6E697ECB" w:rsidR="000D3041" w:rsidRPr="00611C37" w:rsidRDefault="00931C44" w:rsidP="00634A3E">
      <w:pPr>
        <w:pStyle w:val="FFABody"/>
        <w:numPr>
          <w:ilvl w:val="0"/>
          <w:numId w:val="8"/>
        </w:numPr>
      </w:pPr>
      <w:r w:rsidRPr="00611C37">
        <w:t>CCSS.ELA-Literacy.RST.9.10.8. Assess the extent to which the reasoning and evidence in a text support the author's claim or a recommendation for solving a scientific or technical problem.</w:t>
      </w:r>
    </w:p>
    <w:p w14:paraId="0A727AC6" w14:textId="77777777" w:rsidR="00AD67C2" w:rsidRPr="00611C37" w:rsidRDefault="00AD67C2" w:rsidP="000D3041">
      <w:pPr>
        <w:pStyle w:val="FFASub2"/>
      </w:pPr>
    </w:p>
    <w:p w14:paraId="329C70F5" w14:textId="7D429484" w:rsidR="000D3041" w:rsidRPr="00611C37" w:rsidRDefault="000D3041" w:rsidP="000D3041">
      <w:pPr>
        <w:pStyle w:val="FFASub2"/>
        <w:rPr>
          <w:b/>
        </w:rPr>
      </w:pPr>
      <w:r w:rsidRPr="00611C37">
        <w:t xml:space="preserve">Common Core </w:t>
      </w:r>
      <w:r w:rsidRPr="00611C37">
        <w:rPr>
          <w:rFonts w:ascii="Verdana" w:hAnsi="Verdana"/>
        </w:rPr>
        <w:t>–</w:t>
      </w:r>
      <w:r w:rsidRPr="00611C37">
        <w:t xml:space="preserve"> Literacy in Science &amp; Technical Subjects: Writing</w:t>
      </w:r>
    </w:p>
    <w:p w14:paraId="36A63EAC" w14:textId="431461D8" w:rsidR="000D3041" w:rsidRPr="00611C37" w:rsidRDefault="000D3041" w:rsidP="000D3041">
      <w:pPr>
        <w:pStyle w:val="FFABody"/>
        <w:numPr>
          <w:ilvl w:val="0"/>
          <w:numId w:val="8"/>
        </w:numPr>
      </w:pPr>
      <w:r w:rsidRPr="00611C37">
        <w:t>CCSS.ELA-Literacy.WHST.9.10.6. Use technology, including the Internet, to produce, publish, and update individual or shared writing products, taking advantage of technology's capacity to link to other information and to display information flexibly and dynamically.</w:t>
      </w:r>
    </w:p>
    <w:p w14:paraId="22BF13E5" w14:textId="78B8AC49" w:rsidR="000D3041" w:rsidRPr="00611C37" w:rsidRDefault="000D3041" w:rsidP="000D3041">
      <w:pPr>
        <w:pStyle w:val="FFABody"/>
        <w:ind w:left="720"/>
      </w:pPr>
    </w:p>
    <w:p w14:paraId="176AEFA4" w14:textId="3C87F5D4" w:rsidR="000D3041" w:rsidRPr="00611C37" w:rsidRDefault="000D3041" w:rsidP="000D3041">
      <w:pPr>
        <w:pStyle w:val="FFASub2"/>
        <w:rPr>
          <w:b/>
        </w:rPr>
      </w:pPr>
      <w:r w:rsidRPr="00611C37">
        <w:t>Next Generation Science</w:t>
      </w:r>
    </w:p>
    <w:p w14:paraId="7C7829EF" w14:textId="74DFA026" w:rsidR="000D3041" w:rsidRPr="00611C37" w:rsidRDefault="000D3041" w:rsidP="000D3041">
      <w:pPr>
        <w:pStyle w:val="FFABody"/>
        <w:numPr>
          <w:ilvl w:val="0"/>
          <w:numId w:val="9"/>
        </w:numPr>
      </w:pPr>
      <w:r w:rsidRPr="00611C37">
        <w:t>HS-ETS1-3. Evaluate a solution to a complex real-world problem based on prioritized criteria and trade-offs that account for a range of constraints, including cost, safety, reliability, and aesthetics as well as possible social, cultural, and environmental impacts.</w:t>
      </w:r>
    </w:p>
    <w:p w14:paraId="28EDC158" w14:textId="77777777" w:rsidR="000D3041" w:rsidRPr="00611C37" w:rsidRDefault="000D3041" w:rsidP="000D3041">
      <w:pPr>
        <w:pStyle w:val="FFABody"/>
        <w:ind w:left="720"/>
      </w:pPr>
    </w:p>
    <w:p w14:paraId="441F08D6" w14:textId="77777777" w:rsidR="000D3041" w:rsidRPr="00611C37" w:rsidRDefault="000D3041" w:rsidP="000D3041">
      <w:pPr>
        <w:pStyle w:val="FFASub2"/>
      </w:pPr>
      <w:r w:rsidRPr="00611C37">
        <w:t>Green/Sustainability Knowledge and Skill Statements</w:t>
      </w:r>
    </w:p>
    <w:p w14:paraId="1700CE8B" w14:textId="52321818" w:rsidR="004639BB" w:rsidRPr="00611C37" w:rsidRDefault="004639BB" w:rsidP="000D3041">
      <w:pPr>
        <w:pStyle w:val="FFABody"/>
        <w:numPr>
          <w:ilvl w:val="0"/>
          <w:numId w:val="9"/>
        </w:numPr>
      </w:pPr>
      <w:r w:rsidRPr="00611C37">
        <w:t>AFNR Career Cluster, Statement 2. Analyze community practice or policy development related to sustainability in AFNR.</w:t>
      </w:r>
    </w:p>
    <w:p w14:paraId="0A7A649D" w14:textId="548A1031" w:rsidR="000D3041" w:rsidRPr="00611C37" w:rsidRDefault="000D3041" w:rsidP="000D3041">
      <w:pPr>
        <w:pStyle w:val="FFABody"/>
        <w:ind w:left="720"/>
      </w:pPr>
    </w:p>
    <w:p w14:paraId="1472A2F8" w14:textId="53819726" w:rsidR="000D3041" w:rsidRPr="00611C37" w:rsidRDefault="000D3041" w:rsidP="000D3041">
      <w:pPr>
        <w:pStyle w:val="FFASub2"/>
      </w:pPr>
      <w:r w:rsidRPr="00611C37">
        <w:t>AFNR Career Ready Practices</w:t>
      </w:r>
    </w:p>
    <w:p w14:paraId="658807A7" w14:textId="664A0FCA" w:rsidR="001537CA" w:rsidRPr="00611C37" w:rsidRDefault="000D3041" w:rsidP="00AE59FE">
      <w:pPr>
        <w:pStyle w:val="FFABody"/>
        <w:numPr>
          <w:ilvl w:val="0"/>
          <w:numId w:val="9"/>
        </w:numPr>
      </w:pPr>
      <w:r w:rsidRPr="00611C37">
        <w:t>CRP.06. Demonstrate creativity and innovation. Career-ready individuals regularly think of ideas that solve problems in new and different ways, and they contribute those ideas in a useful and productive manner to improve their organization.</w:t>
      </w:r>
    </w:p>
    <w:p w14:paraId="7AB2AB7E" w14:textId="1734FD3F" w:rsidR="001537CA" w:rsidRPr="00611C37" w:rsidRDefault="001537CA">
      <w:pPr>
        <w:pStyle w:val="FFABody"/>
        <w:numPr>
          <w:ilvl w:val="0"/>
          <w:numId w:val="9"/>
        </w:numPr>
      </w:pPr>
      <w:r w:rsidRPr="00611C37">
        <w:t xml:space="preserve">CRP.07. Employ valid and reliable research strategies. Career-ready individuals are discerning in accepting and using new information to make decisions, </w:t>
      </w:r>
      <w:proofErr w:type="gramStart"/>
      <w:r w:rsidRPr="00611C37">
        <w:t>change</w:t>
      </w:r>
      <w:proofErr w:type="gramEnd"/>
      <w:r w:rsidRPr="00611C37">
        <w:t xml:space="preserve"> practices or inform strategies.</w:t>
      </w:r>
    </w:p>
    <w:p w14:paraId="7D1185DF" w14:textId="3692B73B" w:rsidR="001537CA" w:rsidRPr="00611C37" w:rsidRDefault="001537CA">
      <w:pPr>
        <w:pStyle w:val="FFABody"/>
        <w:numPr>
          <w:ilvl w:val="0"/>
          <w:numId w:val="9"/>
        </w:numPr>
      </w:pPr>
      <w:r w:rsidRPr="00611C37">
        <w:t>CRP.08. Utilize critical thinking to make sense of problems and persevere in solving them. Career-ready individuals readily recognize problems in the workplace, understand the nature of the problem, and devise effective plans to solve the problem.</w:t>
      </w:r>
    </w:p>
    <w:p w14:paraId="5A1AE383" w14:textId="1A3362BC" w:rsidR="000D3041" w:rsidRPr="00611C37" w:rsidRDefault="000D3041" w:rsidP="000D3041">
      <w:pPr>
        <w:pStyle w:val="FFABody"/>
        <w:ind w:left="720"/>
      </w:pPr>
    </w:p>
    <w:p w14:paraId="54970875" w14:textId="4293B51A" w:rsidR="000D3041" w:rsidRPr="00611C37" w:rsidRDefault="000D3041" w:rsidP="000D3041">
      <w:pPr>
        <w:pStyle w:val="FFASub2"/>
      </w:pPr>
      <w:r w:rsidRPr="00611C37">
        <w:t>Partnership for 21</w:t>
      </w:r>
      <w:r w:rsidRPr="00611C37">
        <w:rPr>
          <w:vertAlign w:val="superscript"/>
        </w:rPr>
        <w:t>st</w:t>
      </w:r>
      <w:r w:rsidRPr="00611C37">
        <w:t xml:space="preserve"> Century Skills </w:t>
      </w:r>
    </w:p>
    <w:p w14:paraId="412C519C" w14:textId="1AC894DB" w:rsidR="000D3041" w:rsidRPr="00611C37" w:rsidRDefault="000D3041" w:rsidP="000D3041">
      <w:pPr>
        <w:pStyle w:val="FFABody"/>
        <w:numPr>
          <w:ilvl w:val="0"/>
          <w:numId w:val="9"/>
        </w:numPr>
      </w:pPr>
      <w:r w:rsidRPr="00611C37">
        <w:t>Communication</w:t>
      </w:r>
    </w:p>
    <w:p w14:paraId="5C43B718" w14:textId="1C034D62" w:rsidR="000D3041" w:rsidRPr="00611C37" w:rsidRDefault="000D3041" w:rsidP="000D3041">
      <w:pPr>
        <w:pStyle w:val="FFABody"/>
        <w:numPr>
          <w:ilvl w:val="0"/>
          <w:numId w:val="9"/>
        </w:numPr>
      </w:pPr>
      <w:r w:rsidRPr="00611C37">
        <w:t>Critical Thinking and Problem Solving</w:t>
      </w:r>
    </w:p>
    <w:p w14:paraId="2CD4035D" w14:textId="45BC6871" w:rsidR="000D3041" w:rsidRPr="00611C37" w:rsidRDefault="00DF62A7" w:rsidP="000D3041">
      <w:pPr>
        <w:pStyle w:val="FFABody"/>
        <w:numPr>
          <w:ilvl w:val="0"/>
          <w:numId w:val="9"/>
        </w:numPr>
      </w:pPr>
      <w:r w:rsidRPr="00611C37">
        <w:t>Global Awareness</w:t>
      </w:r>
    </w:p>
    <w:p w14:paraId="5C91D2FC" w14:textId="67FF8799" w:rsidR="000D3041" w:rsidRPr="00611C37" w:rsidRDefault="00DF62A7" w:rsidP="000D3041">
      <w:pPr>
        <w:pStyle w:val="FFABody"/>
        <w:numPr>
          <w:ilvl w:val="0"/>
          <w:numId w:val="9"/>
        </w:numPr>
      </w:pPr>
      <w:r w:rsidRPr="00611C37">
        <w:t>Implement Innovations</w:t>
      </w:r>
    </w:p>
    <w:p w14:paraId="20C73CFE" w14:textId="5101DC89" w:rsidR="007E6D91" w:rsidRPr="00611C37" w:rsidRDefault="007E6D91" w:rsidP="000D3041">
      <w:pPr>
        <w:pStyle w:val="FFABody"/>
        <w:numPr>
          <w:ilvl w:val="0"/>
          <w:numId w:val="9"/>
        </w:numPr>
      </w:pPr>
      <w:r w:rsidRPr="00611C37">
        <w:t>Information, Communications, and Technology Literacy</w:t>
      </w:r>
    </w:p>
    <w:p w14:paraId="1A6E93CB" w14:textId="4F765972" w:rsidR="00DF62A7" w:rsidRPr="00611C37" w:rsidRDefault="00DF62A7" w:rsidP="000D3041">
      <w:pPr>
        <w:pStyle w:val="FFABody"/>
        <w:numPr>
          <w:ilvl w:val="0"/>
          <w:numId w:val="9"/>
        </w:numPr>
      </w:pPr>
      <w:r w:rsidRPr="00611C37">
        <w:t>Initiative and Self-Direction</w:t>
      </w:r>
    </w:p>
    <w:p w14:paraId="61580355" w14:textId="0A5256EA" w:rsidR="000D3041" w:rsidRPr="00611C37" w:rsidRDefault="000D3041" w:rsidP="000D3041">
      <w:pPr>
        <w:pStyle w:val="FFABody"/>
        <w:numPr>
          <w:ilvl w:val="0"/>
          <w:numId w:val="9"/>
        </w:numPr>
      </w:pPr>
      <w:r w:rsidRPr="00611C37">
        <w:t>Think Creatively</w:t>
      </w:r>
    </w:p>
    <w:p w14:paraId="13BB1474" w14:textId="77777777" w:rsidR="002361C2" w:rsidRPr="00611C37" w:rsidRDefault="002361C2" w:rsidP="002361C2">
      <w:pPr>
        <w:pStyle w:val="FFASummary"/>
      </w:pPr>
    </w:p>
    <w:p w14:paraId="0B0C5E1E" w14:textId="77777777" w:rsidR="002361C2" w:rsidRPr="00611C37" w:rsidRDefault="002361C2" w:rsidP="002361C2">
      <w:pPr>
        <w:pStyle w:val="FFASub1"/>
      </w:pPr>
      <w:r w:rsidRPr="00611C37">
        <w:t>Lesson Plan:</w:t>
      </w:r>
    </w:p>
    <w:p w14:paraId="74834C4F" w14:textId="3331E8C0" w:rsidR="002361C2" w:rsidRPr="00611C37" w:rsidRDefault="002361C2" w:rsidP="002361C2">
      <w:pPr>
        <w:pStyle w:val="FFABody"/>
        <w:numPr>
          <w:ilvl w:val="0"/>
          <w:numId w:val="13"/>
        </w:numPr>
      </w:pPr>
      <w:r w:rsidRPr="00611C37">
        <w:rPr>
          <w:i/>
          <w:color w:val="004C97"/>
        </w:rPr>
        <w:t>Bell Ringer:</w:t>
      </w:r>
      <w:r w:rsidRPr="00611C37">
        <w:rPr>
          <w:i/>
        </w:rPr>
        <w:t xml:space="preserve"> </w:t>
      </w:r>
      <w:r w:rsidRPr="00611C37">
        <w:t xml:space="preserve">Ensuring the food, fiber and natural resources </w:t>
      </w:r>
      <w:r w:rsidR="0065547A" w:rsidRPr="00611C37">
        <w:t xml:space="preserve">systems </w:t>
      </w:r>
      <w:r w:rsidRPr="00611C37">
        <w:t xml:space="preserve">will be able to sustain a growing human population in the future will require creative and innovative approaches to solving problems. </w:t>
      </w:r>
    </w:p>
    <w:p w14:paraId="6C13615E" w14:textId="4F208D24" w:rsidR="002361C2" w:rsidRPr="00611C37" w:rsidRDefault="002361C2" w:rsidP="002361C2">
      <w:pPr>
        <w:pStyle w:val="FFABody"/>
        <w:numPr>
          <w:ilvl w:val="1"/>
          <w:numId w:val="13"/>
        </w:numPr>
      </w:pPr>
      <w:r w:rsidRPr="00611C37">
        <w:t xml:space="preserve">One key to training the brain to think creatively and innovatively starts with using </w:t>
      </w:r>
      <w:r w:rsidR="001923C4" w:rsidRPr="00611C37">
        <w:t>our</w:t>
      </w:r>
      <w:r w:rsidRPr="00611C37">
        <w:t xml:space="preserve"> imagination</w:t>
      </w:r>
      <w:r w:rsidR="001923C4" w:rsidRPr="00611C37">
        <w:t>s</w:t>
      </w:r>
      <w:r w:rsidRPr="00611C37">
        <w:t xml:space="preserve"> to complete </w:t>
      </w:r>
      <w:r w:rsidRPr="00611C37">
        <w:rPr>
          <w:i/>
        </w:rPr>
        <w:t>abstractions</w:t>
      </w:r>
      <w:r w:rsidRPr="00611C37">
        <w:t xml:space="preserve">. “Abstract thinking” is the ability to create a picture or idea with objects, concepts and structures that are not physically or visibly present. </w:t>
      </w:r>
    </w:p>
    <w:p w14:paraId="3E8B37ED" w14:textId="4E047D40" w:rsidR="002361C2" w:rsidRPr="00611C37" w:rsidRDefault="002361C2" w:rsidP="001B61AA">
      <w:pPr>
        <w:pStyle w:val="FFABody"/>
        <w:numPr>
          <w:ilvl w:val="1"/>
          <w:numId w:val="13"/>
        </w:numPr>
      </w:pPr>
      <w:r w:rsidRPr="00611C37">
        <w:t>Using</w:t>
      </w:r>
      <w:r w:rsidR="001B61AA" w:rsidRPr="00611C37">
        <w:t xml:space="preserve"> the “Creative Thinking and Abstractions”</w:t>
      </w:r>
      <w:r w:rsidRPr="00611C37">
        <w:t xml:space="preserve"> </w:t>
      </w:r>
      <w:r w:rsidR="001B61AA" w:rsidRPr="00611C37">
        <w:t>worksheet</w:t>
      </w:r>
      <w:r w:rsidRPr="00611C37">
        <w:t>, have students use their imaginations to complete the abstractions by drawing images, symbols, animals, people, shapes, etc. in the nine boxes on the handout.</w:t>
      </w:r>
    </w:p>
    <w:p w14:paraId="7DED64C6" w14:textId="5E01327A" w:rsidR="002361C2" w:rsidRPr="00611C37" w:rsidRDefault="002361C2" w:rsidP="002361C2">
      <w:pPr>
        <w:pStyle w:val="FFABody"/>
        <w:numPr>
          <w:ilvl w:val="2"/>
          <w:numId w:val="13"/>
        </w:numPr>
      </w:pPr>
      <w:r w:rsidRPr="00611C37">
        <w:t>If time allows, encourage students to add color to their drawings.</w:t>
      </w:r>
    </w:p>
    <w:p w14:paraId="173FEC6E" w14:textId="0DE9522C" w:rsidR="002361C2" w:rsidRPr="00611C37" w:rsidRDefault="002361C2" w:rsidP="002361C2">
      <w:pPr>
        <w:pStyle w:val="FFABody"/>
        <w:numPr>
          <w:ilvl w:val="2"/>
          <w:numId w:val="13"/>
        </w:numPr>
      </w:pPr>
      <w:r w:rsidRPr="00611C37">
        <w:t xml:space="preserve">Share creative illustrations with the class and/or display them in the classroom. </w:t>
      </w:r>
    </w:p>
    <w:p w14:paraId="0A5DEC0A" w14:textId="1B1C0C8D" w:rsidR="002361C2" w:rsidRPr="00611C37" w:rsidRDefault="002361C2" w:rsidP="002361C2">
      <w:pPr>
        <w:pStyle w:val="FFABody"/>
        <w:numPr>
          <w:ilvl w:val="1"/>
          <w:numId w:val="13"/>
        </w:numPr>
      </w:pPr>
      <w:r w:rsidRPr="00611C37">
        <w:t>Think about some critical challenges the agricultur</w:t>
      </w:r>
      <w:r w:rsidR="00507BD9">
        <w:t>e</w:t>
      </w:r>
      <w:r w:rsidRPr="00611C37">
        <w:t xml:space="preserve"> industry will face in the next 10, 20 or 50 years. Discuss how using abstract thinking can help address critical challenges. </w:t>
      </w:r>
    </w:p>
    <w:p w14:paraId="5034F853" w14:textId="77777777" w:rsidR="002361C2" w:rsidRPr="00611C37" w:rsidRDefault="002361C2" w:rsidP="002361C2">
      <w:pPr>
        <w:pStyle w:val="FFABody"/>
      </w:pPr>
    </w:p>
    <w:p w14:paraId="45740420" w14:textId="1E1A4F92" w:rsidR="00225088" w:rsidRPr="00611C37" w:rsidRDefault="002361C2" w:rsidP="002361C2">
      <w:pPr>
        <w:pStyle w:val="FFABody"/>
        <w:numPr>
          <w:ilvl w:val="0"/>
          <w:numId w:val="13"/>
        </w:numPr>
      </w:pPr>
      <w:r w:rsidRPr="00611C37">
        <w:rPr>
          <w:i/>
          <w:color w:val="004C97"/>
        </w:rPr>
        <w:t>Introduction:</w:t>
      </w:r>
      <w:r w:rsidRPr="00611C37">
        <w:rPr>
          <w:i/>
        </w:rPr>
        <w:t xml:space="preserve"> </w:t>
      </w:r>
      <w:r w:rsidRPr="00611C37">
        <w:t xml:space="preserve">As the world moves forward, finding creative and innovative ways to address key issues in agriculture will require out-of-the-box </w:t>
      </w:r>
      <w:r w:rsidR="008578FB" w:rsidRPr="00611C37">
        <w:t>thi</w:t>
      </w:r>
      <w:r w:rsidR="005F19B2" w:rsidRPr="00611C37">
        <w:t>n</w:t>
      </w:r>
      <w:r w:rsidR="008578FB" w:rsidRPr="00611C37">
        <w:t xml:space="preserve">king </w:t>
      </w:r>
      <w:r w:rsidRPr="00611C37">
        <w:t>and people who are willing to take risks. Innovation is defined as “a</w:t>
      </w:r>
      <w:r w:rsidRPr="00611C37">
        <w:rPr>
          <w:color w:val="000000" w:themeColor="text1"/>
        </w:rPr>
        <w:t xml:space="preserve"> new method, idea, product, etc.” (Merriam-Webster, 2018).</w:t>
      </w:r>
      <w:r w:rsidRPr="00611C37">
        <w:t xml:space="preserve"> </w:t>
      </w:r>
    </w:p>
    <w:p w14:paraId="1B2766F0" w14:textId="0ECF1665" w:rsidR="002361C2" w:rsidRPr="00611C37" w:rsidRDefault="002361C2" w:rsidP="00225088">
      <w:pPr>
        <w:pStyle w:val="FFABody"/>
        <w:numPr>
          <w:ilvl w:val="1"/>
          <w:numId w:val="13"/>
        </w:numPr>
      </w:pPr>
      <w:r w:rsidRPr="00611C37">
        <w:t xml:space="preserve">Paul Sloane, motivational speaker and innovator, also said, “Creativity is thinking of something new; innovation is the implementation of something new.” </w:t>
      </w:r>
    </w:p>
    <w:p w14:paraId="51A4D669" w14:textId="1C385B5F" w:rsidR="002361C2" w:rsidRDefault="00507BD9" w:rsidP="00225088">
      <w:pPr>
        <w:pStyle w:val="FFABody"/>
        <w:numPr>
          <w:ilvl w:val="2"/>
          <w:numId w:val="13"/>
        </w:numPr>
        <w:rPr>
          <w:color w:val="000000" w:themeColor="text1"/>
        </w:rPr>
      </w:pPr>
      <w:r>
        <w:rPr>
          <w:color w:val="000000" w:themeColor="text1"/>
        </w:rPr>
        <w:t>Divide students into pairs and have them</w:t>
      </w:r>
      <w:r w:rsidR="002361C2" w:rsidRPr="00611C37">
        <w:rPr>
          <w:color w:val="000000" w:themeColor="text1"/>
        </w:rPr>
        <w:t xml:space="preserve"> discuss</w:t>
      </w:r>
      <w:r w:rsidR="00CD5646" w:rsidRPr="00611C37">
        <w:rPr>
          <w:color w:val="000000" w:themeColor="text1"/>
        </w:rPr>
        <w:t xml:space="preserve"> and complete the “Innovation</w:t>
      </w:r>
      <w:r w:rsidR="00EC71FB" w:rsidRPr="00611C37">
        <w:rPr>
          <w:color w:val="000000" w:themeColor="text1"/>
        </w:rPr>
        <w:t>s</w:t>
      </w:r>
      <w:r w:rsidR="00CD5646" w:rsidRPr="00611C37">
        <w:rPr>
          <w:color w:val="000000" w:themeColor="text1"/>
        </w:rPr>
        <w:t xml:space="preserve"> in the Classroom” worksheet</w:t>
      </w:r>
      <w:r>
        <w:rPr>
          <w:color w:val="000000" w:themeColor="text1"/>
        </w:rPr>
        <w:t>.</w:t>
      </w:r>
      <w:r w:rsidR="0027167F">
        <w:rPr>
          <w:color w:val="000000" w:themeColor="text1"/>
        </w:rPr>
        <w:t xml:space="preserve"> </w:t>
      </w:r>
    </w:p>
    <w:p w14:paraId="04FF459F" w14:textId="5FBA1336" w:rsidR="0027167F" w:rsidRPr="00611C37" w:rsidRDefault="0027167F" w:rsidP="00602279">
      <w:pPr>
        <w:pStyle w:val="FFABody"/>
        <w:numPr>
          <w:ilvl w:val="3"/>
          <w:numId w:val="13"/>
        </w:numPr>
        <w:rPr>
          <w:color w:val="000000" w:themeColor="text1"/>
        </w:rPr>
      </w:pPr>
      <w:r>
        <w:rPr>
          <w:color w:val="000000" w:themeColor="text1"/>
        </w:rPr>
        <w:t>Questions included in the worksheet:</w:t>
      </w:r>
    </w:p>
    <w:p w14:paraId="3BC25016" w14:textId="39161AB6" w:rsidR="002361C2" w:rsidRPr="00611C37" w:rsidRDefault="002361C2" w:rsidP="00602279">
      <w:pPr>
        <w:pStyle w:val="FFABody"/>
        <w:numPr>
          <w:ilvl w:val="4"/>
          <w:numId w:val="13"/>
        </w:numPr>
        <w:rPr>
          <w:color w:val="000000" w:themeColor="text1"/>
        </w:rPr>
      </w:pPr>
      <w:r w:rsidRPr="00611C37">
        <w:rPr>
          <w:color w:val="000000" w:themeColor="text1"/>
        </w:rPr>
        <w:t>What does innovation mean to you? Look around your classroom</w:t>
      </w:r>
      <w:r w:rsidR="0027167F">
        <w:rPr>
          <w:color w:val="000000" w:themeColor="text1"/>
        </w:rPr>
        <w:t>. W</w:t>
      </w:r>
      <w:r w:rsidRPr="00611C37">
        <w:rPr>
          <w:color w:val="000000" w:themeColor="text1"/>
        </w:rPr>
        <w:t>hat innovation examples do you see? What makes them innovative? What role do you see innovation playing in the future of agriculture?</w:t>
      </w:r>
    </w:p>
    <w:p w14:paraId="0A4BC701" w14:textId="77777777" w:rsidR="002361C2" w:rsidRPr="00611C37" w:rsidRDefault="002361C2" w:rsidP="002361C2">
      <w:pPr>
        <w:pStyle w:val="FFABody"/>
        <w:ind w:left="2160"/>
        <w:rPr>
          <w:color w:val="000000" w:themeColor="text1"/>
        </w:rPr>
      </w:pPr>
    </w:p>
    <w:p w14:paraId="7A82E302" w14:textId="65D20DE9" w:rsidR="002361C2" w:rsidRPr="00611C37" w:rsidRDefault="002361C2" w:rsidP="002361C2">
      <w:pPr>
        <w:pStyle w:val="FFABody"/>
        <w:numPr>
          <w:ilvl w:val="0"/>
          <w:numId w:val="13"/>
        </w:numPr>
      </w:pPr>
      <w:r w:rsidRPr="00611C37">
        <w:rPr>
          <w:i/>
          <w:color w:val="004C97"/>
        </w:rPr>
        <w:lastRenderedPageBreak/>
        <w:t>Part 1 —</w:t>
      </w:r>
      <w:r w:rsidR="009B1F6A" w:rsidRPr="00611C37">
        <w:rPr>
          <w:i/>
          <w:color w:val="004C97"/>
        </w:rPr>
        <w:t xml:space="preserve"> </w:t>
      </w:r>
      <w:r w:rsidR="001B2732" w:rsidRPr="00611C37">
        <w:rPr>
          <w:i/>
          <w:color w:val="004C97"/>
        </w:rPr>
        <w:t xml:space="preserve">Identifying </w:t>
      </w:r>
      <w:r w:rsidR="009B1F6A" w:rsidRPr="00611C37">
        <w:rPr>
          <w:i/>
          <w:color w:val="004C97"/>
        </w:rPr>
        <w:t>Current</w:t>
      </w:r>
      <w:r w:rsidRPr="00611C37">
        <w:rPr>
          <w:i/>
          <w:color w:val="004C97"/>
        </w:rPr>
        <w:t xml:space="preserve"> Innovation</w:t>
      </w:r>
      <w:r w:rsidR="00173441" w:rsidRPr="00611C37">
        <w:rPr>
          <w:i/>
          <w:color w:val="004C97"/>
        </w:rPr>
        <w:t>s</w:t>
      </w:r>
      <w:r w:rsidRPr="00611C37">
        <w:rPr>
          <w:i/>
          <w:color w:val="004C97"/>
        </w:rPr>
        <w:t xml:space="preserve"> in Agriculture: </w:t>
      </w:r>
      <w:r w:rsidRPr="00611C37">
        <w:rPr>
          <w:i/>
        </w:rPr>
        <w:t xml:space="preserve"> </w:t>
      </w:r>
    </w:p>
    <w:p w14:paraId="09F5BBD4" w14:textId="200B91BC" w:rsidR="000502AE" w:rsidRPr="00611C37" w:rsidRDefault="00607890" w:rsidP="002361C2">
      <w:pPr>
        <w:pStyle w:val="FFABody"/>
        <w:numPr>
          <w:ilvl w:val="1"/>
          <w:numId w:val="13"/>
        </w:numPr>
      </w:pPr>
      <w:r w:rsidRPr="00611C37">
        <w:t>The</w:t>
      </w:r>
      <w:r w:rsidR="002361C2" w:rsidRPr="00611C37">
        <w:t xml:space="preserve"> agricultur</w:t>
      </w:r>
      <w:r w:rsidR="00507BD9">
        <w:t>e</w:t>
      </w:r>
      <w:r w:rsidR="002361C2" w:rsidRPr="00611C37">
        <w:t xml:space="preserve"> industry </w:t>
      </w:r>
      <w:r w:rsidRPr="00611C37">
        <w:t>in the 21</w:t>
      </w:r>
      <w:r w:rsidRPr="00611C37">
        <w:rPr>
          <w:vertAlign w:val="superscript"/>
        </w:rPr>
        <w:t>st</w:t>
      </w:r>
      <w:r w:rsidRPr="00611C37">
        <w:t xml:space="preserve"> century </w:t>
      </w:r>
      <w:r w:rsidR="002361C2" w:rsidRPr="00611C37">
        <w:t xml:space="preserve">is constantly changing and adapting to </w:t>
      </w:r>
      <w:r w:rsidRPr="00611C37">
        <w:t>find ways to produc</w:t>
      </w:r>
      <w:r w:rsidR="0061186D" w:rsidRPr="00611C37">
        <w:t>e</w:t>
      </w:r>
      <w:r w:rsidRPr="00611C37">
        <w:t xml:space="preserve"> more using </w:t>
      </w:r>
      <w:r w:rsidR="0043315E" w:rsidRPr="00611C37">
        <w:t xml:space="preserve">fewer </w:t>
      </w:r>
      <w:r w:rsidRPr="00611C37">
        <w:t xml:space="preserve">resources. An increased access to </w:t>
      </w:r>
      <w:r w:rsidR="000502AE" w:rsidRPr="00611C37">
        <w:t xml:space="preserve">innovative and cutting-edge </w:t>
      </w:r>
      <w:r w:rsidR="002361C2" w:rsidRPr="00611C37">
        <w:t>technology</w:t>
      </w:r>
      <w:r w:rsidR="000502AE" w:rsidRPr="00611C37">
        <w:t xml:space="preserve"> has also changed the face of modern agriculture. </w:t>
      </w:r>
    </w:p>
    <w:p w14:paraId="46BDC34C" w14:textId="76E29610" w:rsidR="000502AE" w:rsidRPr="00611C37" w:rsidRDefault="000502AE" w:rsidP="0061186D">
      <w:pPr>
        <w:pStyle w:val="FFABody"/>
        <w:numPr>
          <w:ilvl w:val="2"/>
          <w:numId w:val="13"/>
        </w:numPr>
      </w:pPr>
      <w:r w:rsidRPr="00611C37">
        <w:t xml:space="preserve">Watch “The Future of Farming </w:t>
      </w:r>
      <w:r w:rsidR="00507BD9">
        <w:t>and</w:t>
      </w:r>
      <w:r w:rsidRPr="00611C37">
        <w:t xml:space="preserve"> Agriculture” (The Daily Conversation, 2017). The video is available at </w:t>
      </w:r>
      <w:hyperlink r:id="rId23" w:history="1">
        <w:r w:rsidR="0061186D" w:rsidRPr="00611C37">
          <w:rPr>
            <w:rStyle w:val="Hyperlink"/>
          </w:rPr>
          <w:t>https://youtu.be/Qml</w:t>
        </w:r>
        <w:r w:rsidR="0061186D" w:rsidRPr="00611C37">
          <w:rPr>
            <w:rStyle w:val="Hyperlink"/>
          </w:rPr>
          <w:t>a</w:t>
        </w:r>
        <w:r w:rsidR="0061186D" w:rsidRPr="00611C37">
          <w:rPr>
            <w:rStyle w:val="Hyperlink"/>
          </w:rPr>
          <w:t>9NLFBvU</w:t>
        </w:r>
      </w:hyperlink>
      <w:r w:rsidR="0061186D" w:rsidRPr="00602279">
        <w:t>.</w:t>
      </w:r>
      <w:r w:rsidR="0061186D" w:rsidRPr="00611C37">
        <w:rPr>
          <w:rStyle w:val="Hyperlink"/>
        </w:rPr>
        <w:t xml:space="preserve"> </w:t>
      </w:r>
      <w:r w:rsidRPr="00611C37">
        <w:t xml:space="preserve"> </w:t>
      </w:r>
    </w:p>
    <w:p w14:paraId="1A36589A" w14:textId="6DA3C990" w:rsidR="007375B4" w:rsidRPr="00611C37" w:rsidRDefault="00EC71FB" w:rsidP="007375B4">
      <w:pPr>
        <w:pStyle w:val="FFABody"/>
        <w:numPr>
          <w:ilvl w:val="2"/>
          <w:numId w:val="13"/>
        </w:numPr>
      </w:pPr>
      <w:r w:rsidRPr="00611C37">
        <w:t xml:space="preserve">Identify </w:t>
      </w:r>
      <w:r w:rsidR="00FA0028">
        <w:t>two to three</w:t>
      </w:r>
      <w:r w:rsidRPr="00611C37">
        <w:t xml:space="preserve"> innovations described in the video and c</w:t>
      </w:r>
      <w:r w:rsidR="007375B4" w:rsidRPr="00611C37">
        <w:t>omplete the “Innovations</w:t>
      </w:r>
      <w:r w:rsidRPr="00611C37">
        <w:t xml:space="preserve"> in Agriculture</w:t>
      </w:r>
      <w:r w:rsidR="007375B4" w:rsidRPr="00611C37">
        <w:t>” worksheet.</w:t>
      </w:r>
    </w:p>
    <w:p w14:paraId="5C07EC81" w14:textId="3F788CED" w:rsidR="007375B4" w:rsidRPr="00611C37" w:rsidRDefault="009B4ED4" w:rsidP="007375B4">
      <w:pPr>
        <w:pStyle w:val="FFABody"/>
        <w:numPr>
          <w:ilvl w:val="3"/>
          <w:numId w:val="13"/>
        </w:numPr>
      </w:pPr>
      <w:r w:rsidRPr="00611C37">
        <w:rPr>
          <w:i/>
        </w:rPr>
        <w:t>Optional:</w:t>
      </w:r>
      <w:r w:rsidRPr="00611C37">
        <w:t xml:space="preserve"> If watching YouTube is not an option, have students visit the U.S. Department of Agriculture’s “Innovations at Work in Agriculture” </w:t>
      </w:r>
      <w:r w:rsidR="00FA0028" w:rsidRPr="00611C37">
        <w:t xml:space="preserve">(2017) </w:t>
      </w:r>
      <w:r w:rsidRPr="00611C37">
        <w:t xml:space="preserve">website. The URL is </w:t>
      </w:r>
      <w:r w:rsidRPr="00611C37">
        <w:br/>
      </w:r>
      <w:hyperlink r:id="rId24" w:history="1">
        <w:r w:rsidRPr="00611C37">
          <w:rPr>
            <w:rStyle w:val="Hyperlink"/>
          </w:rPr>
          <w:t>https://newfarmers.usda.gov/innovations-work-agriculture</w:t>
        </w:r>
      </w:hyperlink>
      <w:r w:rsidRPr="00611C37">
        <w:t>.</w:t>
      </w:r>
    </w:p>
    <w:p w14:paraId="29D87809" w14:textId="47752301" w:rsidR="007375B4" w:rsidRPr="00611C37" w:rsidRDefault="007375B4" w:rsidP="007375B4">
      <w:pPr>
        <w:pStyle w:val="FFABody"/>
        <w:numPr>
          <w:ilvl w:val="3"/>
          <w:numId w:val="13"/>
        </w:numPr>
      </w:pPr>
      <w:proofErr w:type="gramStart"/>
      <w:r w:rsidRPr="00611C37">
        <w:t>Or,</w:t>
      </w:r>
      <w:proofErr w:type="gramEnd"/>
      <w:r w:rsidRPr="00611C37">
        <w:t xml:space="preserve"> visit the Forbes’ “The 25 Most Innovative </w:t>
      </w:r>
      <w:proofErr w:type="spellStart"/>
      <w:r w:rsidRPr="00611C37">
        <w:t>AgTech</w:t>
      </w:r>
      <w:proofErr w:type="spellEnd"/>
      <w:r w:rsidRPr="00611C37">
        <w:t xml:space="preserve"> Startups </w:t>
      </w:r>
      <w:r w:rsidR="001F7DF8">
        <w:t>in</w:t>
      </w:r>
      <w:r w:rsidR="001F7DF8" w:rsidRPr="00611C37">
        <w:t xml:space="preserve"> </w:t>
      </w:r>
      <w:r w:rsidRPr="00611C37">
        <w:t xml:space="preserve">2018” website. The URL is </w:t>
      </w:r>
      <w:hyperlink r:id="rId25" w:anchor="3b8ed1262302" w:history="1">
        <w:r w:rsidRPr="00611C37">
          <w:rPr>
            <w:rStyle w:val="Hyperlink"/>
          </w:rPr>
          <w:t>https://www.forbes.com/sites/maggiemcgrath/2018/06/27/the-25-most-innovative-agtech-startups-in-2018/#3b8ed1262302</w:t>
        </w:r>
      </w:hyperlink>
      <w:r w:rsidR="00FA0028" w:rsidRPr="00611C37">
        <w:t>.</w:t>
      </w:r>
    </w:p>
    <w:p w14:paraId="46E8CE8D" w14:textId="7655C888" w:rsidR="00327E5F" w:rsidRPr="00611C37" w:rsidRDefault="00327E5F" w:rsidP="00327E5F">
      <w:pPr>
        <w:pStyle w:val="FFABody"/>
        <w:numPr>
          <w:ilvl w:val="2"/>
          <w:numId w:val="13"/>
        </w:numPr>
      </w:pPr>
      <w:r w:rsidRPr="00611C37">
        <w:t>Capture thoughts on the “Innovations</w:t>
      </w:r>
      <w:r w:rsidR="009102A7" w:rsidRPr="00611C37">
        <w:t xml:space="preserve"> in Agriculture</w:t>
      </w:r>
      <w:r w:rsidRPr="00611C37">
        <w:t>” worksheet. Each student will select one innovation or movement to expand on in the next objective.</w:t>
      </w:r>
    </w:p>
    <w:p w14:paraId="37DF4B18" w14:textId="0FFED32B" w:rsidR="009B4ED4" w:rsidRPr="00611C37" w:rsidRDefault="009B4ED4" w:rsidP="007375B4">
      <w:pPr>
        <w:pStyle w:val="FFABody"/>
        <w:numPr>
          <w:ilvl w:val="2"/>
          <w:numId w:val="13"/>
        </w:numPr>
      </w:pPr>
      <w:r w:rsidRPr="00611C37">
        <w:t xml:space="preserve">As a class, discuss </w:t>
      </w:r>
      <w:r w:rsidR="007375B4" w:rsidRPr="00611C37">
        <w:t>agricultural innovations</w:t>
      </w:r>
      <w:r w:rsidRPr="00611C37">
        <w:t xml:space="preserve"> that </w:t>
      </w:r>
      <w:r w:rsidR="007375B4" w:rsidRPr="00611C37">
        <w:t>stood out from the video or the reading. What part</w:t>
      </w:r>
      <w:r w:rsidR="005F4D88">
        <w:t>s</w:t>
      </w:r>
      <w:r w:rsidR="007375B4" w:rsidRPr="00611C37">
        <w:t xml:space="preserve"> </w:t>
      </w:r>
      <w:r w:rsidR="005F4D88">
        <w:t>of</w:t>
      </w:r>
      <w:r w:rsidR="005F4D88" w:rsidRPr="00611C37">
        <w:t xml:space="preserve"> </w:t>
      </w:r>
      <w:r w:rsidR="005B3245" w:rsidRPr="00611C37">
        <w:t>the innovation</w:t>
      </w:r>
      <w:r w:rsidR="00327E5F" w:rsidRPr="00611C37">
        <w:t>s</w:t>
      </w:r>
      <w:r w:rsidR="005B3245" w:rsidRPr="00611C37">
        <w:t>/movement</w:t>
      </w:r>
      <w:r w:rsidR="00327E5F" w:rsidRPr="00611C37">
        <w:t>s</w:t>
      </w:r>
      <w:r w:rsidR="005B3245" w:rsidRPr="00611C37">
        <w:t xml:space="preserve"> </w:t>
      </w:r>
      <w:r w:rsidR="00327E5F" w:rsidRPr="00611C37">
        <w:t>could benefit</w:t>
      </w:r>
      <w:r w:rsidR="005B3245" w:rsidRPr="00611C37">
        <w:t xml:space="preserve"> </w:t>
      </w:r>
      <w:r w:rsidR="00327E5F" w:rsidRPr="00611C37">
        <w:t xml:space="preserve">or harm </w:t>
      </w:r>
      <w:r w:rsidR="005B3245" w:rsidRPr="00611C37">
        <w:t>the agricultur</w:t>
      </w:r>
      <w:r w:rsidR="002B42A3">
        <w:t>e</w:t>
      </w:r>
      <w:r w:rsidR="005B3245" w:rsidRPr="00611C37">
        <w:t xml:space="preserve"> industry?</w:t>
      </w:r>
    </w:p>
    <w:p w14:paraId="3020EF23" w14:textId="1AD71766" w:rsidR="002361C2" w:rsidRPr="00611C37" w:rsidRDefault="002361C2" w:rsidP="002361C2">
      <w:pPr>
        <w:pStyle w:val="FFABody"/>
        <w:ind w:left="1440"/>
      </w:pPr>
    </w:p>
    <w:p w14:paraId="6820076B" w14:textId="5E397200" w:rsidR="002361C2" w:rsidRPr="00611C37" w:rsidRDefault="00EE7AC8" w:rsidP="002361C2">
      <w:pPr>
        <w:pStyle w:val="FFABody"/>
        <w:numPr>
          <w:ilvl w:val="0"/>
          <w:numId w:val="13"/>
        </w:numPr>
      </w:pPr>
      <w:r w:rsidRPr="00611C37">
        <w:rPr>
          <w:i/>
          <w:color w:val="004C97"/>
        </w:rPr>
        <w:t>Part 2</w:t>
      </w:r>
      <w:r w:rsidR="002361C2" w:rsidRPr="00611C37">
        <w:rPr>
          <w:i/>
          <w:color w:val="004C97"/>
        </w:rPr>
        <w:t xml:space="preserve"> — </w:t>
      </w:r>
      <w:r w:rsidR="001B2732" w:rsidRPr="00611C37">
        <w:rPr>
          <w:i/>
          <w:color w:val="004C97"/>
        </w:rPr>
        <w:t xml:space="preserve">Analyzing </w:t>
      </w:r>
      <w:r w:rsidR="00C56634" w:rsidRPr="00611C37">
        <w:rPr>
          <w:i/>
          <w:color w:val="004C97"/>
        </w:rPr>
        <w:t xml:space="preserve">the </w:t>
      </w:r>
      <w:r w:rsidR="002361C2" w:rsidRPr="00611C37">
        <w:rPr>
          <w:i/>
          <w:color w:val="004C97"/>
        </w:rPr>
        <w:t xml:space="preserve">Four Stages of Innovation: </w:t>
      </w:r>
      <w:r w:rsidR="002361C2" w:rsidRPr="00611C37">
        <w:rPr>
          <w:i/>
        </w:rPr>
        <w:t xml:space="preserve"> </w:t>
      </w:r>
    </w:p>
    <w:p w14:paraId="3BB6F2D2" w14:textId="2D668BF1" w:rsidR="0036074E" w:rsidRPr="00611C37" w:rsidRDefault="00873617" w:rsidP="009F75CB">
      <w:pPr>
        <w:pStyle w:val="FFABody"/>
        <w:numPr>
          <w:ilvl w:val="1"/>
          <w:numId w:val="13"/>
        </w:numPr>
      </w:pPr>
      <w:r w:rsidRPr="00611C37">
        <w:t>I</w:t>
      </w:r>
      <w:r w:rsidR="00CC4FBF" w:rsidRPr="00611C37">
        <w:t>nnovative ideas</w:t>
      </w:r>
      <w:r w:rsidRPr="00611C37">
        <w:t xml:space="preserve"> can be better implemented </w:t>
      </w:r>
      <w:r w:rsidR="00AE511F" w:rsidRPr="00611C37">
        <w:t>with the help of</w:t>
      </w:r>
      <w:r w:rsidRPr="00611C37">
        <w:t xml:space="preserve"> </w:t>
      </w:r>
      <w:r w:rsidR="00CC4FBF" w:rsidRPr="00611C37">
        <w:t>a model.</w:t>
      </w:r>
      <w:r w:rsidR="009F75CB" w:rsidRPr="00611C37">
        <w:t xml:space="preserve"> </w:t>
      </w:r>
      <w:r w:rsidR="00CC4FBF" w:rsidRPr="00611C37">
        <w:t xml:space="preserve">Several </w:t>
      </w:r>
      <w:r w:rsidR="0036074E" w:rsidRPr="00611C37">
        <w:t xml:space="preserve">individuals and </w:t>
      </w:r>
      <w:r w:rsidR="00CC4FBF" w:rsidRPr="00611C37">
        <w:t>business</w:t>
      </w:r>
      <w:r w:rsidRPr="00611C37">
        <w:t xml:space="preserve">es use </w:t>
      </w:r>
      <w:r w:rsidR="009F75CB" w:rsidRPr="00611C37">
        <w:t>models</w:t>
      </w:r>
      <w:r w:rsidR="00AE511F" w:rsidRPr="00611C37">
        <w:t xml:space="preserve"> </w:t>
      </w:r>
      <w:r w:rsidR="009F75CB" w:rsidRPr="00611C37">
        <w:t xml:space="preserve">to help organize new and </w:t>
      </w:r>
      <w:r w:rsidRPr="00611C37">
        <w:t>creative ideas.</w:t>
      </w:r>
    </w:p>
    <w:p w14:paraId="0BAD5E41" w14:textId="29C64E09" w:rsidR="00C06F62" w:rsidRPr="00611C37" w:rsidRDefault="0036074E" w:rsidP="00C06F62">
      <w:pPr>
        <w:pStyle w:val="FFABody"/>
        <w:numPr>
          <w:ilvl w:val="1"/>
          <w:numId w:val="13"/>
        </w:numPr>
      </w:pPr>
      <w:r w:rsidRPr="00611C37">
        <w:t xml:space="preserve">For example, Elanco’s </w:t>
      </w:r>
      <w:r w:rsidR="00C86ED5" w:rsidRPr="00611C37">
        <w:t>research</w:t>
      </w:r>
      <w:r w:rsidRPr="00611C37">
        <w:t xml:space="preserve"> and development</w:t>
      </w:r>
      <w:r w:rsidR="00C86ED5" w:rsidRPr="00611C37">
        <w:t xml:space="preserve"> team </w:t>
      </w:r>
      <w:r w:rsidR="002361C2" w:rsidRPr="00611C37">
        <w:t>uses four stages of innovation to</w:t>
      </w:r>
      <w:r w:rsidR="00C86ED5" w:rsidRPr="00611C37">
        <w:t xml:space="preserve"> enhance their vision of “Food and Companionship Enriching Life</w:t>
      </w:r>
      <w:r w:rsidR="00AE511F" w:rsidRPr="00611C37">
        <w:t>.</w:t>
      </w:r>
      <w:r w:rsidR="00C86ED5" w:rsidRPr="00611C37">
        <w:t>”</w:t>
      </w:r>
      <w:r w:rsidR="00A055E9" w:rsidRPr="00611C37">
        <w:t xml:space="preserve"> Elanco</w:t>
      </w:r>
      <w:r w:rsidR="00C06F62" w:rsidRPr="00611C37">
        <w:t xml:space="preserve">’s </w:t>
      </w:r>
      <w:r w:rsidR="006D4E2F" w:rsidRPr="00611C37">
        <w:t xml:space="preserve">(2018) </w:t>
      </w:r>
      <w:r w:rsidR="00C06F62" w:rsidRPr="00611C37">
        <w:t>vision</w:t>
      </w:r>
      <w:r w:rsidR="00A055E9" w:rsidRPr="00611C37">
        <w:t xml:space="preserve"> can </w:t>
      </w:r>
      <w:r w:rsidR="00C06F62" w:rsidRPr="00611C37">
        <w:t xml:space="preserve">be found at </w:t>
      </w:r>
      <w:hyperlink r:id="rId26" w:history="1">
        <w:r w:rsidR="0023298D" w:rsidRPr="00A426C4">
          <w:rPr>
            <w:rStyle w:val="Hyperlink"/>
          </w:rPr>
          <w:t>https://www.elanco.com/en-us/about-us/our-journey</w:t>
        </w:r>
      </w:hyperlink>
      <w:r w:rsidR="0023298D">
        <w:t xml:space="preserve">. </w:t>
      </w:r>
    </w:p>
    <w:p w14:paraId="17461992" w14:textId="77777777" w:rsidR="00C06F62" w:rsidRPr="00611C37" w:rsidRDefault="00E964DF" w:rsidP="009A3656">
      <w:pPr>
        <w:pStyle w:val="FFABody"/>
        <w:numPr>
          <w:ilvl w:val="2"/>
          <w:numId w:val="13"/>
        </w:numPr>
      </w:pPr>
      <w:r w:rsidRPr="00611C37">
        <w:t>The four phases include:</w:t>
      </w:r>
      <w:r w:rsidR="00CB410A" w:rsidRPr="00611C37">
        <w:t xml:space="preserve"> </w:t>
      </w:r>
    </w:p>
    <w:p w14:paraId="282F36F3" w14:textId="2B0E6E9B" w:rsidR="00C06F62" w:rsidRPr="00611C37" w:rsidRDefault="00C06F62" w:rsidP="00C06F62">
      <w:pPr>
        <w:pStyle w:val="FFABody"/>
        <w:numPr>
          <w:ilvl w:val="3"/>
          <w:numId w:val="13"/>
        </w:numPr>
      </w:pPr>
      <w:r w:rsidRPr="00611C37">
        <w:t>R</w:t>
      </w:r>
      <w:r w:rsidR="00CB410A" w:rsidRPr="00611C37">
        <w:t>esearch and external innovation</w:t>
      </w:r>
      <w:r w:rsidR="009A3656" w:rsidRPr="00611C37">
        <w:t xml:space="preserve"> (identify ideas, products or </w:t>
      </w:r>
      <w:r w:rsidR="00A055E9" w:rsidRPr="00611C37">
        <w:t>technologies</w:t>
      </w:r>
      <w:r w:rsidR="009A3656" w:rsidRPr="00611C37">
        <w:t xml:space="preserve"> to address challenges)</w:t>
      </w:r>
      <w:r w:rsidRPr="00611C37">
        <w:t>.</w:t>
      </w:r>
    </w:p>
    <w:p w14:paraId="1C14DB10" w14:textId="63B5F923" w:rsidR="00C06F62" w:rsidRPr="00611C37" w:rsidRDefault="00C06F62" w:rsidP="00C06F62">
      <w:pPr>
        <w:pStyle w:val="FFABody"/>
        <w:numPr>
          <w:ilvl w:val="3"/>
          <w:numId w:val="13"/>
        </w:numPr>
      </w:pPr>
      <w:r w:rsidRPr="00611C37">
        <w:t>E</w:t>
      </w:r>
      <w:r w:rsidR="00CB410A" w:rsidRPr="00611C37">
        <w:t>arly development</w:t>
      </w:r>
      <w:r w:rsidR="009A3656" w:rsidRPr="00611C37">
        <w:t xml:space="preserve"> (design specific measures to help maintain safety, efficiency and effectiveness)</w:t>
      </w:r>
      <w:r w:rsidRPr="00611C37">
        <w:t>.</w:t>
      </w:r>
    </w:p>
    <w:p w14:paraId="33A1C17C" w14:textId="646687A6" w:rsidR="00C06F62" w:rsidRPr="00611C37" w:rsidRDefault="00C06F62" w:rsidP="00C06F62">
      <w:pPr>
        <w:pStyle w:val="FFABody"/>
        <w:numPr>
          <w:ilvl w:val="3"/>
          <w:numId w:val="13"/>
        </w:numPr>
      </w:pPr>
      <w:r w:rsidRPr="00611C37">
        <w:t>L</w:t>
      </w:r>
      <w:r w:rsidR="00CB410A" w:rsidRPr="00611C37">
        <w:t>ate development</w:t>
      </w:r>
      <w:r w:rsidR="009A3656" w:rsidRPr="00611C37">
        <w:t xml:space="preserve"> (</w:t>
      </w:r>
      <w:r w:rsidR="00A055E9" w:rsidRPr="00611C37">
        <w:t>conduct studies to ensure the quality of the products)</w:t>
      </w:r>
      <w:r w:rsidRPr="00611C37">
        <w:t>.</w:t>
      </w:r>
      <w:r w:rsidR="00CB410A" w:rsidRPr="00611C37">
        <w:t xml:space="preserve"> </w:t>
      </w:r>
    </w:p>
    <w:p w14:paraId="39BF3EEC" w14:textId="420F39C9" w:rsidR="00C86ED5" w:rsidRPr="00611C37" w:rsidRDefault="00C06F62" w:rsidP="00873617">
      <w:pPr>
        <w:pStyle w:val="FFABody"/>
        <w:numPr>
          <w:ilvl w:val="3"/>
          <w:numId w:val="13"/>
        </w:numPr>
      </w:pPr>
      <w:r w:rsidRPr="00611C37">
        <w:t>S</w:t>
      </w:r>
      <w:r w:rsidR="00A055E9" w:rsidRPr="00611C37">
        <w:t>upport (provide technical expertise to support products and customers).</w:t>
      </w:r>
    </w:p>
    <w:p w14:paraId="6C78569E" w14:textId="6B15C66F" w:rsidR="00C56634" w:rsidRPr="00611C37" w:rsidRDefault="00C56634" w:rsidP="00C56634">
      <w:pPr>
        <w:pStyle w:val="FFABody"/>
        <w:numPr>
          <w:ilvl w:val="4"/>
          <w:numId w:val="13"/>
        </w:numPr>
      </w:pPr>
      <w:r w:rsidRPr="00611C37">
        <w:t xml:space="preserve">If time permits, draw an outline of the four stages on the board or tape an outline on the floor for the class to create a visual of what each stage does. </w:t>
      </w:r>
    </w:p>
    <w:p w14:paraId="219D3513" w14:textId="4A0866B2" w:rsidR="0078460A" w:rsidRPr="00611C37" w:rsidRDefault="0078460A" w:rsidP="00AE59FE">
      <w:pPr>
        <w:pStyle w:val="FFABody"/>
        <w:numPr>
          <w:ilvl w:val="2"/>
          <w:numId w:val="13"/>
        </w:numPr>
      </w:pPr>
      <w:r w:rsidRPr="00611C37">
        <w:t>R</w:t>
      </w:r>
      <w:r w:rsidR="00F51E76" w:rsidRPr="00611C37">
        <w:t>esearch how the</w:t>
      </w:r>
      <w:r w:rsidRPr="00611C37">
        <w:t xml:space="preserve"> innovation selected from</w:t>
      </w:r>
      <w:r w:rsidR="00524D70" w:rsidRPr="00611C37">
        <w:t xml:space="preserve"> “The Future of Farming </w:t>
      </w:r>
      <w:r w:rsidR="002B42A3">
        <w:t>and</w:t>
      </w:r>
      <w:r w:rsidR="00524D70" w:rsidRPr="00611C37">
        <w:t xml:space="preserve"> Agriculture” (The Daily Conversation, 2017) video </w:t>
      </w:r>
      <w:r w:rsidR="002B42A3">
        <w:t>(</w:t>
      </w:r>
      <w:hyperlink r:id="rId27" w:history="1">
        <w:r w:rsidR="002B42A3" w:rsidRPr="005B7163">
          <w:rPr>
            <w:rStyle w:val="Hyperlink"/>
          </w:rPr>
          <w:t>https://youtu.be/Qmla9NLFBvU</w:t>
        </w:r>
      </w:hyperlink>
      <w:r w:rsidR="002B42A3">
        <w:t xml:space="preserve">) </w:t>
      </w:r>
      <w:r w:rsidR="00B055AB" w:rsidRPr="00611C37">
        <w:t>i</w:t>
      </w:r>
      <w:r w:rsidR="00F51E76" w:rsidRPr="00611C37">
        <w:t>s using</w:t>
      </w:r>
      <w:r w:rsidR="00456F59" w:rsidRPr="00611C37">
        <w:t xml:space="preserve"> or has used</w:t>
      </w:r>
      <w:r w:rsidR="00F51E76" w:rsidRPr="00611C37">
        <w:t xml:space="preserve"> each of the four stages.</w:t>
      </w:r>
    </w:p>
    <w:p w14:paraId="6A29D9CF" w14:textId="4670B193" w:rsidR="00524D70" w:rsidRPr="00611C37" w:rsidRDefault="00524D70" w:rsidP="00634A3E">
      <w:pPr>
        <w:pStyle w:val="FFABody"/>
        <w:numPr>
          <w:ilvl w:val="3"/>
          <w:numId w:val="13"/>
        </w:numPr>
      </w:pPr>
      <w:r w:rsidRPr="00611C37">
        <w:rPr>
          <w:i/>
        </w:rPr>
        <w:t>Optional:</w:t>
      </w:r>
      <w:r w:rsidRPr="00611C37">
        <w:t xml:space="preserve"> If YouTube is unavailable, use the U.S. Department of Agriculture’s “Innovations at Work in Agriculture” </w:t>
      </w:r>
      <w:r w:rsidR="002B42A3" w:rsidRPr="00611C37">
        <w:t xml:space="preserve">(2017) </w:t>
      </w:r>
      <w:r w:rsidRPr="00611C37">
        <w:t xml:space="preserve">website at </w:t>
      </w:r>
      <w:hyperlink r:id="rId28" w:history="1">
        <w:r w:rsidRPr="00611C37">
          <w:rPr>
            <w:rStyle w:val="Hyperlink"/>
          </w:rPr>
          <w:t>https://newfarmers.usda.gov/innovations-work-agriculture</w:t>
        </w:r>
      </w:hyperlink>
      <w:r w:rsidRPr="00611C37">
        <w:t>.</w:t>
      </w:r>
    </w:p>
    <w:p w14:paraId="5FD0F54B" w14:textId="242E7875" w:rsidR="00F51E76" w:rsidRPr="00611C37" w:rsidRDefault="00F51E76" w:rsidP="00F51E76">
      <w:pPr>
        <w:pStyle w:val="FFABody"/>
        <w:numPr>
          <w:ilvl w:val="2"/>
          <w:numId w:val="13"/>
        </w:numPr>
      </w:pPr>
      <w:r w:rsidRPr="00611C37">
        <w:t>Record responses on the “Four Stages of Innovation” worksheet.</w:t>
      </w:r>
    </w:p>
    <w:p w14:paraId="0319456E" w14:textId="7DA6061C" w:rsidR="00C43FD4" w:rsidRPr="00611C37" w:rsidRDefault="00C43FD4" w:rsidP="00084A79">
      <w:pPr>
        <w:pStyle w:val="FFABody"/>
        <w:rPr>
          <w:i/>
        </w:rPr>
      </w:pPr>
    </w:p>
    <w:p w14:paraId="3C86D12A" w14:textId="389B8BDC" w:rsidR="00084A79" w:rsidRPr="00611C37" w:rsidRDefault="000F32DA" w:rsidP="00084A79">
      <w:pPr>
        <w:pStyle w:val="FFABody"/>
        <w:numPr>
          <w:ilvl w:val="0"/>
          <w:numId w:val="13"/>
        </w:numPr>
      </w:pPr>
      <w:r w:rsidRPr="00611C37">
        <w:rPr>
          <w:i/>
          <w:color w:val="004C97"/>
        </w:rPr>
        <w:t>Part</w:t>
      </w:r>
      <w:r w:rsidR="00084A79" w:rsidRPr="00611C37">
        <w:rPr>
          <w:i/>
          <w:color w:val="004C97"/>
        </w:rPr>
        <w:t xml:space="preserve"> 3</w:t>
      </w:r>
      <w:r w:rsidR="00D52506" w:rsidRPr="00611C37">
        <w:rPr>
          <w:i/>
          <w:color w:val="004C97"/>
        </w:rPr>
        <w:t xml:space="preserve"> —</w:t>
      </w:r>
      <w:r w:rsidR="00084A79" w:rsidRPr="00611C37">
        <w:rPr>
          <w:i/>
          <w:color w:val="004C97"/>
        </w:rPr>
        <w:t xml:space="preserve"> </w:t>
      </w:r>
      <w:r w:rsidR="001B2732" w:rsidRPr="00611C37">
        <w:rPr>
          <w:i/>
          <w:color w:val="004C97"/>
        </w:rPr>
        <w:t xml:space="preserve">Applying </w:t>
      </w:r>
      <w:r w:rsidR="002B42A3">
        <w:rPr>
          <w:i/>
          <w:color w:val="004C97"/>
        </w:rPr>
        <w:t xml:space="preserve">the </w:t>
      </w:r>
      <w:r w:rsidR="001B2732" w:rsidRPr="00611C37">
        <w:rPr>
          <w:i/>
          <w:color w:val="004C97"/>
        </w:rPr>
        <w:t>Four Stages of Innovation</w:t>
      </w:r>
      <w:r w:rsidR="00362F56" w:rsidRPr="00611C37">
        <w:rPr>
          <w:i/>
          <w:color w:val="004C97"/>
        </w:rPr>
        <w:t>:</w:t>
      </w:r>
    </w:p>
    <w:p w14:paraId="6B140017" w14:textId="35C86141" w:rsidR="00B81F0F" w:rsidRPr="00611C37" w:rsidRDefault="00B81F0F" w:rsidP="00B81F0F">
      <w:pPr>
        <w:pStyle w:val="FFABody"/>
        <w:numPr>
          <w:ilvl w:val="1"/>
          <w:numId w:val="13"/>
        </w:numPr>
      </w:pPr>
      <w:r w:rsidRPr="00611C37">
        <w:t>Addressing critical issues in the agricultur</w:t>
      </w:r>
      <w:r w:rsidR="002B42A3">
        <w:t>e</w:t>
      </w:r>
      <w:r w:rsidRPr="00611C37">
        <w:t xml:space="preserve"> industry requires thinking creatively and implementing</w:t>
      </w:r>
      <w:r w:rsidR="00076263" w:rsidRPr="00611C37">
        <w:t xml:space="preserve"> new </w:t>
      </w:r>
      <w:r w:rsidRPr="00611C37">
        <w:t>innovations.</w:t>
      </w:r>
    </w:p>
    <w:p w14:paraId="6973A29D" w14:textId="0012A08C" w:rsidR="00AA7B51" w:rsidRPr="00611C37" w:rsidRDefault="00AA7B51" w:rsidP="00B81F0F">
      <w:pPr>
        <w:pStyle w:val="FFABody"/>
        <w:numPr>
          <w:ilvl w:val="1"/>
          <w:numId w:val="13"/>
        </w:numPr>
      </w:pPr>
      <w:r w:rsidRPr="00611C37">
        <w:t xml:space="preserve">As a class, </w:t>
      </w:r>
      <w:r w:rsidR="00017285" w:rsidRPr="00611C37">
        <w:t xml:space="preserve">identify </w:t>
      </w:r>
      <w:r w:rsidR="002B42A3">
        <w:t>two to three</w:t>
      </w:r>
      <w:r w:rsidR="00017285" w:rsidRPr="00611C37">
        <w:t xml:space="preserve"> </w:t>
      </w:r>
      <w:r w:rsidRPr="00611C37">
        <w:t xml:space="preserve">current issues and trends in agriculture that </w:t>
      </w:r>
      <w:r w:rsidR="00826E08">
        <w:t>can only be solved with</w:t>
      </w:r>
      <w:r w:rsidR="00826E08" w:rsidRPr="00611C37">
        <w:t xml:space="preserve"> </w:t>
      </w:r>
      <w:r w:rsidRPr="00611C37">
        <w:t xml:space="preserve">innovative </w:t>
      </w:r>
      <w:r w:rsidR="00017285" w:rsidRPr="00611C37">
        <w:t>solutions</w:t>
      </w:r>
      <w:r w:rsidRPr="00611C37">
        <w:t>.</w:t>
      </w:r>
    </w:p>
    <w:p w14:paraId="6131C2EB" w14:textId="5B5CA98C" w:rsidR="005F5335" w:rsidRPr="00611C37" w:rsidRDefault="00B81F0F" w:rsidP="00AA7B51">
      <w:pPr>
        <w:pStyle w:val="FFABody"/>
        <w:numPr>
          <w:ilvl w:val="2"/>
          <w:numId w:val="13"/>
        </w:numPr>
      </w:pPr>
      <w:r w:rsidRPr="00611C37">
        <w:t xml:space="preserve">Students may have already </w:t>
      </w:r>
      <w:r w:rsidR="000E78D8" w:rsidRPr="00611C37">
        <w:t xml:space="preserve">practiced </w:t>
      </w:r>
      <w:r w:rsidRPr="00611C37">
        <w:t>this step in “The Future of Agriculture</w:t>
      </w:r>
      <w:r w:rsidR="002B42A3">
        <w:t xml:space="preserve">: </w:t>
      </w:r>
      <w:r w:rsidRPr="00611C37">
        <w:t xml:space="preserve">Critical Challenges” lesson plan. </w:t>
      </w:r>
      <w:r w:rsidR="005F5335" w:rsidRPr="00611C37">
        <w:t xml:space="preserve">If so, </w:t>
      </w:r>
      <w:r w:rsidR="00944684" w:rsidRPr="00611C37">
        <w:t>have students complete “Innovations to Address Global Issues</w:t>
      </w:r>
      <w:r w:rsidR="002B42A3">
        <w:t xml:space="preserve">: </w:t>
      </w:r>
      <w:r w:rsidR="00944684" w:rsidRPr="00611C37">
        <w:t>Part 2</w:t>
      </w:r>
      <w:r w:rsidR="002B42A3">
        <w:t>.</w:t>
      </w:r>
      <w:r w:rsidR="00944684" w:rsidRPr="00611C37">
        <w:t>”</w:t>
      </w:r>
    </w:p>
    <w:p w14:paraId="67626587" w14:textId="3AD09E3D" w:rsidR="00AA7B51" w:rsidRPr="00611C37" w:rsidRDefault="00944684" w:rsidP="00AA7B51">
      <w:pPr>
        <w:pStyle w:val="FFABody"/>
        <w:numPr>
          <w:ilvl w:val="2"/>
          <w:numId w:val="13"/>
        </w:numPr>
      </w:pPr>
      <w:r w:rsidRPr="00611C37">
        <w:t>If studen</w:t>
      </w:r>
      <w:r w:rsidR="00076263" w:rsidRPr="00611C37">
        <w:t>ts have not completed</w:t>
      </w:r>
      <w:r w:rsidRPr="00611C37">
        <w:t xml:space="preserve"> “The Future of Agriculture</w:t>
      </w:r>
      <w:r w:rsidR="002B42A3">
        <w:t>:</w:t>
      </w:r>
      <w:r w:rsidRPr="00611C37">
        <w:t xml:space="preserve"> Critical Challenges” lesson</w:t>
      </w:r>
      <w:r w:rsidR="00AA7B51" w:rsidRPr="00611C37">
        <w:t xml:space="preserve">, have students think through possible solutions to </w:t>
      </w:r>
      <w:r w:rsidR="00017285" w:rsidRPr="00611C37">
        <w:t>solve identified issues</w:t>
      </w:r>
      <w:r w:rsidR="00AA7B51" w:rsidRPr="00611C37">
        <w:t>. If you were to invent something new (a product, method, technology, etc.) to help feed the world, what would it look like? What would it do? Who could use it? Is it affordable for producers to buy?</w:t>
      </w:r>
    </w:p>
    <w:p w14:paraId="0B8CFA50" w14:textId="630F9C08" w:rsidR="00AA7B51" w:rsidRPr="00611C37" w:rsidRDefault="00AA7B51" w:rsidP="00076263">
      <w:pPr>
        <w:pStyle w:val="FFABody"/>
        <w:numPr>
          <w:ilvl w:val="3"/>
          <w:numId w:val="13"/>
        </w:numPr>
      </w:pPr>
      <w:r w:rsidRPr="00611C37">
        <w:t>For additional inspiration and context for students, have students consider innovations and products that revolutionized agriculture throughout history. Students can use “27 Industrial Revolution Inventions that Changed the World” on Interesting Engineering’s (McFaddin, 2018)</w:t>
      </w:r>
      <w:r w:rsidRPr="00611C37">
        <w:rPr>
          <w:i/>
        </w:rPr>
        <w:t xml:space="preserve"> </w:t>
      </w:r>
      <w:r w:rsidRPr="00611C37">
        <w:t xml:space="preserve">website as a resource. The URL is </w:t>
      </w:r>
      <w:hyperlink r:id="rId29" w:history="1">
        <w:r w:rsidRPr="00611C37">
          <w:rPr>
            <w:rStyle w:val="Hyperlink"/>
          </w:rPr>
          <w:t>https://interestingengineering.com/27-inventions-of-the-industrial-revolution-that-changed-the-world</w:t>
        </w:r>
      </w:hyperlink>
      <w:r w:rsidRPr="00611C37">
        <w:t xml:space="preserve">. </w:t>
      </w:r>
      <w:r w:rsidR="00145646" w:rsidRPr="00611C37">
        <w:t>Use</w:t>
      </w:r>
      <w:r w:rsidR="00C67CCA" w:rsidRPr="00611C37">
        <w:t xml:space="preserve"> the four stages of innovation as a framework </w:t>
      </w:r>
      <w:r w:rsidR="00145646" w:rsidRPr="00611C37">
        <w:t xml:space="preserve">to describe the </w:t>
      </w:r>
      <w:proofErr w:type="gramStart"/>
      <w:r w:rsidR="00145646" w:rsidRPr="00611C37">
        <w:t>new innovation</w:t>
      </w:r>
      <w:proofErr w:type="gramEnd"/>
      <w:r w:rsidR="00145646" w:rsidRPr="00611C37">
        <w:t xml:space="preserve"> </w:t>
      </w:r>
      <w:r w:rsidR="00C67CCA" w:rsidRPr="00611C37">
        <w:t>on the</w:t>
      </w:r>
      <w:r w:rsidRPr="00611C37">
        <w:t xml:space="preserve"> “Innovations </w:t>
      </w:r>
      <w:r w:rsidR="00C67CCA" w:rsidRPr="00611C37">
        <w:t xml:space="preserve">to </w:t>
      </w:r>
      <w:r w:rsidR="00017285" w:rsidRPr="00611C37">
        <w:t>Address</w:t>
      </w:r>
      <w:r w:rsidRPr="00611C37">
        <w:t xml:space="preserve"> Glob</w:t>
      </w:r>
      <w:r w:rsidR="00017285" w:rsidRPr="00611C37">
        <w:t>al Issues</w:t>
      </w:r>
      <w:r w:rsidRPr="00611C37">
        <w:t>” worksheet</w:t>
      </w:r>
      <w:r w:rsidR="00145646" w:rsidRPr="00611C37">
        <w:t>.</w:t>
      </w:r>
    </w:p>
    <w:p w14:paraId="5012EC58" w14:textId="70534EB8" w:rsidR="00AA7B51" w:rsidRPr="00611C37" w:rsidRDefault="00AA7B51" w:rsidP="00AA7B51">
      <w:pPr>
        <w:pStyle w:val="FFABody"/>
        <w:numPr>
          <w:ilvl w:val="3"/>
          <w:numId w:val="13"/>
        </w:numPr>
      </w:pPr>
      <w:r w:rsidRPr="00611C37">
        <w:t xml:space="preserve">Students should address what </w:t>
      </w:r>
      <w:proofErr w:type="gramStart"/>
      <w:r w:rsidRPr="00611C37">
        <w:t>need</w:t>
      </w:r>
      <w:proofErr w:type="gramEnd"/>
      <w:r w:rsidRPr="00611C37">
        <w:t xml:space="preserve"> </w:t>
      </w:r>
      <w:r w:rsidR="00780C60">
        <w:t>the innovation</w:t>
      </w:r>
      <w:r w:rsidR="00780C60" w:rsidRPr="00611C37">
        <w:t xml:space="preserve"> </w:t>
      </w:r>
      <w:r w:rsidRPr="00611C37">
        <w:t xml:space="preserve">is meeting within the industry and describe how it can connect future </w:t>
      </w:r>
      <w:r w:rsidR="007D3C80" w:rsidRPr="00611C37">
        <w:t>agricultural</w:t>
      </w:r>
      <w:r w:rsidRPr="00611C37">
        <w:t xml:space="preserve"> needs with people who are currently </w:t>
      </w:r>
      <w:r w:rsidR="007D3C80" w:rsidRPr="00611C37">
        <w:t>leading</w:t>
      </w:r>
      <w:r w:rsidRPr="00611C37">
        <w:t xml:space="preserve"> the industry. </w:t>
      </w:r>
    </w:p>
    <w:p w14:paraId="7EE99476" w14:textId="7E1D1C79" w:rsidR="00145646" w:rsidRPr="00611C37" w:rsidRDefault="005D5158" w:rsidP="00076263">
      <w:pPr>
        <w:pStyle w:val="FFABody"/>
        <w:numPr>
          <w:ilvl w:val="3"/>
          <w:numId w:val="13"/>
        </w:numPr>
      </w:pPr>
      <w:r w:rsidRPr="00611C37">
        <w:t xml:space="preserve">Create an illustration of the new, innovative solution (a product, method, technology, etc.) </w:t>
      </w:r>
      <w:r w:rsidR="002B42A3">
        <w:t xml:space="preserve">on the </w:t>
      </w:r>
      <w:r w:rsidRPr="00611C37">
        <w:t>“Innovations to Address Global Issues” worksheet.</w:t>
      </w:r>
    </w:p>
    <w:p w14:paraId="7CEF02E3" w14:textId="7D3537A0" w:rsidR="00247C4D" w:rsidRPr="00611C37" w:rsidRDefault="00247C4D" w:rsidP="00247C4D">
      <w:pPr>
        <w:pStyle w:val="FFABody"/>
      </w:pPr>
    </w:p>
    <w:p w14:paraId="58E99131" w14:textId="46FFCA66" w:rsidR="006329EA" w:rsidRPr="00611C37" w:rsidRDefault="001A3DB4" w:rsidP="006329EA">
      <w:pPr>
        <w:pStyle w:val="FFABody"/>
        <w:numPr>
          <w:ilvl w:val="0"/>
          <w:numId w:val="13"/>
        </w:numPr>
        <w:rPr>
          <w:rFonts w:eastAsiaTheme="minorEastAsia"/>
          <w:lang w:eastAsia="ja-JP"/>
        </w:rPr>
      </w:pPr>
      <w:r w:rsidRPr="00611C37">
        <w:rPr>
          <w:i/>
          <w:color w:val="004C97"/>
        </w:rPr>
        <w:t>Follow-up:</w:t>
      </w:r>
      <w:r w:rsidRPr="00611C37">
        <w:t xml:space="preserve"> </w:t>
      </w:r>
      <w:r w:rsidR="004F1D18" w:rsidRPr="00611C37">
        <w:t xml:space="preserve">As a class, review the </w:t>
      </w:r>
      <w:r w:rsidR="007D3C80" w:rsidRPr="00611C37">
        <w:t>proposed innovations. Which of the four stages of innovation</w:t>
      </w:r>
      <w:r w:rsidR="00C719E5" w:rsidRPr="00611C37">
        <w:t xml:space="preserve"> </w:t>
      </w:r>
      <w:r w:rsidR="00367472" w:rsidRPr="00611C37">
        <w:t>was</w:t>
      </w:r>
      <w:r w:rsidR="00C719E5" w:rsidRPr="00611C37">
        <w:t xml:space="preserve"> the easiest to plan?</w:t>
      </w:r>
      <w:r w:rsidR="004F1D18" w:rsidRPr="00611C37">
        <w:t xml:space="preserve"> </w:t>
      </w:r>
      <w:r w:rsidR="00367472" w:rsidRPr="00611C37">
        <w:t xml:space="preserve">Which of the four stages of innovation was the most difficult to plan? </w:t>
      </w:r>
      <w:r w:rsidR="006329EA" w:rsidRPr="00611C37">
        <w:t>If time allows, divide students into groups of two or three to create a</w:t>
      </w:r>
      <w:r w:rsidR="005F5335" w:rsidRPr="00611C37">
        <w:t xml:space="preserve">n </w:t>
      </w:r>
      <w:proofErr w:type="gramStart"/>
      <w:r w:rsidR="005F5335" w:rsidRPr="00611C37">
        <w:t>innovation</w:t>
      </w:r>
      <w:proofErr w:type="gramEnd"/>
      <w:r w:rsidR="006329EA" w:rsidRPr="00611C37">
        <w:t xml:space="preserve"> summary poster to hang in the classroom.</w:t>
      </w:r>
    </w:p>
    <w:p w14:paraId="14247EFE" w14:textId="7E3F367B" w:rsidR="00247C4D" w:rsidRPr="00611C37" w:rsidRDefault="00247C4D" w:rsidP="00247C4D">
      <w:pPr>
        <w:pStyle w:val="FFABody"/>
      </w:pPr>
    </w:p>
    <w:p w14:paraId="05656C7A" w14:textId="0024363A" w:rsidR="006447A7" w:rsidRPr="00611C37" w:rsidRDefault="006C2FAC" w:rsidP="006447A7">
      <w:pPr>
        <w:pStyle w:val="FFABody"/>
        <w:numPr>
          <w:ilvl w:val="0"/>
          <w:numId w:val="13"/>
        </w:numPr>
        <w:rPr>
          <w:i/>
        </w:rPr>
      </w:pPr>
      <w:r w:rsidRPr="00611C37">
        <w:rPr>
          <w:i/>
          <w:color w:val="004C97"/>
        </w:rPr>
        <w:t>Leveling Up:</w:t>
      </w:r>
      <w:r w:rsidR="00084A79" w:rsidRPr="00611C37">
        <w:rPr>
          <w:i/>
        </w:rPr>
        <w:t xml:space="preserve"> </w:t>
      </w:r>
    </w:p>
    <w:p w14:paraId="751D35D5" w14:textId="6DD73128" w:rsidR="00173441" w:rsidRPr="00611C37" w:rsidRDefault="00173441" w:rsidP="00173441">
      <w:pPr>
        <w:pStyle w:val="FFABody"/>
        <w:numPr>
          <w:ilvl w:val="1"/>
          <w:numId w:val="13"/>
        </w:numPr>
      </w:pPr>
      <w:r w:rsidRPr="00611C37">
        <w:t xml:space="preserve">“Thinking creatively” </w:t>
      </w:r>
      <w:r w:rsidR="00E43B32" w:rsidRPr="00611C37">
        <w:t>written report or graphic/poster</w:t>
      </w:r>
      <w:r w:rsidRPr="00611C37">
        <w:t>:</w:t>
      </w:r>
    </w:p>
    <w:p w14:paraId="7CA71799" w14:textId="2363DAB4" w:rsidR="00173441" w:rsidRPr="00611C37" w:rsidRDefault="00173441" w:rsidP="00173441">
      <w:pPr>
        <w:pStyle w:val="FFABody"/>
        <w:numPr>
          <w:ilvl w:val="2"/>
          <w:numId w:val="13"/>
        </w:numPr>
      </w:pPr>
      <w:r w:rsidRPr="00611C37">
        <w:t>Visit Michael Michalko</w:t>
      </w:r>
      <w:r w:rsidR="00C27DE9" w:rsidRPr="00611C37">
        <w:t>’s</w:t>
      </w:r>
      <w:r w:rsidRPr="00611C37">
        <w:t xml:space="preserve"> (2011) website on creativity and abstraction at </w:t>
      </w:r>
      <w:hyperlink r:id="rId30" w:history="1">
        <w:r w:rsidR="0023298D" w:rsidRPr="00A426C4">
          <w:rPr>
            <w:rStyle w:val="Hyperlink"/>
          </w:rPr>
          <w:t>https://www.creativity-portal.com/escribir/authors/michael-michalko/</w:t>
        </w:r>
      </w:hyperlink>
      <w:r w:rsidR="0023298D">
        <w:t xml:space="preserve">. </w:t>
      </w:r>
    </w:p>
    <w:p w14:paraId="31414617" w14:textId="5E049813" w:rsidR="00173441" w:rsidRPr="00611C37" w:rsidRDefault="00173441" w:rsidP="00173441">
      <w:pPr>
        <w:pStyle w:val="FFABody"/>
        <w:numPr>
          <w:ilvl w:val="2"/>
          <w:numId w:val="13"/>
        </w:numPr>
      </w:pPr>
      <w:r w:rsidRPr="00611C37">
        <w:t>Read about the role abstractions play in practicing creative thinking.</w:t>
      </w:r>
    </w:p>
    <w:p w14:paraId="6DE6137F" w14:textId="714AF5C1" w:rsidR="00173441" w:rsidRPr="00611C37" w:rsidRDefault="00173441" w:rsidP="007B47B2">
      <w:pPr>
        <w:pStyle w:val="FFABody"/>
        <w:numPr>
          <w:ilvl w:val="2"/>
          <w:numId w:val="13"/>
        </w:numPr>
      </w:pPr>
      <w:r w:rsidRPr="00611C37">
        <w:t xml:space="preserve">Develop a </w:t>
      </w:r>
      <w:r w:rsidR="002B42A3">
        <w:t>three- to five</w:t>
      </w:r>
      <w:r w:rsidRPr="00611C37">
        <w:t xml:space="preserve">-page written report </w:t>
      </w:r>
      <w:r w:rsidR="00E43B32" w:rsidRPr="00611C37">
        <w:t xml:space="preserve">or an illustrated graphic/poster </w:t>
      </w:r>
      <w:r w:rsidRPr="00611C37">
        <w:t>on how to apply abstract thinking to a specific issue in agriculture.</w:t>
      </w:r>
    </w:p>
    <w:p w14:paraId="259A8E12" w14:textId="44C703DD" w:rsidR="00010869" w:rsidRPr="00611C37" w:rsidRDefault="00512683" w:rsidP="00010869">
      <w:pPr>
        <w:pStyle w:val="FFABody"/>
        <w:numPr>
          <w:ilvl w:val="1"/>
          <w:numId w:val="13"/>
        </w:numPr>
      </w:pPr>
      <w:r w:rsidRPr="00611C37">
        <w:t>“</w:t>
      </w:r>
      <w:r w:rsidR="00F85488" w:rsidRPr="00611C37">
        <w:t>F</w:t>
      </w:r>
      <w:r w:rsidRPr="00611C37">
        <w:t>uture of f</w:t>
      </w:r>
      <w:r w:rsidR="00010869" w:rsidRPr="00611C37">
        <w:t xml:space="preserve">arming </w:t>
      </w:r>
      <w:r w:rsidRPr="00611C37">
        <w:t>and a</w:t>
      </w:r>
      <w:r w:rsidR="00010869" w:rsidRPr="00611C37">
        <w:t xml:space="preserve">griculture” </w:t>
      </w:r>
      <w:r w:rsidR="007B47B2" w:rsidRPr="00611C37">
        <w:t xml:space="preserve">innovations </w:t>
      </w:r>
      <w:r w:rsidR="00B339FD" w:rsidRPr="00611C37">
        <w:t>infographic</w:t>
      </w:r>
      <w:r w:rsidR="007B47B2" w:rsidRPr="00611C37">
        <w:t>:</w:t>
      </w:r>
    </w:p>
    <w:p w14:paraId="2D37E7D3" w14:textId="63C2D9AF" w:rsidR="007B47B2" w:rsidRPr="00611C37" w:rsidRDefault="00B339FD" w:rsidP="007B47B2">
      <w:pPr>
        <w:pStyle w:val="FFABody"/>
        <w:numPr>
          <w:ilvl w:val="2"/>
          <w:numId w:val="13"/>
        </w:numPr>
        <w:rPr>
          <w:rStyle w:val="Hyperlink"/>
          <w:color w:val="070909"/>
          <w:u w:val="none"/>
        </w:rPr>
      </w:pPr>
      <w:r w:rsidRPr="00611C37">
        <w:t>Watch</w:t>
      </w:r>
      <w:r w:rsidR="007B47B2" w:rsidRPr="00611C37">
        <w:t xml:space="preserve"> “The Future of Farming </w:t>
      </w:r>
      <w:r w:rsidR="002B42A3">
        <w:t>and</w:t>
      </w:r>
      <w:r w:rsidR="007B47B2" w:rsidRPr="00611C37">
        <w:t xml:space="preserve"> Agriculture” (The Daily Conversation, 2017) </w:t>
      </w:r>
      <w:r w:rsidRPr="00611C37">
        <w:t xml:space="preserve">video </w:t>
      </w:r>
      <w:r w:rsidR="007B47B2" w:rsidRPr="00611C37">
        <w:t xml:space="preserve">at </w:t>
      </w:r>
      <w:hyperlink r:id="rId31" w:history="1">
        <w:r w:rsidR="007B47B2" w:rsidRPr="00611C37">
          <w:rPr>
            <w:rStyle w:val="Hyperlink"/>
          </w:rPr>
          <w:t>https://www.youtube.com/watch?v=Qmla9NLFBvU&amp;t=619s</w:t>
        </w:r>
      </w:hyperlink>
      <w:r w:rsidR="0028605B" w:rsidRPr="00611C37">
        <w:t>.</w:t>
      </w:r>
    </w:p>
    <w:p w14:paraId="0BCCEB1F" w14:textId="4525F00E" w:rsidR="00745828" w:rsidRPr="00611C37" w:rsidRDefault="00745828" w:rsidP="00634A3E">
      <w:pPr>
        <w:pStyle w:val="FFABody"/>
        <w:numPr>
          <w:ilvl w:val="3"/>
          <w:numId w:val="13"/>
        </w:numPr>
      </w:pPr>
      <w:r w:rsidRPr="00611C37">
        <w:rPr>
          <w:i/>
        </w:rPr>
        <w:t>Optional:</w:t>
      </w:r>
      <w:r w:rsidRPr="00611C37">
        <w:t xml:space="preserve"> If watching YouTube is not an option, have students visit the U.S. Department of Agriculture’s “Innovations at Work in Agriculture” </w:t>
      </w:r>
      <w:r w:rsidR="0028605B" w:rsidRPr="00611C37">
        <w:t xml:space="preserve">(2017) </w:t>
      </w:r>
      <w:r w:rsidRPr="00611C37">
        <w:t xml:space="preserve">website. The URL is </w:t>
      </w:r>
      <w:r w:rsidRPr="00611C37">
        <w:br/>
      </w:r>
      <w:hyperlink r:id="rId32" w:history="1">
        <w:r w:rsidRPr="00611C37">
          <w:rPr>
            <w:rStyle w:val="Hyperlink"/>
          </w:rPr>
          <w:t>https://newfarmers.usda.gov/innovations-work-agriculture</w:t>
        </w:r>
      </w:hyperlink>
      <w:r w:rsidRPr="00611C37">
        <w:t>.</w:t>
      </w:r>
    </w:p>
    <w:p w14:paraId="4649097D" w14:textId="6B13298F" w:rsidR="00B339FD" w:rsidRPr="00611C37" w:rsidRDefault="00B339FD" w:rsidP="00173441">
      <w:pPr>
        <w:pStyle w:val="FFABody"/>
        <w:numPr>
          <w:ilvl w:val="2"/>
          <w:numId w:val="13"/>
        </w:numPr>
      </w:pPr>
      <w:r w:rsidRPr="00611C37">
        <w:t>S</w:t>
      </w:r>
      <w:r w:rsidR="00173441" w:rsidRPr="00611C37">
        <w:t xml:space="preserve">tudents should select two to three </w:t>
      </w:r>
      <w:r w:rsidRPr="00611C37">
        <w:t xml:space="preserve">agriculture </w:t>
      </w:r>
      <w:r w:rsidR="00173441" w:rsidRPr="00611C37">
        <w:t xml:space="preserve">innovations that stood out </w:t>
      </w:r>
      <w:r w:rsidRPr="00611C37">
        <w:t xml:space="preserve">to them </w:t>
      </w:r>
      <w:r w:rsidR="00173441" w:rsidRPr="00611C37">
        <w:t>in the video</w:t>
      </w:r>
      <w:r w:rsidR="00745828" w:rsidRPr="00611C37">
        <w:t xml:space="preserve"> or on the website</w:t>
      </w:r>
      <w:r w:rsidR="00173441" w:rsidRPr="00611C37">
        <w:t xml:space="preserve">. </w:t>
      </w:r>
    </w:p>
    <w:p w14:paraId="7A793A96" w14:textId="5B772EFD" w:rsidR="00B339FD" w:rsidRPr="00611C37" w:rsidRDefault="00173441" w:rsidP="00173441">
      <w:pPr>
        <w:pStyle w:val="FFABody"/>
        <w:numPr>
          <w:ilvl w:val="2"/>
          <w:numId w:val="13"/>
        </w:numPr>
      </w:pPr>
      <w:r w:rsidRPr="00611C37">
        <w:t xml:space="preserve">Research </w:t>
      </w:r>
      <w:r w:rsidR="00B339FD" w:rsidRPr="00611C37">
        <w:t xml:space="preserve">the topics and prepare an infographic about </w:t>
      </w:r>
      <w:r w:rsidR="00F1647E" w:rsidRPr="00611C37">
        <w:t>the selected innovations.</w:t>
      </w:r>
    </w:p>
    <w:p w14:paraId="7B0C8ACC" w14:textId="57A8ED63" w:rsidR="00B339FD" w:rsidRPr="00611C37" w:rsidRDefault="00F1647E" w:rsidP="00B339FD">
      <w:pPr>
        <w:pStyle w:val="FFABody"/>
        <w:numPr>
          <w:ilvl w:val="1"/>
          <w:numId w:val="13"/>
        </w:numPr>
      </w:pPr>
      <w:r w:rsidRPr="00611C37">
        <w:t>“</w:t>
      </w:r>
      <w:r w:rsidR="00F85488" w:rsidRPr="00611C37">
        <w:t>F</w:t>
      </w:r>
      <w:r w:rsidRPr="00611C37">
        <w:t>uture of farming and a</w:t>
      </w:r>
      <w:r w:rsidR="00B339FD" w:rsidRPr="00611C37">
        <w:t>griculture” oral presentation:</w:t>
      </w:r>
    </w:p>
    <w:p w14:paraId="115C432C" w14:textId="06527AF4" w:rsidR="00B339FD" w:rsidRPr="00611C37" w:rsidRDefault="00B339FD" w:rsidP="00B339FD">
      <w:pPr>
        <w:pStyle w:val="FFABody"/>
        <w:numPr>
          <w:ilvl w:val="2"/>
          <w:numId w:val="13"/>
        </w:numPr>
      </w:pPr>
      <w:r w:rsidRPr="00611C37">
        <w:t xml:space="preserve">Watch “The Future of Farming </w:t>
      </w:r>
      <w:r w:rsidR="0028605B">
        <w:t>and</w:t>
      </w:r>
      <w:r w:rsidRPr="00611C37">
        <w:t xml:space="preserve"> Agriculture” (The Daily Conversation, 2017) video at </w:t>
      </w:r>
      <w:hyperlink r:id="rId33" w:history="1">
        <w:r w:rsidRPr="00611C37">
          <w:rPr>
            <w:rStyle w:val="Hyperlink"/>
          </w:rPr>
          <w:t>https://www.youtube.com/watch?v=Qmla9NLFBvU&amp;t=619s</w:t>
        </w:r>
      </w:hyperlink>
      <w:r w:rsidR="0028605B" w:rsidRPr="00611C37">
        <w:t>.</w:t>
      </w:r>
    </w:p>
    <w:p w14:paraId="592E4297" w14:textId="25438A5B" w:rsidR="00745828" w:rsidRPr="00611C37" w:rsidRDefault="00745828" w:rsidP="00634A3E">
      <w:pPr>
        <w:pStyle w:val="FFABody"/>
        <w:numPr>
          <w:ilvl w:val="3"/>
          <w:numId w:val="13"/>
        </w:numPr>
      </w:pPr>
      <w:r w:rsidRPr="00611C37">
        <w:rPr>
          <w:i/>
        </w:rPr>
        <w:t>Optional:</w:t>
      </w:r>
      <w:r w:rsidRPr="00611C37">
        <w:t xml:space="preserve"> If watching YouTube is not an option, have students visit the U.S. Department of Agriculture’s “Innovations at Work in Agriculture” </w:t>
      </w:r>
      <w:r w:rsidR="0028605B" w:rsidRPr="00611C37">
        <w:t xml:space="preserve">(2017) </w:t>
      </w:r>
      <w:r w:rsidRPr="00611C37">
        <w:t xml:space="preserve">website. The URL is </w:t>
      </w:r>
      <w:r w:rsidRPr="00611C37">
        <w:br/>
      </w:r>
      <w:hyperlink r:id="rId34" w:history="1">
        <w:r w:rsidRPr="00611C37">
          <w:rPr>
            <w:rStyle w:val="Hyperlink"/>
          </w:rPr>
          <w:t>https://newfarmers.usda.gov/innovations-work-agriculture</w:t>
        </w:r>
      </w:hyperlink>
      <w:r w:rsidRPr="00611C37">
        <w:t>.</w:t>
      </w:r>
    </w:p>
    <w:p w14:paraId="27E3A83C" w14:textId="55AFF15C" w:rsidR="00B339FD" w:rsidRPr="00611C37" w:rsidRDefault="00B339FD" w:rsidP="00173441">
      <w:pPr>
        <w:pStyle w:val="FFABody"/>
        <w:numPr>
          <w:ilvl w:val="2"/>
          <w:numId w:val="13"/>
        </w:numPr>
      </w:pPr>
      <w:r w:rsidRPr="00611C37">
        <w:t>Select one topic presented in the video</w:t>
      </w:r>
      <w:r w:rsidR="00607DC1" w:rsidRPr="00611C37">
        <w:t xml:space="preserve"> or on the website</w:t>
      </w:r>
      <w:r w:rsidRPr="00611C37">
        <w:t xml:space="preserve"> that stood out.</w:t>
      </w:r>
    </w:p>
    <w:p w14:paraId="1C29AF49" w14:textId="2B1F82E0" w:rsidR="00173441" w:rsidRPr="00611C37" w:rsidRDefault="00B339FD" w:rsidP="00173441">
      <w:pPr>
        <w:pStyle w:val="FFABody"/>
        <w:numPr>
          <w:ilvl w:val="2"/>
          <w:numId w:val="13"/>
        </w:numPr>
      </w:pPr>
      <w:r w:rsidRPr="00611C37">
        <w:t xml:space="preserve">Prepare a </w:t>
      </w:r>
      <w:r w:rsidR="0028605B">
        <w:t>five- to seven</w:t>
      </w:r>
      <w:r w:rsidRPr="00611C37">
        <w:t xml:space="preserve">-minute speech on the selected topic and </w:t>
      </w:r>
      <w:r w:rsidR="0028605B">
        <w:t xml:space="preserve">explain </w:t>
      </w:r>
      <w:r w:rsidRPr="00611C37">
        <w:t xml:space="preserve">how the topic relates to innovation in agriculture. </w:t>
      </w:r>
    </w:p>
    <w:p w14:paraId="28782FEE" w14:textId="72EC9F97" w:rsidR="004E7935" w:rsidRPr="00611C37" w:rsidRDefault="004E7935" w:rsidP="00E43B32">
      <w:pPr>
        <w:pStyle w:val="FFABody"/>
        <w:numPr>
          <w:ilvl w:val="1"/>
          <w:numId w:val="13"/>
        </w:numPr>
      </w:pPr>
      <w:r w:rsidRPr="00611C37">
        <w:t>“</w:t>
      </w:r>
      <w:r w:rsidR="0028605B">
        <w:t>Nine</w:t>
      </w:r>
      <w:r w:rsidRPr="00611C37">
        <w:t xml:space="preserve"> rules for innovation” </w:t>
      </w:r>
      <w:r w:rsidR="00D530C3" w:rsidRPr="00611C37">
        <w:t>application</w:t>
      </w:r>
      <w:r w:rsidRPr="00611C37">
        <w:t>:</w:t>
      </w:r>
    </w:p>
    <w:p w14:paraId="533A9B17" w14:textId="756A4CAF" w:rsidR="00892FC2" w:rsidRPr="00611C37" w:rsidRDefault="004E7935" w:rsidP="00AE59FE">
      <w:pPr>
        <w:pStyle w:val="FFABody"/>
        <w:numPr>
          <w:ilvl w:val="2"/>
          <w:numId w:val="13"/>
        </w:numPr>
      </w:pPr>
      <w:r w:rsidRPr="00611C37">
        <w:t>Apply Greg Satell’s</w:t>
      </w:r>
      <w:r w:rsidR="00892FC2" w:rsidRPr="00611C37">
        <w:t xml:space="preserve"> (</w:t>
      </w:r>
      <w:r w:rsidR="00B642AE" w:rsidRPr="00611C37">
        <w:t>qtd. in Vora, 2017)</w:t>
      </w:r>
      <w:r w:rsidRPr="00611C37">
        <w:t xml:space="preserve"> “Nine Rules for Innovation” to the final selected innovation</w:t>
      </w:r>
      <w:r w:rsidR="00892FC2" w:rsidRPr="00611C37">
        <w:t xml:space="preserve"> and complete the “Nine Rules for Innovation” handout.</w:t>
      </w:r>
      <w:r w:rsidR="00B642AE" w:rsidRPr="00611C37">
        <w:t xml:space="preserve"> The URL is </w:t>
      </w:r>
      <w:hyperlink r:id="rId35" w:history="1">
        <w:r w:rsidR="0023298D" w:rsidRPr="00A426C4">
          <w:rPr>
            <w:rStyle w:val="Hyperlink"/>
          </w:rPr>
          <w:t>https://www.forbes.com/sites/gregsatell/2016/02/28/if-you-want-to-innovate-learn-these-9-rules/</w:t>
        </w:r>
      </w:hyperlink>
      <w:r w:rsidR="0023298D">
        <w:t xml:space="preserve">. </w:t>
      </w:r>
    </w:p>
    <w:p w14:paraId="275352D3" w14:textId="40AC82BD" w:rsidR="004E7935" w:rsidRPr="00611C37" w:rsidRDefault="004E7935" w:rsidP="004E7935">
      <w:pPr>
        <w:pStyle w:val="FFABody"/>
        <w:numPr>
          <w:ilvl w:val="2"/>
          <w:numId w:val="13"/>
        </w:numPr>
      </w:pPr>
      <w:r w:rsidRPr="00611C37">
        <w:t xml:space="preserve">Discuss </w:t>
      </w:r>
      <w:r w:rsidR="0028605B">
        <w:t xml:space="preserve">the </w:t>
      </w:r>
      <w:r w:rsidRPr="00611C37">
        <w:t xml:space="preserve">full diagram and steps with </w:t>
      </w:r>
      <w:r w:rsidR="0028605B">
        <w:t xml:space="preserve">the </w:t>
      </w:r>
      <w:r w:rsidRPr="00611C37">
        <w:t>class.</w:t>
      </w:r>
    </w:p>
    <w:p w14:paraId="462D12C8" w14:textId="7AB36A59" w:rsidR="00745828" w:rsidRPr="00611C37" w:rsidRDefault="005637E7" w:rsidP="00E43B32">
      <w:pPr>
        <w:pStyle w:val="FFABody"/>
        <w:numPr>
          <w:ilvl w:val="1"/>
          <w:numId w:val="13"/>
        </w:numPr>
      </w:pPr>
      <w:r w:rsidRPr="00611C37" w:rsidDel="005637E7">
        <w:t xml:space="preserve"> </w:t>
      </w:r>
      <w:r w:rsidR="00745828" w:rsidRPr="00611C37">
        <w:t>“</w:t>
      </w:r>
      <w:r w:rsidR="00607DC1" w:rsidRPr="00611C37">
        <w:t xml:space="preserve">Agriscience </w:t>
      </w:r>
      <w:r w:rsidR="0028605B">
        <w:t>f</w:t>
      </w:r>
      <w:r w:rsidR="00745828" w:rsidRPr="00611C37">
        <w:t>air” project:</w:t>
      </w:r>
    </w:p>
    <w:p w14:paraId="607F1538" w14:textId="5003DA55" w:rsidR="00607DC1" w:rsidRPr="00611C37" w:rsidRDefault="0028605B" w:rsidP="00634A3E">
      <w:pPr>
        <w:pStyle w:val="FFABody"/>
        <w:numPr>
          <w:ilvl w:val="2"/>
          <w:numId w:val="13"/>
        </w:numPr>
      </w:pPr>
      <w:r>
        <w:t>Read</w:t>
      </w:r>
      <w:r w:rsidRPr="00611C37">
        <w:t xml:space="preserve"> </w:t>
      </w:r>
      <w:r w:rsidR="00607DC1" w:rsidRPr="00611C37">
        <w:t xml:space="preserve">the overview and rules for the </w:t>
      </w:r>
      <w:r>
        <w:t xml:space="preserve">National FFA </w:t>
      </w:r>
      <w:r w:rsidR="00607DC1" w:rsidRPr="00611C37">
        <w:t xml:space="preserve">Agriscience Fair at </w:t>
      </w:r>
      <w:hyperlink r:id="rId36" w:history="1">
        <w:r w:rsidR="00607DC1" w:rsidRPr="00611C37">
          <w:rPr>
            <w:rStyle w:val="Hyperlink"/>
          </w:rPr>
          <w:t>https://www.ffa.org/participate/awards/agriscience-fair/</w:t>
        </w:r>
      </w:hyperlink>
      <w:r w:rsidRPr="00611C37">
        <w:t>.</w:t>
      </w:r>
      <w:r w:rsidR="00607DC1" w:rsidRPr="00611C37">
        <w:t xml:space="preserve"> </w:t>
      </w:r>
    </w:p>
    <w:p w14:paraId="7E8524D6" w14:textId="118A82B1" w:rsidR="00745828" w:rsidRPr="00611C37" w:rsidRDefault="00607DC1" w:rsidP="00634A3E">
      <w:pPr>
        <w:pStyle w:val="FFABody"/>
        <w:numPr>
          <w:ilvl w:val="2"/>
          <w:numId w:val="13"/>
        </w:numPr>
      </w:pPr>
      <w:r w:rsidRPr="00611C37">
        <w:t xml:space="preserve">Identify a need within one of the six </w:t>
      </w:r>
      <w:r w:rsidR="0028605B">
        <w:t>a</w:t>
      </w:r>
      <w:r w:rsidRPr="00611C37">
        <w:t xml:space="preserve">griscience </w:t>
      </w:r>
      <w:r w:rsidR="0028605B">
        <w:t>f</w:t>
      </w:r>
      <w:r w:rsidRPr="00611C37">
        <w:t xml:space="preserve">air categories: </w:t>
      </w:r>
      <w:r w:rsidR="0028605B" w:rsidRPr="00611C37">
        <w:t>animal systems; environmental service/natural resource systems; food products and processing systems; plant systems; power, structural and technical systems; and social science</w:t>
      </w:r>
      <w:r w:rsidRPr="00611C37">
        <w:t>.</w:t>
      </w:r>
    </w:p>
    <w:p w14:paraId="2FB9DC95" w14:textId="4F97B69A" w:rsidR="00864B19" w:rsidRPr="00611C37" w:rsidRDefault="0028605B" w:rsidP="00634A3E">
      <w:pPr>
        <w:pStyle w:val="FFABody"/>
        <w:numPr>
          <w:ilvl w:val="2"/>
          <w:numId w:val="13"/>
        </w:numPr>
      </w:pPr>
      <w:r>
        <w:t>Use</w:t>
      </w:r>
      <w:r w:rsidRPr="00611C37">
        <w:t xml:space="preserve"> </w:t>
      </w:r>
      <w:r w:rsidR="00864B19" w:rsidRPr="00611C37">
        <w:t xml:space="preserve">the </w:t>
      </w:r>
      <w:r w:rsidRPr="00611C37">
        <w:t xml:space="preserve">four stages of innovation </w:t>
      </w:r>
      <w:r w:rsidR="00C546BD" w:rsidRPr="00611C37">
        <w:t xml:space="preserve">as a framework and the </w:t>
      </w:r>
      <w:r>
        <w:t xml:space="preserve">National FFA </w:t>
      </w:r>
      <w:r w:rsidR="00864B19" w:rsidRPr="00611C37">
        <w:t>Agriscience Fair handbook</w:t>
      </w:r>
      <w:r w:rsidR="00913262" w:rsidRPr="00611C37">
        <w:t xml:space="preserve"> and resources provided on the website</w:t>
      </w:r>
      <w:r>
        <w:t xml:space="preserve"> to</w:t>
      </w:r>
      <w:r w:rsidR="00864B19" w:rsidRPr="00611C37">
        <w:t xml:space="preserve"> prepare an agriscience fair project</w:t>
      </w:r>
      <w:r w:rsidR="00913262" w:rsidRPr="00611C37">
        <w:t xml:space="preserve"> to investigate </w:t>
      </w:r>
      <w:r>
        <w:t xml:space="preserve">the </w:t>
      </w:r>
      <w:r w:rsidR="00913262" w:rsidRPr="00611C37">
        <w:t>identified need.</w:t>
      </w:r>
    </w:p>
    <w:p w14:paraId="769C27B8" w14:textId="77777777" w:rsidR="00E43B32" w:rsidRPr="00611C37" w:rsidRDefault="00E43B32" w:rsidP="00E43B32">
      <w:pPr>
        <w:pStyle w:val="FFABody"/>
        <w:numPr>
          <w:ilvl w:val="1"/>
          <w:numId w:val="13"/>
        </w:numPr>
      </w:pPr>
      <w:r w:rsidRPr="00611C37">
        <w:t>School or community service project:</w:t>
      </w:r>
    </w:p>
    <w:p w14:paraId="3BAA303A" w14:textId="0B08E662" w:rsidR="00F85488" w:rsidRPr="00611C37" w:rsidRDefault="00F85488" w:rsidP="00F85488">
      <w:pPr>
        <w:pStyle w:val="FFABody"/>
        <w:numPr>
          <w:ilvl w:val="2"/>
          <w:numId w:val="13"/>
        </w:numPr>
      </w:pPr>
      <w:r w:rsidRPr="00611C37">
        <w:t>Identify a need on the school campus or in the community.</w:t>
      </w:r>
    </w:p>
    <w:p w14:paraId="5EEC5849" w14:textId="718FC2A7" w:rsidR="00F85488" w:rsidRPr="00611C37" w:rsidRDefault="00F85488" w:rsidP="00F85488">
      <w:pPr>
        <w:pStyle w:val="FFABody"/>
        <w:numPr>
          <w:ilvl w:val="2"/>
          <w:numId w:val="13"/>
        </w:numPr>
      </w:pPr>
      <w:r w:rsidRPr="00611C37">
        <w:t xml:space="preserve">Use the </w:t>
      </w:r>
      <w:r w:rsidR="003A79BE">
        <w:t>f</w:t>
      </w:r>
      <w:r w:rsidRPr="00611C37">
        <w:t xml:space="preserve">our </w:t>
      </w:r>
      <w:r w:rsidR="003A79BE">
        <w:t>s</w:t>
      </w:r>
      <w:r w:rsidRPr="00611C37">
        <w:t xml:space="preserve">tages of </w:t>
      </w:r>
      <w:r w:rsidR="003A79BE">
        <w:t>i</w:t>
      </w:r>
      <w:r w:rsidRPr="00611C37">
        <w:t xml:space="preserve">nnovation to </w:t>
      </w:r>
      <w:r w:rsidR="00E43B32" w:rsidRPr="00611C37">
        <w:t>develop a</w:t>
      </w:r>
      <w:r w:rsidR="00607DC1" w:rsidRPr="00611C37">
        <w:t xml:space="preserve"> solution </w:t>
      </w:r>
      <w:r w:rsidR="00E43B32" w:rsidRPr="00611C37">
        <w:t>to address</w:t>
      </w:r>
      <w:r w:rsidRPr="00611C37">
        <w:t xml:space="preserve"> </w:t>
      </w:r>
      <w:r w:rsidR="00E43B32" w:rsidRPr="00611C37">
        <w:t>the identified need.</w:t>
      </w:r>
    </w:p>
    <w:p w14:paraId="1CA1C432" w14:textId="25C54ABA" w:rsidR="00E43B32" w:rsidRPr="00611C37" w:rsidRDefault="00E43B32" w:rsidP="00E43B32">
      <w:pPr>
        <w:pStyle w:val="FFABody"/>
        <w:numPr>
          <w:ilvl w:val="1"/>
          <w:numId w:val="13"/>
        </w:numPr>
      </w:pPr>
      <w:r w:rsidRPr="00611C37">
        <w:t xml:space="preserve">Apply for a Living to Serve Grant: </w:t>
      </w:r>
    </w:p>
    <w:p w14:paraId="04F07A8C" w14:textId="35E8746D" w:rsidR="00E43B32" w:rsidRPr="00611C37" w:rsidRDefault="00762B14" w:rsidP="00E43B32">
      <w:pPr>
        <w:pStyle w:val="FFABody"/>
        <w:numPr>
          <w:ilvl w:val="2"/>
          <w:numId w:val="13"/>
        </w:numPr>
      </w:pPr>
      <w:r w:rsidRPr="00611C37">
        <w:t xml:space="preserve">As a class, identify one need within the school or community, </w:t>
      </w:r>
      <w:r w:rsidR="0028605B">
        <w:t xml:space="preserve">and </w:t>
      </w:r>
      <w:r w:rsidRPr="00611C37">
        <w:t xml:space="preserve">develop a plan to address the need using the four stages of innovation. </w:t>
      </w:r>
    </w:p>
    <w:p w14:paraId="189A122C" w14:textId="01EFD536" w:rsidR="00E43B32" w:rsidRPr="00611C37" w:rsidRDefault="00762B14" w:rsidP="00E43B32">
      <w:pPr>
        <w:pStyle w:val="FFABody"/>
        <w:numPr>
          <w:ilvl w:val="2"/>
          <w:numId w:val="13"/>
        </w:numPr>
      </w:pPr>
      <w:r w:rsidRPr="00611C37">
        <w:t>R</w:t>
      </w:r>
      <w:r w:rsidR="00E43B32" w:rsidRPr="00611C37">
        <w:t>evise the proposed solution to address one of the key focus areas for the National FFA Living to Serve Grant Program (</w:t>
      </w:r>
      <w:hyperlink r:id="rId37" w:history="1">
        <w:r w:rsidR="00E43B32" w:rsidRPr="00611C37">
          <w:rPr>
            <w:rStyle w:val="Hyperlink"/>
          </w:rPr>
          <w:t>FFA.org/</w:t>
        </w:r>
        <w:proofErr w:type="spellStart"/>
        <w:r w:rsidR="00E43B32" w:rsidRPr="00611C37">
          <w:rPr>
            <w:rStyle w:val="Hyperlink"/>
          </w:rPr>
          <w:t>livingtoserve</w:t>
        </w:r>
        <w:proofErr w:type="spellEnd"/>
        <w:r w:rsidR="00E43B32" w:rsidRPr="00611C37">
          <w:rPr>
            <w:rStyle w:val="Hyperlink"/>
          </w:rPr>
          <w:t>/grants/</w:t>
        </w:r>
      </w:hyperlink>
      <w:r w:rsidR="00E43B32" w:rsidRPr="00611C37">
        <w:t>).</w:t>
      </w:r>
    </w:p>
    <w:p w14:paraId="69B7D622" w14:textId="77777777" w:rsidR="00E43B32" w:rsidRPr="00611C37" w:rsidRDefault="00E43B32" w:rsidP="00E43B32">
      <w:pPr>
        <w:pStyle w:val="FFABody"/>
        <w:numPr>
          <w:ilvl w:val="2"/>
          <w:numId w:val="13"/>
        </w:numPr>
      </w:pPr>
      <w:r w:rsidRPr="00611C37">
        <w:t xml:space="preserve">Develop an implementation </w:t>
      </w:r>
      <w:proofErr w:type="gramStart"/>
      <w:r w:rsidRPr="00611C37">
        <w:t>plan, and</w:t>
      </w:r>
      <w:proofErr w:type="gramEnd"/>
      <w:r w:rsidRPr="00611C37">
        <w:t xml:space="preserve"> complete a grant application to apply for chapter funding.</w:t>
      </w:r>
    </w:p>
    <w:p w14:paraId="2394001F" w14:textId="77777777" w:rsidR="00810FEC" w:rsidRPr="00611C37" w:rsidRDefault="00810FEC" w:rsidP="00810FEC">
      <w:pPr>
        <w:pStyle w:val="FFABody"/>
        <w:ind w:left="2160"/>
      </w:pPr>
    </w:p>
    <w:p w14:paraId="4FC083DE" w14:textId="1CD092A5" w:rsidR="005645E8" w:rsidRPr="00611C37" w:rsidRDefault="00247C4D" w:rsidP="005645E8">
      <w:pPr>
        <w:pStyle w:val="FFABody"/>
        <w:numPr>
          <w:ilvl w:val="0"/>
          <w:numId w:val="13"/>
        </w:numPr>
      </w:pPr>
      <w:r w:rsidRPr="00611C37">
        <w:rPr>
          <w:i/>
          <w:color w:val="004C97"/>
        </w:rPr>
        <w:t>Exit Ticket:</w:t>
      </w:r>
      <w:r w:rsidR="006447A7" w:rsidRPr="00611C37">
        <w:rPr>
          <w:i/>
        </w:rPr>
        <w:t xml:space="preserve"> </w:t>
      </w:r>
      <w:r w:rsidR="000862AE" w:rsidRPr="00611C37">
        <w:t xml:space="preserve">Link proposed innovation or movement </w:t>
      </w:r>
      <w:r w:rsidR="006329EA" w:rsidRPr="00611C37">
        <w:t>to potential careers</w:t>
      </w:r>
      <w:r w:rsidR="004245B8">
        <w:t>.</w:t>
      </w:r>
      <w:r w:rsidR="00261911" w:rsidRPr="00611C37">
        <w:rPr>
          <w:i/>
        </w:rPr>
        <w:br/>
      </w:r>
    </w:p>
    <w:p w14:paraId="5C00B4F3" w14:textId="6154A4ED" w:rsidR="005B65AD" w:rsidRPr="00611C37" w:rsidRDefault="005B65AD" w:rsidP="00E54BFF">
      <w:pPr>
        <w:pStyle w:val="FFABody"/>
        <w:ind w:left="720"/>
      </w:pPr>
      <w:r w:rsidRPr="00611C37">
        <w:t xml:space="preserve">Agriculture has a role in everyone’s life that goes far beyond providing food and clothing. Agriculture </w:t>
      </w:r>
      <w:r w:rsidR="00D9631D">
        <w:t>includes</w:t>
      </w:r>
      <w:r w:rsidR="00D9631D" w:rsidRPr="00611C37">
        <w:t xml:space="preserve"> </w:t>
      </w:r>
      <w:r w:rsidRPr="00611C37">
        <w:t xml:space="preserve">scientists, engineers, computer programmers, mathematicians, artists, communicators, educators and many other </w:t>
      </w:r>
      <w:r w:rsidR="00D9631D">
        <w:t xml:space="preserve">individuals in diverse </w:t>
      </w:r>
      <w:r w:rsidRPr="00611C37">
        <w:t>careers, and they all play a role in introducing new innovations to improve the agricultur</w:t>
      </w:r>
      <w:r w:rsidR="00D9631D">
        <w:t>e</w:t>
      </w:r>
      <w:r w:rsidRPr="00611C37">
        <w:t xml:space="preserve"> industry.</w:t>
      </w:r>
    </w:p>
    <w:p w14:paraId="222AC557" w14:textId="5BDD8627" w:rsidR="005B65AD" w:rsidRPr="00611C37" w:rsidRDefault="005B65AD" w:rsidP="00E54BFF">
      <w:pPr>
        <w:pStyle w:val="FFABody"/>
        <w:ind w:left="720"/>
      </w:pPr>
    </w:p>
    <w:p w14:paraId="2F9AAAB9" w14:textId="4162EDC4" w:rsidR="0033483B" w:rsidRPr="00611C37" w:rsidRDefault="005B65AD" w:rsidP="00AE59FE">
      <w:pPr>
        <w:pStyle w:val="FFABody"/>
        <w:ind w:left="720"/>
        <w:sectPr w:rsidR="0033483B" w:rsidRPr="00611C37" w:rsidSect="008C1F98">
          <w:footerReference w:type="default" r:id="rId38"/>
          <w:headerReference w:type="first" r:id="rId39"/>
          <w:footerReference w:type="first" r:id="rId40"/>
          <w:pgSz w:w="12240" w:h="15840" w:code="1"/>
          <w:pgMar w:top="990" w:right="720" w:bottom="1170" w:left="720" w:header="1440" w:footer="720" w:gutter="0"/>
          <w:cols w:space="720"/>
          <w:titlePg/>
          <w:docGrid w:linePitch="360"/>
        </w:sectPr>
      </w:pPr>
      <w:r w:rsidRPr="00611C37">
        <w:t xml:space="preserve">Visit </w:t>
      </w:r>
      <w:proofErr w:type="spellStart"/>
      <w:r w:rsidRPr="00611C37">
        <w:t>AgExplorer</w:t>
      </w:r>
      <w:proofErr w:type="spellEnd"/>
      <w:r w:rsidRPr="00611C37">
        <w:t xml:space="preserve"> (</w:t>
      </w:r>
      <w:hyperlink r:id="rId41" w:history="1">
        <w:hyperlink r:id="rId42" w:history="1">
          <w:r w:rsidRPr="004C58D6">
            <w:rPr>
              <w:rStyle w:val="Hyperlink"/>
            </w:rPr>
            <w:t>AgExplorer.</w:t>
          </w:r>
        </w:hyperlink>
        <w:r w:rsidR="004C58D6" w:rsidRPr="004C58D6">
          <w:rPr>
            <w:rStyle w:val="Hyperlink"/>
          </w:rPr>
          <w:t>ffa.org</w:t>
        </w:r>
      </w:hyperlink>
      <w:r w:rsidR="004C58D6" w:rsidRPr="004C58D6">
        <w:rPr>
          <w:rStyle w:val="Hyperlink"/>
          <w:color w:val="auto"/>
          <w:u w:val="none"/>
        </w:rPr>
        <w:t>)</w:t>
      </w:r>
      <w:r w:rsidRPr="00611C37">
        <w:t xml:space="preserve"> to discover different careers that interest you. Identify </w:t>
      </w:r>
      <w:r w:rsidR="00D9631D">
        <w:t>one to two</w:t>
      </w:r>
      <w:r w:rsidRPr="00611C37">
        <w:t xml:space="preserve"> specific examples of innovation within </w:t>
      </w:r>
      <w:r w:rsidR="00344788" w:rsidRPr="00611C37">
        <w:t>each</w:t>
      </w:r>
      <w:r w:rsidRPr="00611C37">
        <w:t xml:space="preserve"> different career </w:t>
      </w:r>
      <w:r w:rsidR="00344788" w:rsidRPr="00611C37">
        <w:t>system</w:t>
      </w:r>
      <w:r w:rsidRPr="00611C37">
        <w:t>.</w:t>
      </w:r>
      <w:r w:rsidR="00344788" w:rsidRPr="00611C37">
        <w:t xml:space="preserve"> </w:t>
      </w:r>
      <w:r w:rsidR="00C6420E" w:rsidRPr="00611C37">
        <w:t>Complete</w:t>
      </w:r>
      <w:r w:rsidR="00C47689" w:rsidRPr="00611C37">
        <w:t xml:space="preserve"> the</w:t>
      </w:r>
      <w:r w:rsidR="006C1002" w:rsidRPr="00611C37">
        <w:rPr>
          <w:i/>
        </w:rPr>
        <w:t xml:space="preserve"> </w:t>
      </w:r>
      <w:r w:rsidR="006C1002" w:rsidRPr="00611C37">
        <w:t>“</w:t>
      </w:r>
      <w:r w:rsidR="00A46823" w:rsidRPr="00611C37">
        <w:t xml:space="preserve">Where </w:t>
      </w:r>
      <w:r w:rsidR="00D9631D">
        <w:t>Is</w:t>
      </w:r>
      <w:r w:rsidR="00D9631D" w:rsidRPr="00611C37">
        <w:t xml:space="preserve"> </w:t>
      </w:r>
      <w:r w:rsidR="0019272B" w:rsidRPr="00611C37">
        <w:t xml:space="preserve">Innovation in </w:t>
      </w:r>
      <w:r w:rsidR="00AF519D">
        <w:t>T</w:t>
      </w:r>
      <w:r w:rsidR="0019272B" w:rsidRPr="00611C37">
        <w:t>his</w:t>
      </w:r>
      <w:r w:rsidR="00A46823" w:rsidRPr="00611C37">
        <w:t xml:space="preserve"> Career</w:t>
      </w:r>
      <w:r w:rsidR="006C1002" w:rsidRPr="00611C37">
        <w:t>?”</w:t>
      </w:r>
      <w:r w:rsidR="00963D3F" w:rsidRPr="00611C37">
        <w:t xml:space="preserve"> worksheet.</w:t>
      </w:r>
    </w:p>
    <w:p w14:paraId="2C584C20" w14:textId="59CB40D2" w:rsidR="004D0C27" w:rsidRPr="00611C37" w:rsidRDefault="00963D3F" w:rsidP="004D0C27">
      <w:pPr>
        <w:spacing w:line="276" w:lineRule="auto"/>
        <w:rPr>
          <w:rFonts w:ascii="Verdana" w:hAnsi="Verdana"/>
          <w:b/>
          <w:i/>
          <w:sz w:val="17"/>
          <w:szCs w:val="17"/>
        </w:rPr>
      </w:pPr>
      <w:r w:rsidRPr="00611C37">
        <w:rPr>
          <w:noProof/>
          <w:sz w:val="28"/>
          <w:szCs w:val="28"/>
        </w:rPr>
        <w:lastRenderedPageBreak/>
        <mc:AlternateContent>
          <mc:Choice Requires="wps">
            <w:drawing>
              <wp:anchor distT="0" distB="0" distL="114300" distR="114300" simplePos="0" relativeHeight="251682816" behindDoc="1" locked="0" layoutInCell="1" allowOverlap="1" wp14:anchorId="719C3601" wp14:editId="26E62D4E">
                <wp:simplePos x="0" y="0"/>
                <wp:positionH relativeFrom="margin">
                  <wp:posOffset>3072330</wp:posOffset>
                </wp:positionH>
                <wp:positionV relativeFrom="paragraph">
                  <wp:posOffset>-595831</wp:posOffset>
                </wp:positionV>
                <wp:extent cx="3561080" cy="738505"/>
                <wp:effectExtent l="0" t="0" r="20320" b="23495"/>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1080" cy="738505"/>
                        </a:xfrm>
                        <a:prstGeom prst="rect">
                          <a:avLst/>
                        </a:prstGeom>
                        <a:solidFill>
                          <a:srgbClr val="FFFFFF"/>
                        </a:solidFill>
                        <a:ln w="9525">
                          <a:solidFill>
                            <a:srgbClr val="000000"/>
                          </a:solidFill>
                          <a:miter lim="800000"/>
                          <a:headEnd/>
                          <a:tailEnd/>
                        </a:ln>
                      </wps:spPr>
                      <wps:txbx>
                        <w:txbxContent>
                          <w:p w14:paraId="3832CEAF" w14:textId="77777777" w:rsidR="00780BEA" w:rsidRPr="004D0C27" w:rsidRDefault="00780BEA" w:rsidP="009773CA">
                            <w:pPr>
                              <w:rPr>
                                <w:rFonts w:ascii="Verdana" w:hAnsi="Verdana"/>
                                <w:b/>
                                <w:sz w:val="14"/>
                                <w:szCs w:val="14"/>
                              </w:rPr>
                            </w:pPr>
                            <w:r w:rsidRPr="004D0C27">
                              <w:rPr>
                                <w:rFonts w:ascii="Verdana" w:hAnsi="Verdana"/>
                                <w:sz w:val="14"/>
                                <w:szCs w:val="14"/>
                              </w:rPr>
                              <w:t>Aligned to the following standards:</w:t>
                            </w:r>
                          </w:p>
                          <w:p w14:paraId="102FEA2A" w14:textId="64632DA6" w:rsidR="00780BEA" w:rsidRPr="004D0C27" w:rsidRDefault="00780BEA" w:rsidP="009773CA">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19C3601" id="_x0000_t202" coordsize="21600,21600" o:spt="202" path="m,l,21600r21600,l21600,xe">
                <v:stroke joinstyle="miter"/>
                <v:path gradientshapeok="t" o:connecttype="rect"/>
              </v:shapetype>
              <v:shape id="Text Box 2" o:spid="_x0000_s1026" type="#_x0000_t202" style="position:absolute;margin-left:241.9pt;margin-top:-46.9pt;width:280.4pt;height:58.15pt;z-index:-2516336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hGimIgIAAEQEAAAOAAAAZHJzL2Uyb0RvYy54bWysU9tu2zAMfR+wfxD0vthJ4zY14hRdugwD&#10;ugvQ7gNkWY6FSaImKbG7rx8lu1l2exmmB0EUqSPyHHJ9M2hFjsJ5Caai81lOiTAcGmn2Ff38uHu1&#10;osQHZhqmwIiKPglPbzYvX6x7W4oFdKAa4QiCGF/2tqJdCLbMMs87oZmfgRUGnS04zQKabp81jvWI&#10;rlW2yPPLrAfXWAdceI+3d6OTbhJ+2woePratF4GoimJuIe0u7XXcs82alXvHbCf5lAb7hyw0kwY/&#10;PUHdscDIwcnfoLTkDjy0YcZBZ9C2kotUA1Yzz3+p5qFjVqRakBxvTzT5/wfLPxw/OSKbihaUGKZR&#10;okcxBPIaBrKI7PTWlxj0YDEsDHiNKqdKvb0H/sUTA9uOmb24dQ76TrAGs5vHl9nZ0xHHR5C6fw8N&#10;fsMOARLQ0DodqUMyCKKjSk8nZWIqHC8vist5vkIXR9/VxarIi/QFK59fW+fDWwGaxENFHSqf0Nnx&#10;3oeYDSufQ+JnHpRsdlKpZLh9vVWOHBl2yS6tCf2nMGVIX9HrYlGMBPwVIk/rTxBaBmx3JXVFV6cg&#10;Vkba3pgmNWNgUo1nTFmZicdI3UhiGOph0qWG5gkZdTC2NY4hHjpw3yjpsaUr6r8emBOUqHcGVbme&#10;L5dxBpKxLK4WaLhzT33uYYYjVEUDJeNxG9LcRMIM3KJ6rUzERpnHTKZcsVUT39NYxVk4t1PUj+Hf&#10;fAcAAP//AwBQSwMEFAAGAAgAAAAhAA86K23gAAAACwEAAA8AAABkcnMvZG93bnJldi54bWxMj8FO&#10;wzAQRO9I/IO1SFxQ65CGkIZsKoQEojcoCK5u7CYR9jrYbhr+HucEtx3taOZNtZmMZqNyvreEcL1M&#10;gClqrOypRXh/e1wUwHwQJIW2pBB+lIdNfX5WiVLaE72qcRdaFkPIlwKhC2EoOfdNp4zwSzsoir+D&#10;dUaEKF3LpROnGG40T5Mk50b0FBs6MaiHTjVfu6NBKLLn8dNvVy8fTX7Q63B1Oz59O8TLi+n+DlhQ&#10;U/gzw4wf0aGOTHt7JOmZRsiKVUQPCIv1fMyOJMtyYHuENL0BXlf8/4b6FwAA//8DAFBLAQItABQA&#10;BgAIAAAAIQC2gziS/gAAAOEBAAATAAAAAAAAAAAAAAAAAAAAAABbQ29udGVudF9UeXBlc10ueG1s&#10;UEsBAi0AFAAGAAgAAAAhADj9If/WAAAAlAEAAAsAAAAAAAAAAAAAAAAALwEAAF9yZWxzLy5yZWxz&#10;UEsBAi0AFAAGAAgAAAAhABmEaKYiAgAARAQAAA4AAAAAAAAAAAAAAAAALgIAAGRycy9lMm9Eb2Mu&#10;eG1sUEsBAi0AFAAGAAgAAAAhAA86K23gAAAACwEAAA8AAAAAAAAAAAAAAAAAfAQAAGRycy9kb3du&#10;cmV2LnhtbFBLBQYAAAAABAAEAPMAAACJBQAAAAA=&#10;">
                <v:textbox>
                  <w:txbxContent>
                    <w:p w14:paraId="3832CEAF" w14:textId="77777777" w:rsidR="00780BEA" w:rsidRPr="004D0C27" w:rsidRDefault="00780BEA" w:rsidP="009773CA">
                      <w:pPr>
                        <w:rPr>
                          <w:rFonts w:ascii="Verdana" w:hAnsi="Verdana"/>
                          <w:b/>
                          <w:sz w:val="14"/>
                          <w:szCs w:val="14"/>
                        </w:rPr>
                      </w:pPr>
                      <w:r w:rsidRPr="004D0C27">
                        <w:rPr>
                          <w:rFonts w:ascii="Verdana" w:hAnsi="Verdana"/>
                          <w:sz w:val="14"/>
                          <w:szCs w:val="14"/>
                        </w:rPr>
                        <w:t>Aligned to the following standards:</w:t>
                      </w:r>
                    </w:p>
                    <w:p w14:paraId="102FEA2A" w14:textId="64632DA6" w:rsidR="00780BEA" w:rsidRPr="004D0C27" w:rsidRDefault="00780BEA" w:rsidP="009773CA">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p>
    <w:p w14:paraId="3480DDF8" w14:textId="1367AF33" w:rsidR="00CC0532" w:rsidRPr="00611C37" w:rsidRDefault="00CC0532" w:rsidP="00963D3F">
      <w:pPr>
        <w:pStyle w:val="FFATitle"/>
        <w:spacing w:before="120"/>
      </w:pPr>
      <w:r w:rsidRPr="00611C37">
        <w:t>Creative Thinking and Abstractions</w:t>
      </w:r>
    </w:p>
    <w:p w14:paraId="04010219" w14:textId="77777777" w:rsidR="00C43FD4" w:rsidRPr="00611C37" w:rsidRDefault="00876B35" w:rsidP="00C43FD4">
      <w:pPr>
        <w:pStyle w:val="FFASub1"/>
      </w:pPr>
      <w:r w:rsidRPr="00611C37">
        <w:t xml:space="preserve">Directions: </w:t>
      </w:r>
    </w:p>
    <w:p w14:paraId="3084AA1A" w14:textId="77777777" w:rsidR="00611E6B" w:rsidRPr="00611C37" w:rsidRDefault="003A1160" w:rsidP="003A1160">
      <w:pPr>
        <w:pStyle w:val="FFABody"/>
      </w:pPr>
      <w:r w:rsidRPr="00611C37">
        <w:t xml:space="preserve">Ensuring </w:t>
      </w:r>
      <w:proofErr w:type="gramStart"/>
      <w:r w:rsidRPr="00611C37">
        <w:t>the food</w:t>
      </w:r>
      <w:proofErr w:type="gramEnd"/>
      <w:r w:rsidRPr="00611C37">
        <w:t xml:space="preserve">, fiber and natural resources will be able to sustain a growing human population in the future will require creative and innovative approaches to solving problems. One key to training the brain to think creatively and innovatively starts with using our imaginations to complete </w:t>
      </w:r>
      <w:r w:rsidRPr="00611C37">
        <w:rPr>
          <w:b/>
          <w:i/>
        </w:rPr>
        <w:t>abstractions</w:t>
      </w:r>
      <w:r w:rsidRPr="00611C37">
        <w:t xml:space="preserve">. </w:t>
      </w:r>
    </w:p>
    <w:p w14:paraId="47811540" w14:textId="77777777" w:rsidR="00611E6B" w:rsidRPr="00611C37" w:rsidRDefault="00611E6B" w:rsidP="003A1160">
      <w:pPr>
        <w:pStyle w:val="FFABody"/>
        <w:rPr>
          <w:sz w:val="8"/>
        </w:rPr>
      </w:pPr>
    </w:p>
    <w:p w14:paraId="32ACF451" w14:textId="4E584C04" w:rsidR="003A1160" w:rsidRPr="00611C37" w:rsidRDefault="003A1160" w:rsidP="003A1160">
      <w:pPr>
        <w:pStyle w:val="FFABody"/>
      </w:pPr>
      <w:r w:rsidRPr="00611C37">
        <w:t xml:space="preserve">“Abstract thinking” is the ability to create a picture or idea with objects, concepts and structures that are not physically or visibly present. Using the worksheet below, complete the abstractions by using the provided shapes/lines to draw an image, symbol, animal, </w:t>
      </w:r>
      <w:r w:rsidR="005826FD">
        <w:t>person</w:t>
      </w:r>
      <w:r w:rsidRPr="00611C37">
        <w:t>, shape, etc. for each of the nine boxes. Think outside the box and get creative!</w:t>
      </w:r>
    </w:p>
    <w:p w14:paraId="6493837D" w14:textId="2261F144" w:rsidR="00876B35" w:rsidRPr="00611C37" w:rsidRDefault="00876B35">
      <w:pPr>
        <w:spacing w:line="276" w:lineRule="auto"/>
        <w:rPr>
          <w:rFonts w:ascii="Verdana" w:hAnsi="Verdana"/>
          <w:b/>
          <w:i/>
          <w:sz w:val="8"/>
          <w:szCs w:val="17"/>
        </w:rPr>
      </w:pPr>
    </w:p>
    <w:tbl>
      <w:tblPr>
        <w:tblStyle w:val="TableGrid"/>
        <w:tblW w:w="0" w:type="auto"/>
        <w:tblBorders>
          <w:top w:val="single" w:sz="24" w:space="0" w:color="auto"/>
          <w:left w:val="single" w:sz="24" w:space="0" w:color="auto"/>
          <w:bottom w:val="single" w:sz="24" w:space="0" w:color="auto"/>
          <w:right w:val="single" w:sz="24" w:space="0" w:color="auto"/>
          <w:insideH w:val="single" w:sz="24" w:space="0" w:color="auto"/>
          <w:insideV w:val="single" w:sz="24" w:space="0" w:color="auto"/>
        </w:tblBorders>
        <w:tblLook w:val="04A0" w:firstRow="1" w:lastRow="0" w:firstColumn="1" w:lastColumn="0" w:noHBand="0" w:noVBand="1"/>
      </w:tblPr>
      <w:tblGrid>
        <w:gridCol w:w="3577"/>
        <w:gridCol w:w="3577"/>
        <w:gridCol w:w="3586"/>
      </w:tblGrid>
      <w:tr w:rsidR="003A1160" w:rsidRPr="00611C37" w14:paraId="36BFEFE3" w14:textId="77777777" w:rsidTr="00963D3F">
        <w:trPr>
          <w:trHeight w:val="2640"/>
        </w:trPr>
        <w:tc>
          <w:tcPr>
            <w:tcW w:w="3596" w:type="dxa"/>
          </w:tcPr>
          <w:p w14:paraId="7BF8830A" w14:textId="1ED20434" w:rsidR="003A1160" w:rsidRPr="00611C37" w:rsidRDefault="001D5A26">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696128" behindDoc="0" locked="0" layoutInCell="1" allowOverlap="1" wp14:anchorId="79F803D2" wp14:editId="71B3D536">
                      <wp:simplePos x="0" y="0"/>
                      <wp:positionH relativeFrom="column">
                        <wp:posOffset>282205</wp:posOffset>
                      </wp:positionH>
                      <wp:positionV relativeFrom="paragraph">
                        <wp:posOffset>557243</wp:posOffset>
                      </wp:positionV>
                      <wp:extent cx="1165123" cy="1002891"/>
                      <wp:effectExtent l="0" t="50800" r="80010" b="38735"/>
                      <wp:wrapNone/>
                      <wp:docPr id="32" name="Straight Arrow Connector 32"/>
                      <wp:cNvGraphicFramePr/>
                      <a:graphic xmlns:a="http://schemas.openxmlformats.org/drawingml/2006/main">
                        <a:graphicData uri="http://schemas.microsoft.com/office/word/2010/wordprocessingShape">
                          <wps:wsp>
                            <wps:cNvCnPr/>
                            <wps:spPr>
                              <a:xfrm flipV="1">
                                <a:off x="0" y="0"/>
                                <a:ext cx="1165123" cy="1002891"/>
                              </a:xfrm>
                              <a:prstGeom prst="straightConnector1">
                                <a:avLst/>
                              </a:prstGeom>
                              <a:ln>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mo="http://schemas.microsoft.com/office/mac/office/2008/main" xmlns:mv="urn:schemas-microsoft-com:mac:vml">
                  <w:pict>
                    <v:shapetype w14:anchorId="26C28501" id="_x0000_t32" coordsize="21600,21600" o:spt="32" o:oned="t" path="m0,0l21600,21600e" filled="f">
                      <v:path arrowok="t" fillok="f" o:connecttype="none"/>
                      <o:lock v:ext="edit" shapetype="t"/>
                    </v:shapetype>
                    <v:shape id="Straight Arrow Connector 32" o:spid="_x0000_s1026" type="#_x0000_t32" style="position:absolute;margin-left:22.2pt;margin-top:43.9pt;width:91.75pt;height:78.95pt;flip:y;z-index:251696128;visibility:visible;mso-wrap-style:square;mso-wrap-distance-left:9pt;mso-wrap-distance-top:0;mso-wrap-distance-right:9pt;mso-wrap-distance-bottom:0;mso-position-horizontal:absolute;mso-position-horizontal-relative:text;mso-position-vertical:absolute;mso-position-vertical-relative:text"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Fj05JfEBAABFBAAADgAAAGRycy9lMm9Eb2MueG1srFNNj9MwEL0j8R8s32mSrlgtVdMV6rJcEFQs&#10;7N3rjBtL/tLYNO2/Z+ykKR8rIRAXy2PPezPveby+PVrDDoBRe9fyZlFzBk76Trt9y79+uX91w1lM&#10;wnXCeActP0Hkt5uXL9ZDWMHS9950gIxIXFwNoeV9SmFVVVH2YEVc+ACOLpVHKxKFuK86FAOxW1Mt&#10;6/q6Gjx2Ab2EGOn0brzkm8KvFMj0SakIiZmWU2+prFjWp7xWm7VY7VGEXsupDfEPXVihHRWdqe5E&#10;Euwb6t+orJboo1dpIb2tvFJaQtFAapr6FzUPvQhQtJA5Mcw2xf9HKz8edsh01/KrJWdOWHqjh4RC&#10;7/vE3iL6gW29c+SjR0Yp5NcQ4opgW7fDKYphh1n8UaFlyujwSKNQ7CCB7FjcPs1uwzExSYdNc/26&#10;WV5xJumuqevlzZsm81cjUSYMGNN78JblTcvj1Njc0VhEHD7ENALPgAw2Lq/RG93da2NKkMcKtgbZ&#10;QdBApOO54E9ZSWjzznUsnQK5kVALtzcwtZZZq2zBKLrs0snAWPEzKDIziyvyyxhf6gkpwaVzTeMo&#10;O8MUdTcD6z8Dp/wMhTLifwOeEaWyd2kGW+08Plf9YpMa888OjLqzBU++O5VxKNbQrJZnnP5V/gw/&#10;xgV++f2b7wAAAP//AwBQSwMEFAAGAAgAAAAhALz0DhXgAAAACQEAAA8AAABkcnMvZG93bnJldi54&#10;bWxMj8FOwzAQRO9I/IO1SNyo0yiQksapgIgDEheSSuXoxG4SNV5HtpuGv2c5lduOZjT7Jt8tZmSz&#10;dn6wKGC9ioBpbK0asBOwr98fNsB8kKjkaFEL+NEedsXtTS4zZS/4pecqdIxK0GdSQB/ClHHu214b&#10;6Vd20kje0TojA0nXceXkhcrNyOMoeuJGDkgfejnpt163p+psBMRYf5alOq6b/cfhlVdz/e0OpRD3&#10;d8vLFljQS7iG4Q+f0KEgpsaeUXk2CkiShJICNiktID+O02dgDR3JYwq8yPn/BcUvAAAA//8DAFBL&#10;AQItABQABgAIAAAAIQDkmcPA+wAAAOEBAAATAAAAAAAAAAAAAAAAAAAAAABbQ29udGVudF9UeXBl&#10;c10ueG1sUEsBAi0AFAAGAAgAAAAhACOyauHXAAAAlAEAAAsAAAAAAAAAAAAAAAAALAEAAF9yZWxz&#10;Ly5yZWxzUEsBAi0AFAAGAAgAAAAhABY9OSXxAQAARQQAAA4AAAAAAAAAAAAAAAAALAIAAGRycy9l&#10;Mm9Eb2MueG1sUEsBAi0AFAAGAAgAAAAhALz0DhXgAAAACQEAAA8AAAAAAAAAAAAAAAAASQQAAGRy&#10;cy9kb3ducmV2LnhtbFBLBQYAAAAABAAEAPMAAABWBQAAAAA=&#10;" strokecolor="black [3213]">
                      <v:stroke endarrow="block"/>
                    </v:shape>
                  </w:pict>
                </mc:Fallback>
              </mc:AlternateContent>
            </w:r>
          </w:p>
        </w:tc>
        <w:tc>
          <w:tcPr>
            <w:tcW w:w="3597" w:type="dxa"/>
          </w:tcPr>
          <w:p w14:paraId="07C81CFC" w14:textId="49FCECBA" w:rsidR="003A1160" w:rsidRPr="00611C37" w:rsidRDefault="001D5A26">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702272" behindDoc="0" locked="0" layoutInCell="1" allowOverlap="1" wp14:anchorId="071288E5" wp14:editId="1B077CDE">
                      <wp:simplePos x="0" y="0"/>
                      <wp:positionH relativeFrom="column">
                        <wp:posOffset>681990</wp:posOffset>
                      </wp:positionH>
                      <wp:positionV relativeFrom="paragraph">
                        <wp:posOffset>615950</wp:posOffset>
                      </wp:positionV>
                      <wp:extent cx="692785" cy="796290"/>
                      <wp:effectExtent l="0" t="0" r="18415" b="16510"/>
                      <wp:wrapThrough wrapText="bothSides">
                        <wp:wrapPolygon edited="0">
                          <wp:start x="5544" y="0"/>
                          <wp:lineTo x="0" y="3445"/>
                          <wp:lineTo x="0" y="17914"/>
                          <wp:lineTo x="5544" y="21359"/>
                          <wp:lineTo x="15839" y="21359"/>
                          <wp:lineTo x="21382" y="17914"/>
                          <wp:lineTo x="21382" y="3445"/>
                          <wp:lineTo x="15839" y="0"/>
                          <wp:lineTo x="5544" y="0"/>
                        </wp:wrapPolygon>
                      </wp:wrapThrough>
                      <wp:docPr id="39" name="Oval 39"/>
                      <wp:cNvGraphicFramePr/>
                      <a:graphic xmlns:a="http://schemas.openxmlformats.org/drawingml/2006/main">
                        <a:graphicData uri="http://schemas.microsoft.com/office/word/2010/wordprocessingShape">
                          <wps:wsp>
                            <wps:cNvSpPr/>
                            <wps:spPr>
                              <a:xfrm>
                                <a:off x="0" y="0"/>
                                <a:ext cx="692785" cy="796290"/>
                              </a:xfrm>
                              <a:prstGeom prst="ellipse">
                                <a:avLst/>
                              </a:prstGeom>
                              <a:solidFill>
                                <a:schemeClr val="bg1">
                                  <a:lumMod val="8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mo="http://schemas.microsoft.com/office/mac/office/2008/main" xmlns:mv="urn:schemas-microsoft-com:mac:vml">
                  <w:pict>
                    <v:oval w14:anchorId="5DAFCAF0" id="Oval 39" o:spid="_x0000_s1026" style="position:absolute;margin-left:53.7pt;margin-top:48.5pt;width:54.55pt;height:62.7pt;z-index:251702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DhO2C6MCAADPBQAADgAAAGRycy9lMm9Eb2MueG1srFTbbtswDH0fsH8Q9L7ayXpLUKcIWnQY0K3F&#10;2qHPiizFAiRRk5Q42dePki9N12IDhr3IokgeksckLy53RpOt8EGBrejkqKREWA61suuKfn+8+XBO&#10;SYjM1kyDFRXdi0AvF+/fXbRuLqbQgK6FJwhiw7x1FW1idPOiCLwRhoUjcMKiUoI3LKLo10XtWYvo&#10;RhfTsjwtWvC188BFCPh63SnpIuNLKXi8kzKISHRFMbeYT5/PVTqLxQWbrz1zjeJ9GuwfsjBMWQw6&#10;Ql2zyMjGq1dQRnEPAWQ84mAKkFJxkWvAaiblb9U8NMyJXAuSE9xIU/h/sPzr9t4TVVf044wSywz+&#10;o7st0wRF5KZ1YY4mD+7e91LAayp0J71JXyyB7DKf+5FPsYuE4+PpbHp2fkIJR9XZ7HQ6y3wXz87O&#10;h/hJgCHpUlGhtXIhVczmbHsbIsZE68EqPQfQqr5RWmchdYm40p5gxhVdrSfZVW/MF6i7t/OTshyi&#10;5qZK5hn1BZK2fwOPu0kiBNM5cEQpeRaJpo6YfIt7LRKett+ERHKRimnObMygS45xLmzskg4Nq0X3&#10;nFJ+O+cMmJAlMjBi9wAvyRiwu5x7++Qq8lSMzuWfEuucR48cGWwcnY2y4N8C0FhVH7mzH0jqqEks&#10;raDeY+t56GYyOH6jsAtuWYj3zOMQ4rjiYol3eEgNbUWhv1HSgP/51nuyx9lALSUtDnVFw48N84IS&#10;/dni1Mwmx8dpC2Th+ORsioI/1KwONXZjrgD7aoIrzPF8TfZRD1fpwTzh/lmmqKhilmPsivLoB+Eq&#10;dssGNxgXy2U2w8l3LN7aB8cTeGI1tfjj7ol5149CxBn6CsMCeDUOnW3ytLDcRJAqz8ozrz3fuDVy&#10;z/YbLq2lQzlbPe/hxS8AAAD//wMAUEsDBBQABgAIAAAAIQCfQ23N3AAAAAoBAAAPAAAAZHJzL2Rv&#10;d25yZXYueG1sTI9NT4QwEIbvJv6HZky8uWXJCoqUjdlET14W9wcUOgKRTklbPvTXO570Nm/myftR&#10;Hjc7igV9GBwp2O8SEEitMwN1Ci7vL3cPIELUZPToCBV8YYBjdX1V6sK4lc641LETbEKh0Ar6GKdC&#10;ytD2aHXYuQmJfx/OWx1Z+k4ar1c2t6NMkySTVg/ECb2e8NRj+1nPVsHbKW1rc85y30xLs84XE79f&#10;o1K3N9vzE4iIW/yD4bc+V4eKOzVuJhPEyDrJD4wqeMx5EwPpPrsH0fCRpgeQVSn/T6h+AAAA//8D&#10;AFBLAQItABQABgAIAAAAIQDkmcPA+wAAAOEBAAATAAAAAAAAAAAAAAAAAAAAAABbQ29udGVudF9U&#10;eXBlc10ueG1sUEsBAi0AFAAGAAgAAAAhACOyauHXAAAAlAEAAAsAAAAAAAAAAAAAAAAALAEAAF9y&#10;ZWxzLy5yZWxzUEsBAi0AFAAGAAgAAAAhAA4TtgujAgAAzwUAAA4AAAAAAAAAAAAAAAAALAIAAGRy&#10;cy9lMm9Eb2MueG1sUEsBAi0AFAAGAAgAAAAhAJ9Dbc3cAAAACgEAAA8AAAAAAAAAAAAAAAAA+wQA&#10;AGRycy9kb3ducmV2LnhtbFBLBQYAAAAABAAEAPMAAAAEBgAAAAA=&#10;" fillcolor="#d8d8d8 [2732]" strokecolor="black [3213]" strokeweight="2pt">
                      <w10:wrap type="through"/>
                    </v:oval>
                  </w:pict>
                </mc:Fallback>
              </mc:AlternateContent>
            </w:r>
            <w:r w:rsidRPr="00611C37">
              <w:rPr>
                <w:rFonts w:ascii="Verdana" w:hAnsi="Verdana"/>
                <w:b/>
                <w:i/>
                <w:noProof/>
                <w:sz w:val="17"/>
                <w:szCs w:val="17"/>
              </w:rPr>
              <mc:AlternateContent>
                <mc:Choice Requires="wps">
                  <w:drawing>
                    <wp:anchor distT="0" distB="0" distL="114300" distR="114300" simplePos="0" relativeHeight="251699200" behindDoc="0" locked="0" layoutInCell="1" allowOverlap="1" wp14:anchorId="2D57553B" wp14:editId="094E1B0E">
                      <wp:simplePos x="0" y="0"/>
                      <wp:positionH relativeFrom="column">
                        <wp:posOffset>93017</wp:posOffset>
                      </wp:positionH>
                      <wp:positionV relativeFrom="paragraph">
                        <wp:posOffset>159037</wp:posOffset>
                      </wp:positionV>
                      <wp:extent cx="235974" cy="265471"/>
                      <wp:effectExtent l="0" t="0" r="18415" b="13970"/>
                      <wp:wrapThrough wrapText="bothSides">
                        <wp:wrapPolygon edited="0">
                          <wp:start x="0" y="0"/>
                          <wp:lineTo x="0" y="20670"/>
                          <wp:lineTo x="20960" y="20670"/>
                          <wp:lineTo x="20960" y="0"/>
                          <wp:lineTo x="0" y="0"/>
                        </wp:wrapPolygon>
                      </wp:wrapThrough>
                      <wp:docPr id="38" name="Oval 38"/>
                      <wp:cNvGraphicFramePr/>
                      <a:graphic xmlns:a="http://schemas.openxmlformats.org/drawingml/2006/main">
                        <a:graphicData uri="http://schemas.microsoft.com/office/word/2010/wordprocessingShape">
                          <wps:wsp>
                            <wps:cNvSpPr/>
                            <wps:spPr>
                              <a:xfrm>
                                <a:off x="0" y="0"/>
                                <a:ext cx="235974" cy="265471"/>
                              </a:xfrm>
                              <a:prstGeom prst="ellipse">
                                <a:avLst/>
                              </a:prstGeom>
                              <a:solidFill>
                                <a:schemeClr val="bg1">
                                  <a:lumMod val="8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mo="http://schemas.microsoft.com/office/mac/office/2008/main" xmlns:mv="urn:schemas-microsoft-com:mac:vml">
                  <w:pict>
                    <v:oval w14:anchorId="5F88EE73" id="Oval 38" o:spid="_x0000_s1026" style="position:absolute;margin-left:7.3pt;margin-top:12.5pt;width:18.6pt;height:20.9pt;z-index:25169920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PRWAZKICAADPBQAADgAAAGRycy9lMm9Eb2MueG1srFRNb9swDL0P2H8QdF/tpEk/gjpF0KLDgK4t&#10;1g49K7KUGJBETVLiZL9+lGS76VpswLCLLIrkI/lM8uJypxXZCucbMBUdHZWUCMOhbsyqot+fbj6d&#10;UeIDMzVTYERF98LTy/nHDxetnYkxrEHVwhEEMX7W2oquQ7CzovB8LTTzR2CFQaUEp1lA0a2K2rEW&#10;0bUqxmV5UrTgauuAC+/x9Tor6TzhSyl4uJfSi0BURTG3kE6XzmU8i/kFm60cs+uGd2mwf8hCs8Zg&#10;0AHqmgVGNq55A6Ub7sCDDEccdAFSNlykGrCaUflbNY9rZkWqBcnxdqDJ/z9Yfrd9cKSpK3qMf8ow&#10;jf/ofssUQRG5aa2focmjfXCd5PEaC91Jp+MXSyC7xOd+4FPsAuH4OD6enp9OKOGoGp9MJ6ejiFm8&#10;OFvnw2cBmsRLRYVSjfWxYjZj21sfsnVvFZ89qKa+aZRKQuwScaUcwYwrulyNkqva6K9Q57ezaVmm&#10;v4xRU1NF85TDKyRl/gYedn3yB44IGj2LSFMmJt3CXomIp8w3IZHcSEXKbMggJ8c4FybkpP2a1SI/&#10;x5TfzzkBRmSJDAzYHcBrMnrsTGFnH11FmorBufxTYtl58EiRwYTBWTcG3HsACqvqImf7nqRMTWRp&#10;CfUeW89Bnklv+U2DXXDLfHhgDocQxxUXS7jHQypoKwrdjZI1uJ/vvUd7nA3UUtLiUFfU/9gwJyhR&#10;XwxOzfloMolbIAmT6ekYBXeoWR5qzEZfAfbVCFeY5eka7YPqr9KBfsb9s4hRUcUMx9gV5cH1wlXI&#10;ywY3GBeLRTLDybcs3JpHyyN4ZDW2+NPumTnbjULAGbqDfgG8GYdsGz0NLDYBZJNm5YXXjm/cGqnZ&#10;uw0X19KhnKxe9vD8FwAAAP//AwBQSwMEFAAGAAgAAAAhADy98BDaAAAABwEAAA8AAABkcnMvZG93&#10;bnJldi54bWxMj81OwzAQhO9IvIO1lbhRpxFNqxCnQpXgxKWhD+DESxI1Xke28wNPz3KC42hGM98U&#10;p9UOYkYfekcKdtsEBFLjTE+tguvH6+MRRIiajB4coYIvDHAq7+8KnRu30AXnKraCSyjkWkEX45hL&#10;GZoOrQ5bNyKx9+m81ZGlb6XxeuFyO8g0STJpdU+80OkRzx02t2qyCt7PaVOZS3bw9TjXy3Q18fst&#10;KvWwWV+eQURc418YfvEZHUpmqt1EJoiB9VPGSQXpni+xv9/xk1pBlh1BloX8z1/+AAAA//8DAFBL&#10;AQItABQABgAIAAAAIQDkmcPA+wAAAOEBAAATAAAAAAAAAAAAAAAAAAAAAABbQ29udGVudF9UeXBl&#10;c10ueG1sUEsBAi0AFAAGAAgAAAAhACOyauHXAAAAlAEAAAsAAAAAAAAAAAAAAAAALAEAAF9yZWxz&#10;Ly5yZWxzUEsBAi0AFAAGAAgAAAAhAD0VgGSiAgAAzwUAAA4AAAAAAAAAAAAAAAAALAIAAGRycy9l&#10;Mm9Eb2MueG1sUEsBAi0AFAAGAAgAAAAhADy98BDaAAAABwEAAA8AAAAAAAAAAAAAAAAA+gQAAGRy&#10;cy9kb3ducmV2LnhtbFBLBQYAAAAABAAEAPMAAAABBgAAAAA=&#10;" fillcolor="#d8d8d8 [2732]" strokecolor="black [3213]" strokeweight="2pt">
                      <w10:wrap type="through"/>
                    </v:oval>
                  </w:pict>
                </mc:Fallback>
              </mc:AlternateContent>
            </w:r>
          </w:p>
        </w:tc>
        <w:tc>
          <w:tcPr>
            <w:tcW w:w="3597" w:type="dxa"/>
          </w:tcPr>
          <w:p w14:paraId="230CA26D" w14:textId="525D39BD" w:rsidR="003A1160" w:rsidRPr="00611C37" w:rsidRDefault="001D5A26">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698176" behindDoc="0" locked="0" layoutInCell="1" allowOverlap="1" wp14:anchorId="6C92E03D" wp14:editId="1470A9BA">
                      <wp:simplePos x="0" y="0"/>
                      <wp:positionH relativeFrom="column">
                        <wp:posOffset>-48895</wp:posOffset>
                      </wp:positionH>
                      <wp:positionV relativeFrom="paragraph">
                        <wp:posOffset>111760</wp:posOffset>
                      </wp:positionV>
                      <wp:extent cx="1489075" cy="1577975"/>
                      <wp:effectExtent l="0" t="0" r="34925" b="22225"/>
                      <wp:wrapThrough wrapText="bothSides">
                        <wp:wrapPolygon edited="0">
                          <wp:start x="0" y="0"/>
                          <wp:lineTo x="0" y="348"/>
                          <wp:lineTo x="2579" y="5563"/>
                          <wp:lineTo x="2948" y="11126"/>
                          <wp:lineTo x="0" y="15646"/>
                          <wp:lineTo x="0" y="16689"/>
                          <wp:lineTo x="19528" y="21557"/>
                          <wp:lineTo x="21738" y="21557"/>
                          <wp:lineTo x="21738" y="20861"/>
                          <wp:lineTo x="12527" y="11126"/>
                          <wp:lineTo x="1474" y="0"/>
                          <wp:lineTo x="0" y="0"/>
                        </wp:wrapPolygon>
                      </wp:wrapThrough>
                      <wp:docPr id="1" name="Freeform 1"/>
                      <wp:cNvGraphicFramePr/>
                      <a:graphic xmlns:a="http://schemas.openxmlformats.org/drawingml/2006/main">
                        <a:graphicData uri="http://schemas.microsoft.com/office/word/2010/wordprocessingShape">
                          <wps:wsp>
                            <wps:cNvSpPr/>
                            <wps:spPr>
                              <a:xfrm>
                                <a:off x="0" y="0"/>
                                <a:ext cx="1489075" cy="1577975"/>
                              </a:xfrm>
                              <a:custGeom>
                                <a:avLst/>
                                <a:gdLst>
                                  <a:gd name="connsiteX0" fmla="*/ 29496 w 1489587"/>
                                  <a:gd name="connsiteY0" fmla="*/ 0 h 1578078"/>
                                  <a:gd name="connsiteX1" fmla="*/ 29496 w 1489587"/>
                                  <a:gd name="connsiteY1" fmla="*/ 0 h 1578078"/>
                                  <a:gd name="connsiteX2" fmla="*/ 117987 w 1489587"/>
                                  <a:gd name="connsiteY2" fmla="*/ 191729 h 1578078"/>
                                  <a:gd name="connsiteX3" fmla="*/ 147483 w 1489587"/>
                                  <a:gd name="connsiteY3" fmla="*/ 235974 h 1578078"/>
                                  <a:gd name="connsiteX4" fmla="*/ 206477 w 1489587"/>
                                  <a:gd name="connsiteY4" fmla="*/ 324465 h 1578078"/>
                                  <a:gd name="connsiteX5" fmla="*/ 221225 w 1489587"/>
                                  <a:gd name="connsiteY5" fmla="*/ 368710 h 1578078"/>
                                  <a:gd name="connsiteX6" fmla="*/ 280219 w 1489587"/>
                                  <a:gd name="connsiteY6" fmla="*/ 457200 h 1578078"/>
                                  <a:gd name="connsiteX7" fmla="*/ 324464 w 1489587"/>
                                  <a:gd name="connsiteY7" fmla="*/ 545691 h 1578078"/>
                                  <a:gd name="connsiteX8" fmla="*/ 339213 w 1489587"/>
                                  <a:gd name="connsiteY8" fmla="*/ 589936 h 1578078"/>
                                  <a:gd name="connsiteX9" fmla="*/ 383458 w 1489587"/>
                                  <a:gd name="connsiteY9" fmla="*/ 707923 h 1578078"/>
                                  <a:gd name="connsiteX10" fmla="*/ 368709 w 1489587"/>
                                  <a:gd name="connsiteY10" fmla="*/ 752168 h 1578078"/>
                                  <a:gd name="connsiteX11" fmla="*/ 280219 w 1489587"/>
                                  <a:gd name="connsiteY11" fmla="*/ 811161 h 1578078"/>
                                  <a:gd name="connsiteX12" fmla="*/ 221225 w 1489587"/>
                                  <a:gd name="connsiteY12" fmla="*/ 884903 h 1578078"/>
                                  <a:gd name="connsiteX13" fmla="*/ 162232 w 1489587"/>
                                  <a:gd name="connsiteY13" fmla="*/ 958645 h 1578078"/>
                                  <a:gd name="connsiteX14" fmla="*/ 103238 w 1489587"/>
                                  <a:gd name="connsiteY14" fmla="*/ 1032387 h 1578078"/>
                                  <a:gd name="connsiteX15" fmla="*/ 88490 w 1489587"/>
                                  <a:gd name="connsiteY15" fmla="*/ 1076632 h 1578078"/>
                                  <a:gd name="connsiteX16" fmla="*/ 0 w 1489587"/>
                                  <a:gd name="connsiteY16" fmla="*/ 1179871 h 1578078"/>
                                  <a:gd name="connsiteX17" fmla="*/ 1489587 w 1489587"/>
                                  <a:gd name="connsiteY17" fmla="*/ 1578078 h 1578078"/>
                                  <a:gd name="connsiteX18" fmla="*/ 29496 w 1489587"/>
                                  <a:gd name="connsiteY18" fmla="*/ 0 h 157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89587" h="1578078">
                                    <a:moveTo>
                                      <a:pt x="29496" y="0"/>
                                    </a:moveTo>
                                    <a:lnTo>
                                      <a:pt x="29496" y="0"/>
                                    </a:lnTo>
                                    <a:cubicBezTo>
                                      <a:pt x="41102" y="26113"/>
                                      <a:pt x="92408" y="146966"/>
                                      <a:pt x="117987" y="191729"/>
                                    </a:cubicBezTo>
                                    <a:cubicBezTo>
                                      <a:pt x="126781" y="207119"/>
                                      <a:pt x="139556" y="220120"/>
                                      <a:pt x="147483" y="235974"/>
                                    </a:cubicBezTo>
                                    <a:cubicBezTo>
                                      <a:pt x="190170" y="321349"/>
                                      <a:pt x="122606" y="240594"/>
                                      <a:pt x="206477" y="324465"/>
                                    </a:cubicBezTo>
                                    <a:cubicBezTo>
                                      <a:pt x="211393" y="339213"/>
                                      <a:pt x="213675" y="355120"/>
                                      <a:pt x="221225" y="368710"/>
                                    </a:cubicBezTo>
                                    <a:cubicBezTo>
                                      <a:pt x="238441" y="399699"/>
                                      <a:pt x="280219" y="457200"/>
                                      <a:pt x="280219" y="457200"/>
                                    </a:cubicBezTo>
                                    <a:cubicBezTo>
                                      <a:pt x="317286" y="568403"/>
                                      <a:pt x="267287" y="431338"/>
                                      <a:pt x="324464" y="545691"/>
                                    </a:cubicBezTo>
                                    <a:cubicBezTo>
                                      <a:pt x="331417" y="559596"/>
                                      <a:pt x="333089" y="575647"/>
                                      <a:pt x="339213" y="589936"/>
                                    </a:cubicBezTo>
                                    <a:cubicBezTo>
                                      <a:pt x="385486" y="697905"/>
                                      <a:pt x="356267" y="599161"/>
                                      <a:pt x="383458" y="707923"/>
                                    </a:cubicBezTo>
                                    <a:cubicBezTo>
                                      <a:pt x="378542" y="722671"/>
                                      <a:pt x="379702" y="741175"/>
                                      <a:pt x="368709" y="752168"/>
                                    </a:cubicBezTo>
                                    <a:cubicBezTo>
                                      <a:pt x="343642" y="777235"/>
                                      <a:pt x="280219" y="811161"/>
                                      <a:pt x="280219" y="811161"/>
                                    </a:cubicBezTo>
                                    <a:cubicBezTo>
                                      <a:pt x="243149" y="922375"/>
                                      <a:pt x="297466" y="789602"/>
                                      <a:pt x="221225" y="884903"/>
                                    </a:cubicBezTo>
                                    <a:cubicBezTo>
                                      <a:pt x="139809" y="986673"/>
                                      <a:pt x="289034" y="874113"/>
                                      <a:pt x="162232" y="958645"/>
                                    </a:cubicBezTo>
                                    <a:cubicBezTo>
                                      <a:pt x="125159" y="1069860"/>
                                      <a:pt x="179480" y="937085"/>
                                      <a:pt x="103238" y="1032387"/>
                                    </a:cubicBezTo>
                                    <a:cubicBezTo>
                                      <a:pt x="93526" y="1044526"/>
                                      <a:pt x="96040" y="1063042"/>
                                      <a:pt x="88490" y="1076632"/>
                                    </a:cubicBezTo>
                                    <a:cubicBezTo>
                                      <a:pt x="38420" y="1166759"/>
                                      <a:pt x="56547" y="1151598"/>
                                      <a:pt x="0" y="1179871"/>
                                    </a:cubicBezTo>
                                    <a:lnTo>
                                      <a:pt x="1489587" y="1578078"/>
                                    </a:lnTo>
                                    <a:lnTo>
                                      <a:pt x="29496" y="0"/>
                                    </a:lnTo>
                                    <a:close/>
                                  </a:path>
                                </a:pathLst>
                              </a:custGeom>
                              <a:solidFill>
                                <a:schemeClr val="bg1">
                                  <a:lumMod val="8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mo="http://schemas.microsoft.com/office/mac/office/2008/main" xmlns:mv="urn:schemas-microsoft-com:mac:vml">
                  <w:pict>
                    <v:shape w14:anchorId="0BE3DE0A" id="Freeform 6" o:spid="_x0000_s1026" style="position:absolute;margin-left:-3.85pt;margin-top:8.8pt;width:117.25pt;height:124.25pt;z-index:251698176;visibility:visible;mso-wrap-style:square;mso-wrap-distance-left:9pt;mso-wrap-distance-top:0;mso-wrap-distance-right:9pt;mso-wrap-distance-bottom:0;mso-position-horizontal:absolute;mso-position-horizontal-relative:text;mso-position-vertical:absolute;mso-position-vertical-relative:text;v-text-anchor:middle" coordsize="1489587,1578078"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6K+AegcHAAAkGgAADgAAAGRycy9lMm9Eb2MueG1srFnbjts2EH0v0H8Q9FigMe8UF/EG2wRbFEiT&#10;oEmR9FEry2sDsqhK2lu+vsOhJFPOpqKLvuySJg8PZzgXDvXy1eOhSu7Lttvbep3SFyRNyrqwm319&#10;u07//HT9c5YmXZ/Xm7yydblOn8oufXX54w8vH5qLktmdrTZlm8AidXfx0KzTXd83F6tVV+zKQ969&#10;sE1Zw+DWtoe8h257u9q0+QOsfqhWjBC1erDtpmltUXYd/PrGD6aXuP52Wxb9++22K/ukWqewtx7/&#10;tvj3xv1dXb7ML27bvNnti2Eb+X/YxSHf10A6LfUm7/Pkrt1/s9RhX7S2s9v+RWEPK7vd7osSZQBp&#10;KDmR5uMub0qUBZTTNZOauv9v2eLd/Yc22W/WqUqTOj/AEV23ZekUniinnYemu4BJH5sP7dDroOlE&#10;fdy2B/cfhEgeUaNPk0bLxz4p4EcqMkO0TJMCxqjU2kAH1lkd4cVd1/9aWlwqv3/b9f5INtBChW6G&#10;bRW2rrt9X36BY9weKjiln1YJM8Ko5CFxPDLTw3GeQv4KISTZJbCTjOjsO9O/0PMZQkgEAwsYKNUm&#10;08tCzDCGamaWJeEhj9Ai48s8IYZxabRY5hEBDyNK6Ah5QgxnQii5zAOWdDx7RhmTy/KEGK4yTSPO&#10;B5zhyJMRRs0yT4gRUkN0WpZHBzyoA7HME2KkkMrQZR6IwpM8nBtGI+wgxMjMGK6WeUzIk3Ehs2V5&#10;Qowm2jC+zENDj3aHSiIOaAbSklGVRTCFns0iTYGGoIxSqiLOiIYOziKNewbKMmFIjPZCF6eKMc6W&#10;j4mGIAi2SkT4Kw2dnBLOeIRBPAPSEQcV+jlqIkKmEEOJVgo0sZweQk8nESzhfB/tY8wh9PMhv0Vw&#10;zVA+zUVIFPp6ZE6lIeYk1EF6vx0TeL4bc3rxWA9JHVpJ7m6IBC9Nje3cDSLM8HBdGLuQvf2NAVDu&#10;RrAABtcLwfQsMLhgCGZngcFBQjA/CwyOEoLFWWAw4xA8XrHiFAbWGYLx1gcHGAcGcwvBeAOLBoMF&#10;hWC8j0WDIW2EYHOWwlwqCNHQP8vGTo3sPCtzQXvGfp6duUg8g59naS68zuDn2Ro9MTbon6W6E3Oj&#10;59kbPTE46J/FfmJyEMQCuLe9IUa1UDu6qrHCqrFPE6ga2zSBqvHGYfKLJu9daBubyYMvd1wZkuyw&#10;2sEaw40f7H35yeLM3kU6DLF4CqPdHWdU9b/PHMeLu5t98Uv5NZwtKCXetpiiYCZ+n0hpmCBeeCqU&#10;Uah1kAHHfE7C/VAsLEalzCieI6RM6cw7AyOaUvTCaVlupPTHzaC6ZUO1PXBiNYKcvsiI5zSEau+/&#10;HC6yYs7JmCIDpyDSoG2PG/KVCXL6giOak4E2jXc7f30OVQubUK7GBafiUp7I6S9yfhCLj3hOngnh&#10;dcuNUWYmp7+J4rK+1phtCK+pJ4POuBfPk0NZmXn1SZUJMjMhOGvmjBvkFJxyPtTP/jx99YKDviiJ&#10;lpNzKsCN3bJSGmlmpsk5J5kP9VJLKCxDOYejQCQWKPGcmRSDnMpoQzCGjWbCpQJR/YaMgbv7jBOr&#10;Ghz0xUo8pwZS750arFTPl4WXkcF1NXixfyWZNoQFjufEsiWeU3A1cmoNjhaKEtiQr1EWB6NsiIFx&#10;gFO6UzFQWsxFYfCcAMHHDerMKBA5iFGBr/hSJlpO8M6MDJyZUnput/AGxX3Sy5xyZ4O+/PG7xaIm&#10;npNJKj0nJcpkah7ftBGZj1KGa5LNNO8rIST1zSmLLXqo4ZJ5/VEihGsHCgSFCs8JO+IETj4YRJUO&#10;nFjpREsKgQiCtzszqGQh1M0ikVQSvNIPOoXMosKIci9c0x1pJuOYzsas4N/xcLnjIx3Y3Thv/O/n&#10;f5tIx/Gisl0J0gPUJeqpgRkb7fj47NjZar+53leVy9D49Fy+rtrkPof0f3NLsUap7g6/243/LZOE&#10;jIl7mo4Ms5UqLFdmP02z/UL946iUYBYKC6u5l1f/1oqt/qkq3f6q+o9yCy+27hqBOztZMy+Ksu79&#10;prtdvik9ldvy83vGBd3KW9DAtPawgHuHPypjXNvrdZjvoCU+tU9gX9Z9Z2MePCGQ2db9BD7sa9s+&#10;J1kFUg3Mfv6oJK8ap6Ubu3mC9+zW+of+rimu923Xv827/kPewpsxGCR8rejfw59tZeHKBjczbMGd&#10;zbZfn/vdzYcHdxhNkwf4UrBOu7/v8rZMk+q3Gp7iDRXO6XrsYDKGu2I4chOO1HeH1xbsChI77A6b&#10;AG77amxuW3v4DB81rhwrDOV1AdxQDvdw+/Sd1z30YQhe6Yvy6grb8DkB7Pxt/bEp3OJOqw1I/unx&#10;c942iWuu0x6e5d/Z8atCfjE+tzsfmeY6ZG2v7nq73bu3eLRDr9ehA58ioDX71hH2cdbx487lPwAA&#10;AP//AwBQSwMEFAAGAAgAAAAhAA3YwO/eAAAACQEAAA8AAABkcnMvZG93bnJldi54bWxMj8FOwzAQ&#10;RO9I/IO1SFxQ6zQHB0KcCrWKVHGClg/YxEuSEttR7LTh71lOcNvdGc2+KbaLHcSFptB7p2GzTkCQ&#10;a7zpXavh41StHkGEiM7g4B1p+KYA2/L2psDc+Kt7p8sxtoJDXMhRQxfjmEsZmo4shrUfybH26SeL&#10;kdeplWbCK4fbQaZJoqTF3vGHDkfaddR8HWerQb3tHrJqb5bzK+4Pc/V0ONeT1/r+bnl5BhFpiX9m&#10;+MVndCiZqfazM0EMGlZZxk6+ZwoE62mquErNg1IbkGUh/zcofwAAAP//AwBQSwECLQAUAAYACAAA&#10;ACEA5JnDwPsAAADhAQAAEwAAAAAAAAAAAAAAAAAAAAAAW0NvbnRlbnRfVHlwZXNdLnhtbFBLAQIt&#10;ABQABgAIAAAAIQAjsmrh1wAAAJQBAAALAAAAAAAAAAAAAAAAACwBAABfcmVscy8ucmVsc1BLAQIt&#10;ABQABgAIAAAAIQDor4B6BwcAACQaAAAOAAAAAAAAAAAAAAAAACwCAABkcnMvZTJvRG9jLnhtbFBL&#10;AQItABQABgAIAAAAIQAN2MDv3gAAAAkBAAAPAAAAAAAAAAAAAAAAAF8JAABkcnMvZG93bnJldi54&#10;bWxQSwUGAAAAAAQABADzAAAAagoAAAAA&#10;" path="m29496,0l29496,0c41102,26113,92408,146966,117987,191729,126781,207119,139556,220120,147483,235974,190170,321349,122606,240594,206477,324465,211393,339213,213675,355120,221225,368710,238441,399699,280219,457200,280219,457200,317286,568403,267287,431338,324464,545691,331417,559596,333089,575647,339213,589936,385486,697905,356267,599161,383458,707923,378542,722671,379702,741175,368709,752168,343642,777235,280219,811161,280219,811161,243149,922375,297466,789602,221225,884903,139809,986673,289034,874113,162232,958645,125159,1069860,179480,937085,103238,1032387,93526,1044526,96040,1063042,88490,1076632,38420,1166759,56547,1151598,,1179871l1489587,1578078,29496,0xe" fillcolor="#d8d8d8 [2732]" strokecolor="black [3213]" strokeweight="2pt">
                      <v:path arrowok="t" o:connecttype="custom" o:connectlocs="29486,0;29486,0;117946,191716;147432,235959;206406,324444;221149,368686;280123,457170;324352,545655;339096,589897;383326,707877;368582,752119;280123,811108;221149,884845;162176,958582;103203,1032320;88460,1076562;0,1179794;1489075,1577975;29486,0" o:connectangles="0,0,0,0,0,0,0,0,0,0,0,0,0,0,0,0,0,0,0"/>
                      <w10:wrap type="through"/>
                    </v:shape>
                  </w:pict>
                </mc:Fallback>
              </mc:AlternateContent>
            </w:r>
          </w:p>
        </w:tc>
      </w:tr>
      <w:tr w:rsidR="00B52858" w:rsidRPr="00611C37" w14:paraId="28A93262" w14:textId="77777777" w:rsidTr="00963D3F">
        <w:trPr>
          <w:trHeight w:val="2640"/>
        </w:trPr>
        <w:tc>
          <w:tcPr>
            <w:tcW w:w="3596" w:type="dxa"/>
          </w:tcPr>
          <w:p w14:paraId="7C62AB75" w14:textId="1B49506C" w:rsidR="003A1160" w:rsidRPr="00611C37" w:rsidRDefault="001D5A26">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703296" behindDoc="0" locked="0" layoutInCell="1" allowOverlap="1" wp14:anchorId="669F08E3" wp14:editId="412BFC8B">
                      <wp:simplePos x="0" y="0"/>
                      <wp:positionH relativeFrom="column">
                        <wp:posOffset>-48895</wp:posOffset>
                      </wp:positionH>
                      <wp:positionV relativeFrom="paragraph">
                        <wp:posOffset>676910</wp:posOffset>
                      </wp:positionV>
                      <wp:extent cx="1017270" cy="1002665"/>
                      <wp:effectExtent l="0" t="0" r="24130" b="13335"/>
                      <wp:wrapThrough wrapText="bothSides">
                        <wp:wrapPolygon edited="0">
                          <wp:start x="3775" y="0"/>
                          <wp:lineTo x="0" y="4925"/>
                          <wp:lineTo x="0" y="16963"/>
                          <wp:lineTo x="3775" y="17510"/>
                          <wp:lineTo x="3775" y="21340"/>
                          <wp:lineTo x="17798" y="21340"/>
                          <wp:lineTo x="17798" y="17510"/>
                          <wp:lineTo x="21573" y="16963"/>
                          <wp:lineTo x="21573" y="4925"/>
                          <wp:lineTo x="17798" y="0"/>
                          <wp:lineTo x="3775" y="0"/>
                        </wp:wrapPolygon>
                      </wp:wrapThrough>
                      <wp:docPr id="40" name="Cross 40"/>
                      <wp:cNvGraphicFramePr/>
                      <a:graphic xmlns:a="http://schemas.openxmlformats.org/drawingml/2006/main">
                        <a:graphicData uri="http://schemas.microsoft.com/office/word/2010/wordprocessingShape">
                          <wps:wsp>
                            <wps:cNvSpPr/>
                            <wps:spPr>
                              <a:xfrm>
                                <a:off x="0" y="0"/>
                                <a:ext cx="1017270" cy="1002665"/>
                              </a:xfrm>
                              <a:prstGeom prst="plus">
                                <a:avLst/>
                              </a:prstGeom>
                              <a:solidFill>
                                <a:schemeClr val="bg1">
                                  <a:lumMod val="8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mo="http://schemas.microsoft.com/office/mac/office/2008/main" xmlns:mv="urn:schemas-microsoft-com:mac:vml">
                  <w:pict>
                    <v:shapetype w14:anchorId="3EDB92FD" id="_x0000_t11" coordsize="21600,21600" o:spt="11" adj="5400" path="m@0,0l@0@0,0@0,0@2@0@2@0,21600@1,21600@1@2,21600@2,21600@0@1@0@1,0xe">
                      <v:stroke joinstyle="miter"/>
                      <v:formulas>
                        <v:f eqn="val #0"/>
                        <v:f eqn="sum width 0 #0"/>
                        <v:f eqn="sum height 0 #0"/>
                        <v:f eqn="prod @0 2929 10000"/>
                        <v:f eqn="sum width 0 @3"/>
                        <v:f eqn="sum height 0 @3"/>
                        <v:f eqn="val width"/>
                        <v:f eqn="val height"/>
                        <v:f eqn="prod width 1 2"/>
                        <v:f eqn="prod height 1 2"/>
                      </v:formulas>
                      <v:path gradientshapeok="t" limo="10800,10800" o:connecttype="custom" o:connectlocs="@8,0;0,@9;@8,@7;@6,@9" textboxrect="0,0,21600,21600;5400,5400,16200,16200;10800,10800,10800,10800"/>
                      <v:handles>
                        <v:h position="#0,topLeft" switch="" xrange="0,10800"/>
                      </v:handles>
                    </v:shapetype>
                    <v:shape id="Cross 40" o:spid="_x0000_s1026" type="#_x0000_t11" style="position:absolute;margin-left:-3.85pt;margin-top:53.3pt;width:80.1pt;height:78.95pt;z-index:25170329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R08voKECAADPBQAADgAAAGRycy9lMm9Eb2MueG1srFRNb9swDL0P2H8QdF9tB/1aUKcIUnQY0LVF&#10;26FnRZZiA5KoSUqc7NePkhw37YoNGHaRRZF8JJ9JXlxutSIb4XwHpqbVUUmJMByazqxq+v3p+tM5&#10;JT4w0zAFRtR0Jzy9nH38cNHbqZhAC6oRjiCI8dPe1rQNwU6LwvNWaOaPwAqDSglOs4CiWxWNYz2i&#10;a1VMyvK06ME11gEX3uPrVVbSWcKXUvBwJ6UXgaiaYm4hnS6dy3gWsws2XTlm244PabB/yEKzzmDQ&#10;EeqKBUbWrvsNSnfcgQcZjjjoAqTsuEg1YDVV+aaax5ZZkWpBcrwdafL/D5bfbu4d6ZqaHiM9hmn8&#10;RwvM0BOUkZze+inaPNp7N0ger7HSrXQ6frEGsk2E7kZCxTYQjo9VWZ1NzhCYo64qy8np6UlELV7c&#10;rfPhiwBN4qWmVq19IpJtbnzIpnuTGM2D6prrTqkkxC4RC+XIhuH/Xa6q5KrW+hs0+e38pCxTIRgy&#10;NVU0Twm8QlLmb+BhWw2ZHzgiaPQsIkuZl3QLOyUinjIPQiK5yMQkZTZmkJNjnAsTctK+ZY3IzzHl&#10;93NOgBFZIgMj9gDwmow9dqZwsI+uIk3F6Fz+KbHsPHqkyGDC6Kw7A+49AIVVDZGz/Z6kTE1kaQnN&#10;DlvPQZ5Jb/l1hy1ww3y4Zw6HENsGF0u4w0Mq6GsKw42SFtzP996jPc4Gainpcahr6n+smROUqK8G&#10;p+ZzdRzbPCTh+ORsgoI71CwPNWatF4B9VeEKszxdo31Q+6t0oJ9x/8xjVFQxwzF2TXlwe2ER8rLB&#10;DcbFfJ7McPItCzfm0fIIHlmNLf60fWbODnMQcIRuYb8A2PTNOGTb6Glgvg4guzQrL7wOfOPWSM0+&#10;bLi4lg7lZPWyh2e/AAAA//8DAFBLAwQUAAYACAAAACEA9V3rQOEAAAAKAQAADwAAAGRycy9kb3du&#10;cmV2LnhtbEyPwUrDQBCG74LvsIzgRdqNwaQ1ZlNEEBGE0mqhx2l2TKLZ2ZjdJunbuz3pcWY+/vn+&#10;fDWZVgzUu8aygtt5BIK4tLrhSsHH+/NsCcJ5ZI2tZVJwIger4vIix0zbkTc0bH0lQgi7DBXU3neZ&#10;lK6syaCb24443D5tb9CHsa+k7nEM4aaVcRSl0mDD4UONHT3VVH5vj0bBboPJ6WW/e/36uVlT8kbV&#10;oO9Hpa6vpscHEJ4m/wfDWT+oQxGcDvbI2olWwWyxCGTYR2kK4gwkcQLioCBO7xKQRS7/Vyh+AQAA&#10;//8DAFBLAQItABQABgAIAAAAIQDkmcPA+wAAAOEBAAATAAAAAAAAAAAAAAAAAAAAAABbQ29udGVu&#10;dF9UeXBlc10ueG1sUEsBAi0AFAAGAAgAAAAhACOyauHXAAAAlAEAAAsAAAAAAAAAAAAAAAAALAEA&#10;AF9yZWxzLy5yZWxzUEsBAi0AFAAGAAgAAAAhAEdPL6ChAgAAzwUAAA4AAAAAAAAAAAAAAAAALAIA&#10;AGRycy9lMm9Eb2MueG1sUEsBAi0AFAAGAAgAAAAhAPVd60DhAAAACgEAAA8AAAAAAAAAAAAAAAAA&#10;+QQAAGRycy9kb3ducmV2LnhtbFBLBQYAAAAABAAEAPMAAAAHBgAAAAA=&#10;" fillcolor="#d8d8d8 [2732]" strokecolor="black [3213]" strokeweight="2pt">
                      <w10:wrap type="through"/>
                    </v:shape>
                  </w:pict>
                </mc:Fallback>
              </mc:AlternateContent>
            </w:r>
          </w:p>
        </w:tc>
        <w:tc>
          <w:tcPr>
            <w:tcW w:w="3597" w:type="dxa"/>
          </w:tcPr>
          <w:p w14:paraId="70589918" w14:textId="0E9A5E57" w:rsidR="003A1160" w:rsidRPr="00611C37" w:rsidRDefault="001D5A26">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697152" behindDoc="0" locked="0" layoutInCell="1" allowOverlap="1" wp14:anchorId="5321F091" wp14:editId="4F842E45">
                      <wp:simplePos x="0" y="0"/>
                      <wp:positionH relativeFrom="column">
                        <wp:posOffset>569595</wp:posOffset>
                      </wp:positionH>
                      <wp:positionV relativeFrom="paragraph">
                        <wp:posOffset>499919</wp:posOffset>
                      </wp:positionV>
                      <wp:extent cx="1002890" cy="931118"/>
                      <wp:effectExtent l="0" t="0" r="13335" b="34290"/>
                      <wp:wrapNone/>
                      <wp:docPr id="3" name="Freeform 3"/>
                      <wp:cNvGraphicFramePr/>
                      <a:graphic xmlns:a="http://schemas.openxmlformats.org/drawingml/2006/main">
                        <a:graphicData uri="http://schemas.microsoft.com/office/word/2010/wordprocessingShape">
                          <wps:wsp>
                            <wps:cNvSpPr/>
                            <wps:spPr>
                              <a:xfrm>
                                <a:off x="0" y="0"/>
                                <a:ext cx="1002890" cy="931118"/>
                              </a:xfrm>
                              <a:custGeom>
                                <a:avLst/>
                                <a:gdLst>
                                  <a:gd name="connsiteX0" fmla="*/ 501445 w 1002890"/>
                                  <a:gd name="connsiteY0" fmla="*/ 501445 h 931118"/>
                                  <a:gd name="connsiteX1" fmla="*/ 634180 w 1002890"/>
                                  <a:gd name="connsiteY1" fmla="*/ 412955 h 931118"/>
                                  <a:gd name="connsiteX2" fmla="*/ 678426 w 1002890"/>
                                  <a:gd name="connsiteY2" fmla="*/ 398206 h 931118"/>
                                  <a:gd name="connsiteX3" fmla="*/ 752168 w 1002890"/>
                                  <a:gd name="connsiteY3" fmla="*/ 412955 h 931118"/>
                                  <a:gd name="connsiteX4" fmla="*/ 766916 w 1002890"/>
                                  <a:gd name="connsiteY4" fmla="*/ 457200 h 931118"/>
                                  <a:gd name="connsiteX5" fmla="*/ 796413 w 1002890"/>
                                  <a:gd name="connsiteY5" fmla="*/ 501445 h 931118"/>
                                  <a:gd name="connsiteX6" fmla="*/ 766916 w 1002890"/>
                                  <a:gd name="connsiteY6" fmla="*/ 634180 h 931118"/>
                                  <a:gd name="connsiteX7" fmla="*/ 722671 w 1002890"/>
                                  <a:gd name="connsiteY7" fmla="*/ 663677 h 931118"/>
                                  <a:gd name="connsiteX8" fmla="*/ 678426 w 1002890"/>
                                  <a:gd name="connsiteY8" fmla="*/ 707922 h 931118"/>
                                  <a:gd name="connsiteX9" fmla="*/ 575187 w 1002890"/>
                                  <a:gd name="connsiteY9" fmla="*/ 737419 h 931118"/>
                                  <a:gd name="connsiteX10" fmla="*/ 442451 w 1002890"/>
                                  <a:gd name="connsiteY10" fmla="*/ 722671 h 931118"/>
                                  <a:gd name="connsiteX11" fmla="*/ 383458 w 1002890"/>
                                  <a:gd name="connsiteY11" fmla="*/ 648929 h 931118"/>
                                  <a:gd name="connsiteX12" fmla="*/ 368709 w 1002890"/>
                                  <a:gd name="connsiteY12" fmla="*/ 575187 h 931118"/>
                                  <a:gd name="connsiteX13" fmla="*/ 383458 w 1002890"/>
                                  <a:gd name="connsiteY13" fmla="*/ 353961 h 931118"/>
                                  <a:gd name="connsiteX14" fmla="*/ 427703 w 1002890"/>
                                  <a:gd name="connsiteY14" fmla="*/ 309716 h 931118"/>
                                  <a:gd name="connsiteX15" fmla="*/ 457200 w 1002890"/>
                                  <a:gd name="connsiteY15" fmla="*/ 265471 h 931118"/>
                                  <a:gd name="connsiteX16" fmla="*/ 634180 w 1002890"/>
                                  <a:gd name="connsiteY16" fmla="*/ 221226 h 931118"/>
                                  <a:gd name="connsiteX17" fmla="*/ 914400 w 1002890"/>
                                  <a:gd name="connsiteY17" fmla="*/ 265471 h 931118"/>
                                  <a:gd name="connsiteX18" fmla="*/ 943897 w 1002890"/>
                                  <a:gd name="connsiteY18" fmla="*/ 309716 h 931118"/>
                                  <a:gd name="connsiteX19" fmla="*/ 988142 w 1002890"/>
                                  <a:gd name="connsiteY19" fmla="*/ 398206 h 931118"/>
                                  <a:gd name="connsiteX20" fmla="*/ 1002890 w 1002890"/>
                                  <a:gd name="connsiteY20" fmla="*/ 442451 h 931118"/>
                                  <a:gd name="connsiteX21" fmla="*/ 988142 w 1002890"/>
                                  <a:gd name="connsiteY21" fmla="*/ 752168 h 931118"/>
                                  <a:gd name="connsiteX22" fmla="*/ 973393 w 1002890"/>
                                  <a:gd name="connsiteY22" fmla="*/ 796413 h 931118"/>
                                  <a:gd name="connsiteX23" fmla="*/ 929148 w 1002890"/>
                                  <a:gd name="connsiteY23" fmla="*/ 840658 h 931118"/>
                                  <a:gd name="connsiteX24" fmla="*/ 884903 w 1002890"/>
                                  <a:gd name="connsiteY24" fmla="*/ 855406 h 931118"/>
                                  <a:gd name="connsiteX25" fmla="*/ 840658 w 1002890"/>
                                  <a:gd name="connsiteY25" fmla="*/ 884903 h 931118"/>
                                  <a:gd name="connsiteX26" fmla="*/ 781664 w 1002890"/>
                                  <a:gd name="connsiteY26" fmla="*/ 899651 h 931118"/>
                                  <a:gd name="connsiteX27" fmla="*/ 634180 w 1002890"/>
                                  <a:gd name="connsiteY27" fmla="*/ 929148 h 931118"/>
                                  <a:gd name="connsiteX28" fmla="*/ 206477 w 1002890"/>
                                  <a:gd name="connsiteY28" fmla="*/ 914400 h 931118"/>
                                  <a:gd name="connsiteX29" fmla="*/ 117987 w 1002890"/>
                                  <a:gd name="connsiteY29" fmla="*/ 737419 h 931118"/>
                                  <a:gd name="connsiteX30" fmla="*/ 103238 w 1002890"/>
                                  <a:gd name="connsiteY30" fmla="*/ 693174 h 931118"/>
                                  <a:gd name="connsiteX31" fmla="*/ 88490 w 1002890"/>
                                  <a:gd name="connsiteY31" fmla="*/ 648929 h 931118"/>
                                  <a:gd name="connsiteX32" fmla="*/ 73742 w 1002890"/>
                                  <a:gd name="connsiteY32" fmla="*/ 427703 h 931118"/>
                                  <a:gd name="connsiteX33" fmla="*/ 58993 w 1002890"/>
                                  <a:gd name="connsiteY33" fmla="*/ 132735 h 931118"/>
                                  <a:gd name="connsiteX34" fmla="*/ 44245 w 1002890"/>
                                  <a:gd name="connsiteY34" fmla="*/ 29497 h 931118"/>
                                  <a:gd name="connsiteX35" fmla="*/ 0 w 1002890"/>
                                  <a:gd name="connsiteY35" fmla="*/ 0 h 93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02890" h="931118">
                                    <a:moveTo>
                                      <a:pt x="501445" y="501445"/>
                                    </a:moveTo>
                                    <a:cubicBezTo>
                                      <a:pt x="564346" y="417577"/>
                                      <a:pt x="522370" y="450225"/>
                                      <a:pt x="634180" y="412955"/>
                                    </a:cubicBezTo>
                                    <a:lnTo>
                                      <a:pt x="678426" y="398206"/>
                                    </a:lnTo>
                                    <a:cubicBezTo>
                                      <a:pt x="703007" y="403122"/>
                                      <a:pt x="731311" y="399050"/>
                                      <a:pt x="752168" y="412955"/>
                                    </a:cubicBezTo>
                                    <a:cubicBezTo>
                                      <a:pt x="765103" y="421578"/>
                                      <a:pt x="759964" y="443295"/>
                                      <a:pt x="766916" y="457200"/>
                                    </a:cubicBezTo>
                                    <a:cubicBezTo>
                                      <a:pt x="774843" y="473054"/>
                                      <a:pt x="786581" y="486697"/>
                                      <a:pt x="796413" y="501445"/>
                                    </a:cubicBezTo>
                                    <a:cubicBezTo>
                                      <a:pt x="786581" y="545690"/>
                                      <a:pt x="785671" y="592918"/>
                                      <a:pt x="766916" y="634180"/>
                                    </a:cubicBezTo>
                                    <a:cubicBezTo>
                                      <a:pt x="759581" y="650317"/>
                                      <a:pt x="736288" y="652329"/>
                                      <a:pt x="722671" y="663677"/>
                                    </a:cubicBezTo>
                                    <a:cubicBezTo>
                                      <a:pt x="706648" y="677030"/>
                                      <a:pt x="695780" y="696352"/>
                                      <a:pt x="678426" y="707922"/>
                                    </a:cubicBezTo>
                                    <a:cubicBezTo>
                                      <a:pt x="665729" y="716386"/>
                                      <a:pt x="583057" y="735451"/>
                                      <a:pt x="575187" y="737419"/>
                                    </a:cubicBezTo>
                                    <a:cubicBezTo>
                                      <a:pt x="530942" y="732503"/>
                                      <a:pt x="485639" y="733468"/>
                                      <a:pt x="442451" y="722671"/>
                                    </a:cubicBezTo>
                                    <a:cubicBezTo>
                                      <a:pt x="397812" y="711511"/>
                                      <a:pt x="392812" y="686344"/>
                                      <a:pt x="383458" y="648929"/>
                                    </a:cubicBezTo>
                                    <a:cubicBezTo>
                                      <a:pt x="377378" y="624610"/>
                                      <a:pt x="373625" y="599768"/>
                                      <a:pt x="368709" y="575187"/>
                                    </a:cubicBezTo>
                                    <a:cubicBezTo>
                                      <a:pt x="373625" y="501445"/>
                                      <a:pt x="367425" y="426107"/>
                                      <a:pt x="383458" y="353961"/>
                                    </a:cubicBezTo>
                                    <a:cubicBezTo>
                                      <a:pt x="387983" y="333600"/>
                                      <a:pt x="414350" y="325739"/>
                                      <a:pt x="427703" y="309716"/>
                                    </a:cubicBezTo>
                                    <a:cubicBezTo>
                                      <a:pt x="439051" y="296099"/>
                                      <a:pt x="442169" y="274865"/>
                                      <a:pt x="457200" y="265471"/>
                                    </a:cubicBezTo>
                                    <a:cubicBezTo>
                                      <a:pt x="499696" y="238911"/>
                                      <a:pt x="586541" y="229166"/>
                                      <a:pt x="634180" y="221226"/>
                                    </a:cubicBezTo>
                                    <a:cubicBezTo>
                                      <a:pt x="714236" y="226229"/>
                                      <a:pt x="843626" y="194697"/>
                                      <a:pt x="914400" y="265471"/>
                                    </a:cubicBezTo>
                                    <a:cubicBezTo>
                                      <a:pt x="926934" y="278005"/>
                                      <a:pt x="934065" y="294968"/>
                                      <a:pt x="943897" y="309716"/>
                                    </a:cubicBezTo>
                                    <a:cubicBezTo>
                                      <a:pt x="980966" y="420927"/>
                                      <a:pt x="930962" y="283846"/>
                                      <a:pt x="988142" y="398206"/>
                                    </a:cubicBezTo>
                                    <a:cubicBezTo>
                                      <a:pt x="995094" y="412111"/>
                                      <a:pt x="997974" y="427703"/>
                                      <a:pt x="1002890" y="442451"/>
                                    </a:cubicBezTo>
                                    <a:cubicBezTo>
                                      <a:pt x="997974" y="545690"/>
                                      <a:pt x="996725" y="649169"/>
                                      <a:pt x="988142" y="752168"/>
                                    </a:cubicBezTo>
                                    <a:cubicBezTo>
                                      <a:pt x="986851" y="767660"/>
                                      <a:pt x="982017" y="783478"/>
                                      <a:pt x="973393" y="796413"/>
                                    </a:cubicBezTo>
                                    <a:cubicBezTo>
                                      <a:pt x="961823" y="813767"/>
                                      <a:pt x="946502" y="829089"/>
                                      <a:pt x="929148" y="840658"/>
                                    </a:cubicBezTo>
                                    <a:cubicBezTo>
                                      <a:pt x="916213" y="849281"/>
                                      <a:pt x="899651" y="850490"/>
                                      <a:pt x="884903" y="855406"/>
                                    </a:cubicBezTo>
                                    <a:cubicBezTo>
                                      <a:pt x="870155" y="865238"/>
                                      <a:pt x="856950" y="877921"/>
                                      <a:pt x="840658" y="884903"/>
                                    </a:cubicBezTo>
                                    <a:cubicBezTo>
                                      <a:pt x="822027" y="892888"/>
                                      <a:pt x="801154" y="894082"/>
                                      <a:pt x="781664" y="899651"/>
                                    </a:cubicBezTo>
                                    <a:cubicBezTo>
                                      <a:pt x="678693" y="929071"/>
                                      <a:pt x="810382" y="903977"/>
                                      <a:pt x="634180" y="929148"/>
                                    </a:cubicBezTo>
                                    <a:cubicBezTo>
                                      <a:pt x="491612" y="924232"/>
                                      <a:pt x="346024" y="944001"/>
                                      <a:pt x="206477" y="914400"/>
                                    </a:cubicBezTo>
                                    <a:cubicBezTo>
                                      <a:pt x="165457" y="905699"/>
                                      <a:pt x="127804" y="766871"/>
                                      <a:pt x="117987" y="737419"/>
                                    </a:cubicBezTo>
                                    <a:lnTo>
                                      <a:pt x="103238" y="693174"/>
                                    </a:lnTo>
                                    <a:lnTo>
                                      <a:pt x="88490" y="648929"/>
                                    </a:lnTo>
                                    <a:cubicBezTo>
                                      <a:pt x="83574" y="575187"/>
                                      <a:pt x="77958" y="501488"/>
                                      <a:pt x="73742" y="427703"/>
                                    </a:cubicBezTo>
                                    <a:cubicBezTo>
                                      <a:pt x="68126" y="329418"/>
                                      <a:pt x="66265" y="230912"/>
                                      <a:pt x="58993" y="132735"/>
                                    </a:cubicBezTo>
                                    <a:cubicBezTo>
                                      <a:pt x="56425" y="98068"/>
                                      <a:pt x="58363" y="61263"/>
                                      <a:pt x="44245" y="29497"/>
                                    </a:cubicBezTo>
                                    <a:cubicBezTo>
                                      <a:pt x="37046" y="13299"/>
                                      <a:pt x="0" y="0"/>
                                      <a:pt x="0" y="0"/>
                                    </a:cubicBezTo>
                                  </a:path>
                                </a:pathLst>
                              </a:cu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mo="http://schemas.microsoft.com/office/mac/office/2008/main" xmlns:mv="urn:schemas-microsoft-com:mac:vml">
                  <w:pict>
                    <v:shape w14:anchorId="04BB4F50" id="Freeform 7" o:spid="_x0000_s1026" style="position:absolute;margin-left:44.85pt;margin-top:39.35pt;width:78.95pt;height:73.3pt;z-index:251697152;visibility:visible;mso-wrap-style:square;mso-wrap-distance-left:9pt;mso-wrap-distance-top:0;mso-wrap-distance-right:9pt;mso-wrap-distance-bottom:0;mso-position-horizontal:absolute;mso-position-horizontal-relative:text;mso-position-vertical:absolute;mso-position-vertical-relative:text;v-text-anchor:middle" coordsize="1002890,931118"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J+0lLm8KAACNLAAADgAAAGRycy9lMm9Eb2MueG1srFrfj9u4EX4v0P9B8GOB3oo/RIqLbA5pDikK&#10;BHdBk+LaR8UrZw3Ykitrs5v76+8jh7KHyqKiDs3DRjL18eOQM8PhDF/9+Hw8FF/b4bzvu7uN+KHc&#10;FG237e/33Ze7zb8+vftrvSnOY9PdN4e+a+8239rz5sfXf/7Tq6fTbSv7h/5w3w4FOunOt0+nu83D&#10;OJ5ub27O24f22Jx/6E9th8ZdPxybEa/Dl5v7oXlC78fDjSxLc/PUD/enod+25zN+/YkaN69D/7td&#10;ux1/2e3O7Vgc7jYY2xj+DuHvZ//35vWr5vbL0Jwe9ts4jOYPjOLY7DuQXrr6qRmb4nHYf9fVcb8d&#10;+nO/G3/Y9sebfrfbb9sgA6QR5Uyajw/NqQ2yYHLOp8s0nf9/3W5//vphKPb3dxu7KbrmiCV6N7St&#10;n/DC+tl5Op1v8dHH04chvp3x6EV93g1H/z+EKJ7DjH67zGj7PBZb/CjKUtYOE79Fm1NCiNp3enNF&#10;bx/P49/bPvTUfH1/HmlF7vEU5vM+jmrbd915P7b/Rme74wGL9JeboiqF1lXxVEw8ETzD/OcFzENx&#10;HQ6W7TsawWiM0qIul2k4RgvpqqpYopGcxtZammUajlGulqVZpFGMxlZSmHqZhmMypdGcxhgnMqTh&#10;GF1ZGPWiNBWncUYLtSwNx0S1WVobw2kypeGYqDZLNDC8i0JbKY0Vy9JwjDHKWLs4aXDEFxqTqWkc&#10;Y0vrpFykcYymspWo7bI0HGOV1cIt0ghu0lpLXWXMWgKKU720OoIbtaqVrjJMJwEZXTuZIVFi1qa2&#10;pVueOcFBcboXJeKGnS1RAqqUM2J5jRLTltaWGXYqOEiVzsKHLErEjTv6kMU9QXCQNJWG3S0SvWDe&#10;y0QcJKWAiS8TcQN32OTgFZeJOChXIm7iTqvaZdgrNvGrL8ldI27krq6FlhkScVDmVie5Z4hxwTJT&#10;gor+ZEkbJHcNuSIloLgVLxJxK3dWKZdhSJKDLO2Si0TcyuG0hM5wdpKDal0aeMhFIm7lda1djmuQ&#10;CaiqQLVMxK08Dm7RkGQCotEtSsSt3NbCGJ2hdRxUO2ewiy0ScSvPjUwlB8WFXSTiVo4gUyPIWJ46&#10;DoqOa5GIW7kQ1uXEDJKDMoMGlboGJVWGeicgg0OD1YtrpLhnCOq9PHMJJjNmUImNI3LK8KkJRtOu&#10;vLRCipt4BUXN8D8JRihp1fJpSHELD144Y944RjqNDWxRHG7fGRurSr/n3eMk+2U6qzYP0/F1+9zF&#10;8yueisbnQsqQHjj1Z39W5odZHIynV5xT6XAMlD/8LoChZBwsVoGhORwsV4GhDhysVoGxXhysV4Gx&#10;EhxcrQLD23KwWQWGB+XgkBzB6uctFbwiB09JkDwwPB0Hu1XD9mcejsb7Kh2bK9k6LfPnk4R9nZ6J&#10;maLhfdXgZ6qGs8Uq+EzZcGJYBZ+pm1inb2KmcHhfxT5TuUviLU/nxEzp8L6G3YfTfN3xvgo+0zoE&#10;zavgM61DKLwKPtM6BLir4DOtQ9i6Cj7TOgSjq+AzrZPrtM4HisnCrdM6OdM6vK8a/EzrEOStgftQ&#10;jQ8e76vgM61DRLYKPtM6BFqr4DOtQ/y0Cj7TOoRSq+AzrUPIw+C0z8WQZkBRxZdTDqGcMm4KlFOG&#10;TYFyymePaW5PzegjoemxeGJ1gIdLGcA3H/uv7ac+fDj6uIgSs2ER4yMN4vrd9vHzfvu39rcEZbTS&#10;pPZa2MoGlcUwqEsplSW90FUpyZqmRjo+BT7KcE9CJyyHjrNR7jRgKCMRMdNXL40Qma+yJMvSpUIG&#10;KE5UGKFVAoWR2KErq6C00wgpQ7A0whc5cZgsSae0FJUNlnjtFodN0hitFSoVyYBCrps4Q0L+xVl5&#10;kdPqWkdOq8oq6OCFs0ZmgOTUNSiSZaIEReBMVj5lSd9oge2120pXBsUmUkKa27pCPp269cfedBKu&#10;ckZFIG1LWdK3yFm5SRRTYUFTUZSRNflBU0lMbjKgkOAPA6K8ff7clkgpxG59KjWR0zgsMGm5cUZV&#10;iYIxjaUkfjanMVh/8snIw6o67CXTelY1VpiUGmc7JOC5nJSLDnLS4Tybs0JCUZMrtUpidnm3Guup&#10;4oAUjD5ZT0rbESdNc+56KoeMTeQUooI1Mh1STk6NpoaiJEpN+XNaz5Dnz5ZTWUxMXE+pDcXl09wq&#10;CyUil1w5Z1M5VSgOBM44zdlysm5D6TSR0yB/QJwoQwr4Kz4JofIROFXI/ufLWSOhQz5BKWXKRG+1&#10;0AoOz+/aWGuLpWWclJygxlAIyObUCn6UzF46U7q0W7hDQzok4a9M4vuoehA4KYOezwmP6mgXQl7J&#10;pTpUgUbHAcENmcSQ2C5E5YFsTossuoqc0sjU1cATG0R/fm6F0zN/S6m5PyKnk0iC0dYh4XPKZPrQ&#10;gvwvdYtUTKq3VF4IjVQ0yJbT1aXDnHlRtCwdglSmJg6dGTJeWasakQBvDJUG4gyl8nxOV8EREaeQ&#10;uLmQdOuss7ExpNB443QZIQw3lCZXkF76/X4zg4LZaKBGQ4kSrab6QxhujBkwCz5uS0KZ9I02M1eb&#10;OhqLNdaYxED9nGF786JYuIA0iqBSBDWGAkO+nEbUvm6AbmuhQMvnD8qKSI0apSvrVM5QlaDGUGvI&#10;5xRGxoQCUvrw6ZyTku/UbVWiHpE0hhJAbPRlh2xOVHFFRfYADwC/kHSLaCU6v9qiuJ4OiIQLM0T0&#10;uetZS1nGYxwKzzVCEWYPdYn9jRS3drqsk0CByhYkZyhGZMuJEANeISARZpUIuTgn4lAQeVFQ53Fp&#10;fM6cH9Ulsjm9CcRN20n4wUQUxAalrxd5Tl89TQZExQxqDLXVbE4BNx5jHuwwJt1YhPeHxAkzqtNJ&#10;oLpG4PwfAdF0iCDLxLx5lfFCUOEhjnP6avqfvg51BvqYRyLTRy+Zfq2q6MWugcQUgkAjK+L2AXmq&#10;RV4CWtC4R+fqpkEkRX4ccTEuVXE1Mdit4tYBj46VZSoUag5BNqokZC9YZaaYBntIuh0hfjWkslAj&#10;PDG6EEkGulBQyGbDSTMeRDHMVDkoyEncCvtp5qjx6g/RwYFfTtPhm+tlua5/tz8cwqAPoVpw7g/7&#10;e/+bP0+HC5Tt28NQfG1wVh+fgwGgC/YV3jzyxl/xo0t94Wn8dmh9F4fun+0OVwNxLpeheDHrs9lu&#10;224U1PTQ3LdEVZX4F2fsggiShA59zzsM8tJ37MBf+LyOd+qb9Cp+76FtuNN5AVNV5UJDI0jBF0Rg&#10;7rvxAj7uu354SbIDpIrM9P00STQ1fpY+9/ffcHFy6OlG6fm0fbcfzuP75jx+aAbcTsTi4lrs+Av+&#10;7A49UiBIdYSnTfHQD7+99Lv/Hjc70bopnnAl9W5z/u9jM7Sb4vCPDnc+Q8yGpEt4CYEqci+85TNv&#10;6R6Pb3ssPaJOjC48YkzDeJged0N//BW3Z994VjQ13RbcqEaNw/TydsQ7mnAddNu+eROecW8VKvm+&#10;+3ja+s79rJ4g+afnX5vhVPhHqBvuf/7cT9dXm9vpYqfX68u3Htn1bx7Hfrf3tz6DHtK8xhfceQ2K&#10;E+/n+ku1/D18db1F/Pp3AAAA//8DAFBLAwQUAAYACAAAACEA8bm1bN8AAAAJAQAADwAAAGRycy9k&#10;b3ducmV2LnhtbEyPQU/DMAyF70j8h8hI3FhKx9auNJ1QEeIEEmOwa9aatlriVEm2lX+POcHJtt7T&#10;8/fK9WSNOKEPgyMFt7MEBFLj2oE6Bdv3p5scRIiaWm0coYJvDLCuLi9KXbTuTG942sROcAiFQivo&#10;YxwLKUPTo9Vh5kYk1r6ctzry6TvZen3mcGtkmiRLafVA/KHXI9Y9NofN0Sp4TpM6zM1nyBeHl8dX&#10;v/2oh51R6vpqergHEXGKf2b4xWd0qJhp747UBmEU5KuMnQqynCfr6V22BLHnJV3MQVal/N+g+gEA&#10;AP//AwBQSwECLQAUAAYACAAAACEA5JnDwPsAAADhAQAAEwAAAAAAAAAAAAAAAAAAAAAAW0NvbnRl&#10;bnRfVHlwZXNdLnhtbFBLAQItABQABgAIAAAAIQAjsmrh1wAAAJQBAAALAAAAAAAAAAAAAAAAACwB&#10;AABfcmVscy8ucmVsc1BLAQItABQABgAIAAAAIQAn7SUubwoAAI0sAAAOAAAAAAAAAAAAAAAAACwC&#10;AABkcnMvZTJvRG9jLnhtbFBLAQItABQABgAIAAAAIQDxubVs3wAAAAkBAAAPAAAAAAAAAAAAAAAA&#10;AMcMAABkcnMvZG93bnJldi54bWxQSwUGAAAAAAQABADzAAAA0w0AAAAA&#10;" path="m501445,501445c564346,417577,522370,450225,634180,412955l678426,398206c703007,403122,731311,399050,752168,412955,765103,421578,759964,443295,766916,457200,774843,473054,786581,486697,796413,501445,786581,545690,785671,592918,766916,634180,759581,650317,736288,652329,722671,663677,706648,677030,695780,696352,678426,707922,665729,716386,583057,735451,575187,737419,530942,732503,485639,733468,442451,722671,397812,711511,392812,686344,383458,648929,377378,624610,373625,599768,368709,575187,373625,501445,367425,426107,383458,353961,387983,333600,414350,325739,427703,309716,439051,296099,442169,274865,457200,265471,499696,238911,586541,229166,634180,221226,714236,226229,843626,194697,914400,265471,926934,278005,934065,294968,943897,309716,980966,420927,930962,283846,988142,398206,995094,412111,997974,427703,1002890,442451,997974,545690,996725,649169,988142,752168,986851,767660,982017,783478,973393,796413,961823,813767,946502,829089,929148,840658,916213,849281,899651,850490,884903,855406,870155,865238,856950,877921,840658,884903,822027,892888,801154,894082,781664,899651,678693,929071,810382,903977,634180,929148,491612,924232,346024,944001,206477,914400,165457,905699,127804,766871,117987,737419l103238,693174,88490,648929c83574,575187,77958,501488,73742,427703,68126,329418,66265,230912,58993,132735,56425,98068,58363,61263,44245,29497,37046,13299,,,,0e" filled="f" strokecolor="black [3213]" strokeweight="2pt">
                      <v:path arrowok="t" o:connecttype="custom" o:connectlocs="501445,501445;634180,412955;678426,398206;752168,412955;766916,457200;796413,501445;766916,634180;722671,663677;678426,707922;575187,737419;442451,722671;383458,648929;368709,575187;383458,353961;427703,309716;457200,265471;634180,221226;914400,265471;943897,309716;988142,398206;1002890,442451;988142,752168;973393,796413;929148,840658;884903,855406;840658,884903;781664,899651;634180,929148;206477,914400;117987,737419;103238,693174;88490,648929;73742,427703;58993,132735;44245,29497;0,0" o:connectangles="0,0,0,0,0,0,0,0,0,0,0,0,0,0,0,0,0,0,0,0,0,0,0,0,0,0,0,0,0,0,0,0,0,0,0,0"/>
                    </v:shape>
                  </w:pict>
                </mc:Fallback>
              </mc:AlternateContent>
            </w:r>
          </w:p>
        </w:tc>
        <w:tc>
          <w:tcPr>
            <w:tcW w:w="3597" w:type="dxa"/>
          </w:tcPr>
          <w:p w14:paraId="11F615A6" w14:textId="3338DAFA" w:rsidR="003A1160" w:rsidRPr="00611C37" w:rsidRDefault="001D5A26">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704320" behindDoc="0" locked="0" layoutInCell="1" allowOverlap="1" wp14:anchorId="27357014" wp14:editId="1CEFFBBD">
                      <wp:simplePos x="0" y="0"/>
                      <wp:positionH relativeFrom="column">
                        <wp:posOffset>979805</wp:posOffset>
                      </wp:positionH>
                      <wp:positionV relativeFrom="paragraph">
                        <wp:posOffset>251987</wp:posOffset>
                      </wp:positionV>
                      <wp:extent cx="1209368" cy="1430593"/>
                      <wp:effectExtent l="0" t="0" r="35560" b="43180"/>
                      <wp:wrapNone/>
                      <wp:docPr id="41" name="Curved Connector 41"/>
                      <wp:cNvGraphicFramePr/>
                      <a:graphic xmlns:a="http://schemas.openxmlformats.org/drawingml/2006/main">
                        <a:graphicData uri="http://schemas.microsoft.com/office/word/2010/wordprocessingShape">
                          <wps:wsp>
                            <wps:cNvCnPr/>
                            <wps:spPr>
                              <a:xfrm flipH="1">
                                <a:off x="0" y="0"/>
                                <a:ext cx="1209368" cy="1430593"/>
                              </a:xfrm>
                              <a:prstGeom prst="curvedConnector3">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mo="http://schemas.microsoft.com/office/mac/office/2008/main" xmlns:mv="urn:schemas-microsoft-com:mac:vml">
                  <w:pict>
                    <v:shapetype w14:anchorId="52827971" id="_x0000_t38" coordsize="21600,21600" o:spt="38" o:oned="t" path="m0,0c@0,0@1,5400@1,10800@1,16200@2,21600,21600,21600e" filled="f">
                      <v:formulas>
                        <v:f eqn="mid #0 0"/>
                        <v:f eqn="val #0"/>
                        <v:f eqn="mid #0 21600"/>
                      </v:formulas>
                      <v:path arrowok="t" fillok="f" o:connecttype="none"/>
                      <v:handles>
                        <v:h position="#0,center"/>
                      </v:handles>
                      <o:lock v:ext="edit" shapetype="t"/>
                    </v:shapetype>
                    <v:shape id="Curved Connector 41" o:spid="_x0000_s1026" type="#_x0000_t38" style="position:absolute;margin-left:77.15pt;margin-top:19.85pt;width:95.25pt;height:112.65pt;flip:x;z-index:251704320;visibility:visible;mso-wrap-style:square;mso-wrap-distance-left:9pt;mso-wrap-distance-top:0;mso-wrap-distance-right:9pt;mso-wrap-distance-bottom:0;mso-position-horizontal:absolute;mso-position-horizontal-relative:text;mso-position-vertical:absolute;mso-position-vertical-relative:text"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lSVdPt8BAAAfBAAADgAAAGRycy9lMm9Eb2MueG1srFPbjtMwEH1H4h8sv9Ok7bJio6b70NXCA4KK&#10;ywd4nXFjyTeNvUn794ydNl0BEgLxYnnsOWfmHI8390dr2AAYtXctXy5qzsBJ32l3aPn3b49v3nEW&#10;k3CdMN5By08Q+f329avNGBpY+d6bDpARiYvNGFrepxSaqoqyByviwgdwdKk8WpEoxEPVoRiJ3Zpq&#10;Vde31eixC+glxEinD9Ml3xZ+pUCmz0pFSMy0nHpLZcWyPuW12m5Ec0ARei3PbYh/6MIK7ajoTPUg&#10;kmDPqH+hslqij16lhfS28kppCUUDqVnWP6n52osARQuZE8NsU/x/tPLTsEemu5bfLDlzwtIb7Z5x&#10;gI7tvHPkn0dGV+TTGGJD6Tu3x3MUwx6z6KNCy5TR4QONQLGBhLFjcfk0uwzHxCQdLlf13fqW5kLS&#10;3fJmXb+9W2f+aiLKhAFjeg/esrxpuSwNzf2sSwkxfIxpgl3SM9S4vEZvdPeojSlBHibYGWSDoDFI&#10;xyKHyr3IoigjqyxyklV26WRgYv0CimzK7ZfqZUCvnEJKcOnCaxxlZ5iiDmZg/WfgOT9DoQzv34Bn&#10;RKnsXZrBVjuPv6t+tUJN+RcHJt3ZgiffncqDF2toCstDnX9MHvOXcYFf//X2BwAAAP//AwBQSwME&#10;FAAGAAgAAAAhAEUU+fzhAAAACgEAAA8AAABkcnMvZG93bnJldi54bWxMj0FLxDAQhe+C/yGM4EXc&#10;tNtu1dp0EUEQXIRd9+AxbWJTbSYlSbv13zue9PiYjzffq7aLHdisfegdCkhXCTCNrVM9dgKOb0/X&#10;t8BClKjk4FAL+NYBtvX5WSVL5U641/MhdoxKMJRSgIlxLDkPrdFWhpUbNdLtw3krI0XfceXlicrt&#10;wNdJUnAre6QPRo760ej26zBZAbvi9Zjux/clvWrNNBe++dw9vwhxebE83AOLeol/MPzqkzrU5NS4&#10;CVVgA+VNnhEqILu7AUZAlue0pRGwLjYJ8Lri/yfUPwAAAP//AwBQSwECLQAUAAYACAAAACEA5JnD&#10;wPsAAADhAQAAEwAAAAAAAAAAAAAAAAAAAAAAW0NvbnRlbnRfVHlwZXNdLnhtbFBLAQItABQABgAI&#10;AAAAIQAjsmrh1wAAAJQBAAALAAAAAAAAAAAAAAAAACwBAABfcmVscy8ucmVsc1BLAQItABQABgAI&#10;AAAAIQCVJV0+3wEAAB8EAAAOAAAAAAAAAAAAAAAAACwCAABkcnMvZTJvRG9jLnhtbFBLAQItABQA&#10;BgAIAAAAIQBFFPn84QAAAAoBAAAPAAAAAAAAAAAAAAAAADcEAABkcnMvZG93bnJldi54bWxQSwUG&#10;AAAAAAQABADzAAAARQUAAAAA&#10;" adj="10800" strokecolor="black [3213]"/>
                  </w:pict>
                </mc:Fallback>
              </mc:AlternateContent>
            </w:r>
          </w:p>
        </w:tc>
      </w:tr>
      <w:tr w:rsidR="00CB2C67" w:rsidRPr="00611C37" w14:paraId="4F9CD20B" w14:textId="77777777" w:rsidTr="00432DC7">
        <w:trPr>
          <w:trHeight w:val="2568"/>
        </w:trPr>
        <w:tc>
          <w:tcPr>
            <w:tcW w:w="3596" w:type="dxa"/>
          </w:tcPr>
          <w:p w14:paraId="7DFEB277" w14:textId="227181E4" w:rsidR="003A1160" w:rsidRPr="00611C37" w:rsidRDefault="00B52858">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705344" behindDoc="0" locked="0" layoutInCell="1" allowOverlap="1" wp14:anchorId="3FF7A3EF" wp14:editId="3D994000">
                      <wp:simplePos x="0" y="0"/>
                      <wp:positionH relativeFrom="column">
                        <wp:posOffset>-44127</wp:posOffset>
                      </wp:positionH>
                      <wp:positionV relativeFrom="paragraph">
                        <wp:posOffset>448454</wp:posOffset>
                      </wp:positionV>
                      <wp:extent cx="1483743" cy="1052422"/>
                      <wp:effectExtent l="0" t="0" r="15240" b="14605"/>
                      <wp:wrapNone/>
                      <wp:docPr id="43" name="Right Bracket 43"/>
                      <wp:cNvGraphicFramePr/>
                      <a:graphic xmlns:a="http://schemas.openxmlformats.org/drawingml/2006/main">
                        <a:graphicData uri="http://schemas.microsoft.com/office/word/2010/wordprocessingShape">
                          <wps:wsp>
                            <wps:cNvSpPr/>
                            <wps:spPr>
                              <a:xfrm>
                                <a:off x="0" y="0"/>
                                <a:ext cx="1483743" cy="1052422"/>
                              </a:xfrm>
                              <a:prstGeom prst="rightBracket">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mo="http://schemas.microsoft.com/office/mac/office/2008/main" xmlns:mv="urn:schemas-microsoft-com:mac:vml">
                  <w:pict>
                    <v:shapetype w14:anchorId="4C88E939" id="_x0000_t86" coordsize="21600,21600" o:spt="86" adj="1800" path="m0,0qx21600@0l21600@1qy0,21600e" filled="f">
                      <v:formulas>
                        <v:f eqn="val #0"/>
                        <v:f eqn="sum 21600 0 #0"/>
                        <v:f eqn="prod #0 9598 32768"/>
                        <v:f eqn="sum 21600 0 @2"/>
                      </v:formulas>
                      <v:path arrowok="t" gradientshapeok="t" o:connecttype="custom" o:connectlocs="0,0;0,21600;21600,10800" textboxrect="0,@2,15274,@3"/>
                      <v:handles>
                        <v:h position="bottomRight,#0" yrange="0,10800"/>
                      </v:handles>
                    </v:shapetype>
                    <v:shape id="Right Bracket 43" o:spid="_x0000_s1026" type="#_x0000_t86" style="position:absolute;margin-left:-3.45pt;margin-top:35.3pt;width:116.85pt;height:82.85pt;z-index:251705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H39apXgCAABlBQAADgAAAGRycy9lMm9Eb2MueG1srFTdT9swEH+ftP/B8vtIU8pgFSnqQEyTECBg&#10;4tk4dmPN8Xlnt2n31+/spB9iSNOmvTh3ue/ffZxfrFvLVgqDAVfx8mjEmXISauMWFf/2dP3hjLMQ&#10;hauFBacqvlGBX8zevzvv/FSNoQFbK2TkxIVp5yvexOinRRFko1oRjsArR0IN2IpILC6KGkVH3ltb&#10;jEejj0UHWHsEqUKgv1e9kM+yf62VjHdaBxWZrTjlFvOL+X1JbzE7F9MFCt8YOaQh/iGLVhhHQXeu&#10;rkQUbInmN1etkQgBdDyS0BagtZEq10DVlKNX1Tw2wqtcC4ET/A6m8P/cytvVPTJTV3xyzJkTLfXo&#10;wSyayD6jkN8JOPpPIHU+TEn30d/jwAUiU8VrjW36Ui1snYHd7IBV68gk/SwnZ8enKYAkWTk6GU/G&#10;4+S12Jt7DPGLgpYlouKYchhSyMCK1U2IvclWNUW1Lr0BrKmvjbWZSbOjLi2ylaCux3U5hDrQosDJ&#10;skhl9YVkKm6s6r0+KE2opNRz9DyPe59CSuXi1q91pJ3MNGWwMxz92XDQT6Yqz+rfGO8scmRwcWfc&#10;Ggf4VvQ9FLrX3yLQ150geIF6QwOB0G9K8PLaUENuRIj3Amk1aIlo3eMdPdpCV3EYKM4awJ9v/U/6&#10;NLEk5ayjVat4+LEUqDizXx3N8qdyMkm7mZnJyemYGDyUvBxK3LK9BOprSYfFy0wm/Wi3pEZon+kq&#10;zFNUEgknKXbFZcQtcxn7E0B3Rar5PKvRPnoRb9yjl9uup0F7Wj8L9MNURhroW9iupZi+GspeN/XD&#10;wXwZQZs8sXtcB7xpl/PsD3cnHYtDPmvtr+PsFwAAAP//AwBQSwMEFAAGAAgAAAAhAJ+Si3PgAAAA&#10;CQEAAA8AAABkcnMvZG93bnJldi54bWxMj8FOwzAQRO9I/IO1SFxQ65CqpoQ4FULAoRdoy4WbG2+T&#10;iHgd2W6b/j3Lqdx2NKPZN+VydL04YoidJw330wwEUu1tR42Gr+3bZAEiJkPW9J5QwxkjLKvrq9IU&#10;1p9ojcdNagSXUCyMhjaloZAy1i06E6d+QGJv74MziWVopA3mxOWul3mWKelMR/yhNQO+tFj/bA5O&#10;w935/WP1Xc+3q1e1NiqFuP+UC61vb8bnJxAJx3QJwx8+o0PFTDt/IBtFr2GiHjmp4SFTINjPc8VT&#10;dnzM1AxkVcr/C6pfAAAA//8DAFBLAQItABQABgAIAAAAIQDkmcPA+wAAAOEBAAATAAAAAAAAAAAA&#10;AAAAAAAAAABbQ29udGVudF9UeXBlc10ueG1sUEsBAi0AFAAGAAgAAAAhACOyauHXAAAAlAEAAAsA&#10;AAAAAAAAAAAAAAAALAEAAF9yZWxzLy5yZWxzUEsBAi0AFAAGAAgAAAAhAB9/WqV4AgAAZQUAAA4A&#10;AAAAAAAAAAAAAAAALAIAAGRycy9lMm9Eb2MueG1sUEsBAi0AFAAGAAgAAAAhAJ+Si3PgAAAACQEA&#10;AA8AAAAAAAAAAAAAAAAA0AQAAGRycy9kb3ducmV2LnhtbFBLBQYAAAAABAAEAPMAAADdBQAAAAA=&#10;" strokecolor="black [3213]"/>
                  </w:pict>
                </mc:Fallback>
              </mc:AlternateContent>
            </w:r>
          </w:p>
        </w:tc>
        <w:tc>
          <w:tcPr>
            <w:tcW w:w="3597" w:type="dxa"/>
          </w:tcPr>
          <w:p w14:paraId="2F116968" w14:textId="7E78EC7E" w:rsidR="003A1160" w:rsidRPr="00611C37" w:rsidRDefault="00345BF8">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706368" behindDoc="0" locked="0" layoutInCell="1" allowOverlap="1" wp14:anchorId="0015A9AB" wp14:editId="3B391EA3">
                      <wp:simplePos x="0" y="0"/>
                      <wp:positionH relativeFrom="column">
                        <wp:posOffset>1218565</wp:posOffset>
                      </wp:positionH>
                      <wp:positionV relativeFrom="paragraph">
                        <wp:posOffset>859155</wp:posOffset>
                      </wp:positionV>
                      <wp:extent cx="943610" cy="869950"/>
                      <wp:effectExtent l="0" t="0" r="21590" b="19050"/>
                      <wp:wrapThrough wrapText="bothSides">
                        <wp:wrapPolygon edited="0">
                          <wp:start x="8721" y="0"/>
                          <wp:lineTo x="0" y="9460"/>
                          <wp:lineTo x="0" y="11982"/>
                          <wp:lineTo x="8721" y="21442"/>
                          <wp:lineTo x="12791" y="21442"/>
                          <wp:lineTo x="21513" y="11982"/>
                          <wp:lineTo x="21513" y="9460"/>
                          <wp:lineTo x="12791" y="0"/>
                          <wp:lineTo x="8721" y="0"/>
                        </wp:wrapPolygon>
                      </wp:wrapThrough>
                      <wp:docPr id="44" name="Diamond 44"/>
                      <wp:cNvGraphicFramePr/>
                      <a:graphic xmlns:a="http://schemas.openxmlformats.org/drawingml/2006/main">
                        <a:graphicData uri="http://schemas.microsoft.com/office/word/2010/wordprocessingShape">
                          <wps:wsp>
                            <wps:cNvSpPr/>
                            <wps:spPr>
                              <a:xfrm>
                                <a:off x="0" y="0"/>
                                <a:ext cx="943610" cy="869950"/>
                              </a:xfrm>
                              <a:prstGeom prst="diamond">
                                <a:avLst/>
                              </a:prstGeom>
                              <a:solidFill>
                                <a:schemeClr val="bg1">
                                  <a:lumMod val="8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mo="http://schemas.microsoft.com/office/mac/office/2008/main" xmlns:mv="urn:schemas-microsoft-com:mac:vml">
                  <w:pict>
                    <v:shapetype w14:anchorId="4966E409" id="_x0000_t4" coordsize="21600,21600" o:spt="4" path="m10800,0l0,10800,10800,21600,21600,10800xe">
                      <v:stroke joinstyle="miter"/>
                      <v:path gradientshapeok="t" o:connecttype="rect" textboxrect="5400,5400,16200,16200"/>
                    </v:shapetype>
                    <v:shape id="Diamond 44" o:spid="_x0000_s1026" type="#_x0000_t4" style="position:absolute;margin-left:95.95pt;margin-top:67.65pt;width:74.3pt;height:68.5pt;z-index:25170636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02g9TaQCAADSBQAADgAAAGRycy9lMm9Eb2MueG1srFRNb9swDL0P2H8QdF9tZ2mXBHWKoEWHAV1b&#10;rB16VmQpNiCJmqTEyX79KPmjaVdswLCLLIrkI/lM8vxirxXZCecbMCUtTnJKhOFQNWZT0u+P1x9m&#10;lPjATMUUGFHSg/D0Yvn+3XlrF2ICNahKOIIgxi9aW9I6BLvIMs9roZk/ASsMKiU4zQKKbpNVjrWI&#10;rlU2yfOzrAVXWQdceI+vV52SLhO+lIKHOym9CESVFHML6XTpXMczW56zxcYxWze8T4P9QxaaNQaD&#10;jlBXLDCydc1vULrhDjzIcMJBZyBlw0WqAasp8lfVPNTMilQLkuPtSJP/f7D8dnfvSFOVdDqlxDCN&#10;/+iqYRpMRfAF6WmtX6DVg713veTxGmvdS6fjF6sg+0TpYaRU7APh+DiffjwrkHiOqtnZfH6aKM+e&#10;na3z4bMATeKlpFUXO3HJdjc+YEy0HqxiOA+qqa4bpZIQG0VcKkd2DH/xelMkV7XVX6Hq3maneT5E&#10;TX0VzRPqCyRl/gYe9kUkBNM5ckQpemaRpo6YdAsHJSKeMt+ERH6RiknKbMygS45xLkzokvY1q0T3&#10;HFN+O+cEGJElMjBi9wAvyRiwu5x7++gq0mCMzvmfEuucR48UGUwYnXVjwL0FoLCqPnJnP5DUURNZ&#10;WkN1wO5z0I2lt/y6wS64YT7cM4dziI2DuyXc4SEVtCWF/kZJDe7nW+/RHscDtZS0ONcl9T+2zAlK&#10;1BeDgzMvptO4CJIwPf00QcEda9bHGrPVl4B9VeAWszxdo31Qw1U60E+4glYxKqqY4Ri7pDy4QbgM&#10;3b7BJcbFapXMcPgtCzfmwfIIHlmNLf64f2LO9qMQcIZuYdgBbPFqHDrb6GlgtQ0gmzQrz7z2fOPi&#10;SD3bL7m4mY7lZPW8ipe/AAAA//8DAFBLAwQUAAYACAAAACEA20iCYeEAAAALAQAADwAAAGRycy9k&#10;b3ducmV2LnhtbEyPwU6DQBCG7ya+w2ZMvBi7FEQtsjSNiSdjqrWm14EdAWV3CbsU9OkdT3qbP/Pl&#10;n2/y9Ww6caTBt84qWC4iEGQrp1tbK9i/PlzegvABrcbOWVLwRR7WxelJjpl2k32h4y7Ugkusz1BB&#10;E0KfSemrhgz6hevJ8u7dDQYDx6GWesCJy00n4yi6lgZbyxca7Om+oepzNxoFdBin/bd+TqNwsfl4&#10;esPHQ9iWSp2fzZs7EIHm8AfDrz6rQ8FOpRut9qLjvFquGOUhSRMQTCRXUQqiVBDfxAnIIpf/fyh+&#10;AAAA//8DAFBLAQItABQABgAIAAAAIQDkmcPA+wAAAOEBAAATAAAAAAAAAAAAAAAAAAAAAABbQ29u&#10;dGVudF9UeXBlc10ueG1sUEsBAi0AFAAGAAgAAAAhACOyauHXAAAAlAEAAAsAAAAAAAAAAAAAAAAA&#10;LAEAAF9yZWxzLy5yZWxzUEsBAi0AFAAGAAgAAAAhANNoPU2kAgAA0gUAAA4AAAAAAAAAAAAAAAAA&#10;LAIAAGRycy9lMm9Eb2MueG1sUEsBAi0AFAAGAAgAAAAhANtIgmHhAAAACwEAAA8AAAAAAAAAAAAA&#10;AAAA/AQAAGRycy9kb3ducmV2LnhtbFBLBQYAAAAABAAEAPMAAAAKBgAAAAA=&#10;" fillcolor="#d8d8d8 [2732]" strokecolor="black [3213]" strokeweight="2pt">
                      <w10:wrap type="through"/>
                    </v:shape>
                  </w:pict>
                </mc:Fallback>
              </mc:AlternateContent>
            </w:r>
          </w:p>
        </w:tc>
        <w:tc>
          <w:tcPr>
            <w:tcW w:w="3597" w:type="dxa"/>
          </w:tcPr>
          <w:p w14:paraId="4A057D18" w14:textId="0F375C9E" w:rsidR="003A1160" w:rsidRPr="00611C37" w:rsidRDefault="00A00706">
            <w:pPr>
              <w:spacing w:line="276" w:lineRule="auto"/>
              <w:rPr>
                <w:rFonts w:ascii="Verdana" w:hAnsi="Verdana"/>
                <w:b/>
                <w:i/>
                <w:sz w:val="17"/>
                <w:szCs w:val="17"/>
              </w:rPr>
            </w:pPr>
            <w:r w:rsidRPr="00611C37">
              <w:rPr>
                <w:rFonts w:ascii="Verdana" w:hAnsi="Verdana"/>
                <w:b/>
                <w:i/>
                <w:noProof/>
                <w:sz w:val="17"/>
                <w:szCs w:val="17"/>
              </w:rPr>
              <mc:AlternateContent>
                <mc:Choice Requires="wps">
                  <w:drawing>
                    <wp:anchor distT="0" distB="0" distL="114300" distR="114300" simplePos="0" relativeHeight="251707392" behindDoc="0" locked="0" layoutInCell="1" allowOverlap="1" wp14:anchorId="59E8D3FE" wp14:editId="19591681">
                      <wp:simplePos x="0" y="0"/>
                      <wp:positionH relativeFrom="column">
                        <wp:posOffset>122555</wp:posOffset>
                      </wp:positionH>
                      <wp:positionV relativeFrom="paragraph">
                        <wp:posOffset>17145</wp:posOffset>
                      </wp:positionV>
                      <wp:extent cx="448310" cy="1690370"/>
                      <wp:effectExtent l="0" t="0" r="34290" b="36830"/>
                      <wp:wrapThrough wrapText="bothSides">
                        <wp:wrapPolygon edited="0">
                          <wp:start x="2448" y="0"/>
                          <wp:lineTo x="0" y="974"/>
                          <wp:lineTo x="0" y="21746"/>
                          <wp:lineTo x="8567" y="21746"/>
                          <wp:lineTo x="9790" y="20772"/>
                          <wp:lineTo x="22028" y="15579"/>
                          <wp:lineTo x="22028" y="14606"/>
                          <wp:lineTo x="20805" y="1623"/>
                          <wp:lineTo x="17133" y="0"/>
                          <wp:lineTo x="2448" y="0"/>
                        </wp:wrapPolygon>
                      </wp:wrapThrough>
                      <wp:docPr id="45" name="U-Turn Arrow 45"/>
                      <wp:cNvGraphicFramePr/>
                      <a:graphic xmlns:a="http://schemas.openxmlformats.org/drawingml/2006/main">
                        <a:graphicData uri="http://schemas.microsoft.com/office/word/2010/wordprocessingShape">
                          <wps:wsp>
                            <wps:cNvSpPr/>
                            <wps:spPr>
                              <a:xfrm>
                                <a:off x="0" y="0"/>
                                <a:ext cx="448310" cy="1690370"/>
                              </a:xfrm>
                              <a:prstGeom prst="uturnArrow">
                                <a:avLst/>
                              </a:prstGeom>
                              <a:solidFill>
                                <a:schemeClr val="bg1">
                                  <a:lumMod val="8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mo="http://schemas.microsoft.com/office/mac/office/2008/main" xmlns:mv="urn:schemas-microsoft-com:mac:vml">
                  <w:pict>
                    <v:shape w14:anchorId="5E7D170E" id="U-Turn Arrow 45" o:spid="_x0000_s1026" style="position:absolute;margin-left:9.65pt;margin-top:1.35pt;width:35.3pt;height:133.1pt;z-index:251707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448310,1690370"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lSa+AKsCAADbBQAADgAAAGRycy9lMm9Eb2MueG1srFTbbtswDH0fsH8Q9N7aTtNbUKcIWnQY0LXF&#10;2qLPiizFBiRRk5Q42dePki9Nu2IDhr3IokgeksckLy63WpGNcL4BU9LiMKdEGA5VY1YlfX66OTij&#10;xAdmKqbAiJLuhKeX88+fLlo7ExOoQVXCEQQxftbaktYh2FmWeV4LzfwhWGFQKcFpFlB0q6xyrEV0&#10;rbJJnp9kLbjKOuDCe3y97pR0nvClFDzcS+lFIKqkmFtIp0vnMp7Z/ILNVo7ZuuF9GuwfstCsMRh0&#10;hLpmgZG1a36D0g134EGGQw46AykbLlINWE2Rv6vmsWZWpFqQHG9Hmvz/g+V3mwdHmqqk02NKDNP4&#10;j54PntbOkIVz0BJ8Ro5a62do+mgfXC95vMaCt9Lp+MVSyDbxuht5FdtAOD5Op2dHBbLPUVWcnOdH&#10;p4n47NXbOh++CNAkXkq6DphAip9IZZtbHzAuOgyGMaQH1VQ3jVJJiB0jrpQjG4b/erkqkqta629Q&#10;dW9nx3k+BE4NFs0T6hskZf4GHrZFJAXT2XNEKXpmkaqOnHQLOyUinjLfhUSikY5JymzMoEuOcS5M&#10;6JL2NatE9xxT/jjnBBiRJTIwYvcAb8kYsLuce/voKtKEjM75nxLrnEePFBlMGJ11Y8B9BKCwqj5y&#10;Zz+Q1FETWVpCtcM2dNDNp7f8psFGuGU+PDCHA4nNg0sm3OMhFbQlhf5GSQ3u50fv0R7nBLWUtDjg&#10;JfU/1swJStRXgxN0XkyncSMkYXp8OkHB7WuW+xqz1leAfVXgOrM8XaN9UMNVOtAvuIsWMSqqmOEY&#10;u6Q8uEG4Ct3iwW3GxWKRzHALWBZuzaPlETyyGlv8afvCnO2nIeAc3cGwDNjs3Th0ttHTwGIdQDZp&#10;Vl557fnGDZJ6tt92cUXty8nqdSfPfwEAAP//AwBQSwMEFAAGAAgAAAAhAKsRHLPbAAAABwEAAA8A&#10;AABkcnMvZG93bnJldi54bWxMjk1Pg0AURfcm/ofJM3Fnh0KCgAyNIWFXF9ZqXE6ZVyCdD2Sm7fjv&#10;fa50eXJv7j31JhrNLrj4yVkB61UCDG3v1GQHAfu37qEA5oO0SmpnUcA3etg0tze1rJS72le87MLA&#10;aMT6SgoYQ5grzn0/opF+5Wa0lB3dYmQgXAauFnmlcaN5miQ5N3Ky9DDKGdsR+9PubAR8fMVuji/Z&#10;Z7r1Wdt2hc63x3ch7u/i8xOwgDH8leFXn9ShIaeDO1vlmSYuM2oKSB+BUVyUJbADYV6UwJua//dv&#10;fgAAAP//AwBQSwECLQAUAAYACAAAACEA5JnDwPsAAADhAQAAEwAAAAAAAAAAAAAAAAAAAAAAW0Nv&#10;bnRlbnRfVHlwZXNdLnhtbFBLAQItABQABgAIAAAAIQAjsmrh1wAAAJQBAAALAAAAAAAAAAAAAAAA&#10;ACwBAABfcmVscy8ucmVsc1BLAQItABQABgAIAAAAIQCVJr4AqwIAANsFAAAOAAAAAAAAAAAAAAAA&#10;ACwCAABkcnMvZTJvRG9jLnhtbFBLAQItABQABgAIAAAAIQCrERyz2wAAAAcBAAAPAAAAAAAAAAAA&#10;AAAAAAMFAABkcnMvZG93bnJldi54bWxQSwUGAAAAAAQABADzAAAACwYAAAAA&#10;" path="m0,1690370l0,196136c0,87813,87813,,196136,0l196136,0c304459,,392272,87813,392272,196136,392272,515991,392271,835845,392271,1155700l448310,1155700,336233,1267778,224155,1155700,280194,1155700,280194,196136c280194,149712,242560,112078,196136,112078l196136,112078c149712,112078,112078,149712,112078,196136l112078,1690370,,1690370xe" fillcolor="#d8d8d8 [2732]" strokecolor="black [3213]" strokeweight="2pt">
                      <v:path arrowok="t" o:connecttype="custom" o:connectlocs="0,1690370;0,196136;196136,0;196136,0;392272,196136;392271,1155700;448310,1155700;336233,1267778;224155,1155700;280194,1155700;280194,196136;196136,112078;196136,112078;112078,196136;112078,1690370;0,1690370" o:connectangles="0,0,0,0,0,0,0,0,0,0,0,0,0,0,0,0"/>
                      <w10:wrap type="through"/>
                    </v:shape>
                  </w:pict>
                </mc:Fallback>
              </mc:AlternateContent>
            </w:r>
          </w:p>
        </w:tc>
      </w:tr>
    </w:tbl>
    <w:p w14:paraId="7DABAE56" w14:textId="77777777" w:rsidR="00611E6B" w:rsidRPr="00611C37" w:rsidRDefault="00611E6B" w:rsidP="00611E6B">
      <w:pPr>
        <w:pStyle w:val="FFABody"/>
        <w:rPr>
          <w:sz w:val="10"/>
        </w:rPr>
      </w:pPr>
    </w:p>
    <w:p w14:paraId="6236D545" w14:textId="560F1B52" w:rsidR="00611E6B" w:rsidRPr="00611C37" w:rsidRDefault="00611E6B" w:rsidP="00611E6B">
      <w:pPr>
        <w:pStyle w:val="FFABody"/>
      </w:pPr>
      <w:r w:rsidRPr="00611C37">
        <w:t xml:space="preserve">Think about </w:t>
      </w:r>
      <w:r w:rsidR="00432DC7" w:rsidRPr="00611C37">
        <w:t>2</w:t>
      </w:r>
      <w:r w:rsidR="005826FD">
        <w:t xml:space="preserve"> to </w:t>
      </w:r>
      <w:r w:rsidR="00432DC7" w:rsidRPr="00611C37">
        <w:t xml:space="preserve">3 </w:t>
      </w:r>
      <w:r w:rsidRPr="00611C37">
        <w:t>critical challenges the agricultur</w:t>
      </w:r>
      <w:r w:rsidR="005826FD">
        <w:t>e</w:t>
      </w:r>
      <w:r w:rsidRPr="00611C37">
        <w:t xml:space="preserve"> industry will face in the next 10, 20 or 50 years. How</w:t>
      </w:r>
      <w:r w:rsidR="00A00706" w:rsidRPr="00611C37">
        <w:t xml:space="preserve"> can</w:t>
      </w:r>
      <w:r w:rsidRPr="00611C37">
        <w:t xml:space="preserve"> using abstract thinking </w:t>
      </w:r>
      <w:proofErr w:type="gramStart"/>
      <w:r w:rsidRPr="00611C37">
        <w:t>help</w:t>
      </w:r>
      <w:proofErr w:type="gramEnd"/>
      <w:r w:rsidRPr="00611C37">
        <w:t xml:space="preserve"> address</w:t>
      </w:r>
      <w:r w:rsidR="00432DC7" w:rsidRPr="00611C37">
        <w:t xml:space="preserve"> those</w:t>
      </w:r>
      <w:r w:rsidRPr="00611C37">
        <w:t xml:space="preserve"> critical challenges?</w:t>
      </w:r>
    </w:p>
    <w:tbl>
      <w:tblPr>
        <w:tblStyle w:val="TableGrid"/>
        <w:tblW w:w="0" w:type="auto"/>
        <w:tblLook w:val="04A0" w:firstRow="1" w:lastRow="0" w:firstColumn="1" w:lastColumn="0" w:noHBand="0" w:noVBand="1"/>
      </w:tblPr>
      <w:tblGrid>
        <w:gridCol w:w="5395"/>
        <w:gridCol w:w="5395"/>
      </w:tblGrid>
      <w:tr w:rsidR="0050643D" w:rsidRPr="00611C37" w14:paraId="604775D6" w14:textId="77777777" w:rsidTr="009102A7">
        <w:trPr>
          <w:trHeight w:val="576"/>
        </w:trPr>
        <w:tc>
          <w:tcPr>
            <w:tcW w:w="5395" w:type="dxa"/>
          </w:tcPr>
          <w:p w14:paraId="5663756E" w14:textId="76B8F647" w:rsidR="0050643D" w:rsidRPr="00611C37" w:rsidRDefault="0050643D">
            <w:pPr>
              <w:spacing w:line="276" w:lineRule="auto"/>
              <w:rPr>
                <w:rFonts w:ascii="Verdana" w:hAnsi="Verdana"/>
                <w:b/>
                <w:i/>
                <w:sz w:val="17"/>
                <w:szCs w:val="17"/>
              </w:rPr>
            </w:pPr>
            <w:r w:rsidRPr="00611C37">
              <w:rPr>
                <w:rFonts w:ascii="Verdana" w:hAnsi="Verdana"/>
                <w:b/>
                <w:i/>
                <w:sz w:val="17"/>
                <w:szCs w:val="17"/>
              </w:rPr>
              <w:t>1.</w:t>
            </w:r>
          </w:p>
        </w:tc>
        <w:tc>
          <w:tcPr>
            <w:tcW w:w="5395" w:type="dxa"/>
            <w:vMerge w:val="restart"/>
          </w:tcPr>
          <w:p w14:paraId="409CF3F3" w14:textId="7E57D3E1" w:rsidR="0050643D" w:rsidRPr="00611C37" w:rsidRDefault="00254847">
            <w:pPr>
              <w:spacing w:line="276" w:lineRule="auto"/>
              <w:rPr>
                <w:rFonts w:ascii="Verdana" w:hAnsi="Verdana"/>
                <w:b/>
                <w:i/>
                <w:sz w:val="17"/>
                <w:szCs w:val="17"/>
              </w:rPr>
            </w:pPr>
            <w:r w:rsidRPr="00611C37">
              <w:rPr>
                <w:rFonts w:ascii="Verdana" w:hAnsi="Verdana"/>
                <w:b/>
                <w:i/>
                <w:sz w:val="17"/>
                <w:szCs w:val="17"/>
              </w:rPr>
              <w:t>Abstract thinking a</w:t>
            </w:r>
            <w:r w:rsidR="0050643D" w:rsidRPr="00611C37">
              <w:rPr>
                <w:rFonts w:ascii="Verdana" w:hAnsi="Verdana"/>
                <w:b/>
                <w:i/>
                <w:sz w:val="17"/>
                <w:szCs w:val="17"/>
              </w:rPr>
              <w:t>ddress</w:t>
            </w:r>
            <w:r w:rsidRPr="00611C37">
              <w:rPr>
                <w:rFonts w:ascii="Verdana" w:hAnsi="Verdana"/>
                <w:b/>
                <w:i/>
                <w:sz w:val="17"/>
                <w:szCs w:val="17"/>
              </w:rPr>
              <w:t>es</w:t>
            </w:r>
            <w:r w:rsidR="0050643D" w:rsidRPr="00611C37">
              <w:rPr>
                <w:rFonts w:ascii="Verdana" w:hAnsi="Verdana"/>
                <w:b/>
                <w:i/>
                <w:sz w:val="17"/>
                <w:szCs w:val="17"/>
              </w:rPr>
              <w:t xml:space="preserve"> critical challenges by:</w:t>
            </w:r>
          </w:p>
        </w:tc>
      </w:tr>
      <w:tr w:rsidR="0050643D" w:rsidRPr="00611C37" w14:paraId="0553699B" w14:textId="77777777" w:rsidTr="009102A7">
        <w:trPr>
          <w:trHeight w:val="576"/>
        </w:trPr>
        <w:tc>
          <w:tcPr>
            <w:tcW w:w="5395" w:type="dxa"/>
          </w:tcPr>
          <w:p w14:paraId="3080744D" w14:textId="30CD08E4" w:rsidR="0050643D" w:rsidRPr="00611C37" w:rsidRDefault="0050643D">
            <w:pPr>
              <w:spacing w:line="276" w:lineRule="auto"/>
              <w:rPr>
                <w:rFonts w:ascii="Verdana" w:hAnsi="Verdana"/>
                <w:b/>
                <w:i/>
                <w:sz w:val="17"/>
                <w:szCs w:val="17"/>
              </w:rPr>
            </w:pPr>
            <w:r w:rsidRPr="00611C37">
              <w:rPr>
                <w:rFonts w:ascii="Verdana" w:hAnsi="Verdana"/>
                <w:b/>
                <w:i/>
                <w:sz w:val="17"/>
                <w:szCs w:val="17"/>
              </w:rPr>
              <w:t>2.</w:t>
            </w:r>
          </w:p>
        </w:tc>
        <w:tc>
          <w:tcPr>
            <w:tcW w:w="5395" w:type="dxa"/>
            <w:vMerge/>
          </w:tcPr>
          <w:p w14:paraId="4AFA747B" w14:textId="77777777" w:rsidR="0050643D" w:rsidRPr="00611C37" w:rsidRDefault="0050643D">
            <w:pPr>
              <w:spacing w:line="276" w:lineRule="auto"/>
              <w:rPr>
                <w:rFonts w:ascii="Verdana" w:hAnsi="Verdana"/>
                <w:b/>
                <w:i/>
                <w:sz w:val="17"/>
                <w:szCs w:val="17"/>
              </w:rPr>
            </w:pPr>
          </w:p>
        </w:tc>
      </w:tr>
      <w:tr w:rsidR="0050643D" w:rsidRPr="00611C37" w14:paraId="5768D275" w14:textId="77777777" w:rsidTr="009102A7">
        <w:trPr>
          <w:trHeight w:val="576"/>
        </w:trPr>
        <w:tc>
          <w:tcPr>
            <w:tcW w:w="5395" w:type="dxa"/>
          </w:tcPr>
          <w:p w14:paraId="6C070765" w14:textId="44DAD97C" w:rsidR="0050643D" w:rsidRPr="00611C37" w:rsidRDefault="0050643D">
            <w:pPr>
              <w:spacing w:line="276" w:lineRule="auto"/>
              <w:rPr>
                <w:rFonts w:ascii="Verdana" w:hAnsi="Verdana"/>
                <w:b/>
                <w:i/>
                <w:sz w:val="17"/>
                <w:szCs w:val="17"/>
              </w:rPr>
            </w:pPr>
            <w:r w:rsidRPr="00611C37">
              <w:rPr>
                <w:rFonts w:ascii="Verdana" w:hAnsi="Verdana"/>
                <w:b/>
                <w:i/>
                <w:sz w:val="17"/>
                <w:szCs w:val="17"/>
              </w:rPr>
              <w:t>3.</w:t>
            </w:r>
          </w:p>
        </w:tc>
        <w:tc>
          <w:tcPr>
            <w:tcW w:w="5395" w:type="dxa"/>
            <w:vMerge/>
          </w:tcPr>
          <w:p w14:paraId="64B38E59" w14:textId="77777777" w:rsidR="0050643D" w:rsidRPr="00611C37" w:rsidRDefault="0050643D">
            <w:pPr>
              <w:spacing w:line="276" w:lineRule="auto"/>
              <w:rPr>
                <w:rFonts w:ascii="Verdana" w:hAnsi="Verdana"/>
                <w:b/>
                <w:i/>
                <w:sz w:val="17"/>
                <w:szCs w:val="17"/>
              </w:rPr>
            </w:pPr>
          </w:p>
        </w:tc>
      </w:tr>
    </w:tbl>
    <w:p w14:paraId="46385278" w14:textId="2A9DBA21" w:rsidR="003A1160" w:rsidRPr="00611C37" w:rsidRDefault="003A1160">
      <w:pPr>
        <w:spacing w:line="276" w:lineRule="auto"/>
        <w:rPr>
          <w:rFonts w:ascii="Verdana" w:hAnsi="Verdana"/>
          <w:b/>
          <w:i/>
          <w:sz w:val="17"/>
          <w:szCs w:val="17"/>
        </w:rPr>
      </w:pPr>
    </w:p>
    <w:p w14:paraId="1E0D17AF" w14:textId="77777777" w:rsidR="003A1160" w:rsidRPr="00611C37" w:rsidRDefault="003A1160">
      <w:pPr>
        <w:spacing w:line="276" w:lineRule="auto"/>
        <w:rPr>
          <w:rFonts w:ascii="Verdana" w:hAnsi="Verdana"/>
          <w:b/>
          <w:i/>
          <w:sz w:val="17"/>
          <w:szCs w:val="17"/>
        </w:rPr>
        <w:sectPr w:rsidR="003A1160" w:rsidRPr="00611C37" w:rsidSect="00963D3F">
          <w:headerReference w:type="first" r:id="rId43"/>
          <w:pgSz w:w="12240" w:h="15840" w:code="1"/>
          <w:pgMar w:top="994" w:right="720" w:bottom="864" w:left="720" w:header="720" w:footer="720" w:gutter="0"/>
          <w:cols w:space="720"/>
          <w:titlePg/>
          <w:docGrid w:linePitch="360"/>
        </w:sectPr>
      </w:pPr>
    </w:p>
    <w:p w14:paraId="58B78EA8" w14:textId="3291426F" w:rsidR="006828D2" w:rsidRPr="00611C37" w:rsidRDefault="00963D3F">
      <w:pPr>
        <w:spacing w:line="276" w:lineRule="auto"/>
        <w:rPr>
          <w:rFonts w:ascii="Verdana" w:hAnsi="Verdana"/>
          <w:b/>
          <w:i/>
          <w:sz w:val="17"/>
          <w:szCs w:val="17"/>
        </w:rPr>
      </w:pPr>
      <w:r w:rsidRPr="00611C37">
        <w:rPr>
          <w:noProof/>
          <w:sz w:val="28"/>
          <w:szCs w:val="28"/>
        </w:rPr>
        <w:lastRenderedPageBreak/>
        <mc:AlternateContent>
          <mc:Choice Requires="wps">
            <w:drawing>
              <wp:anchor distT="0" distB="0" distL="114300" distR="114300" simplePos="0" relativeHeight="251756544" behindDoc="1" locked="0" layoutInCell="1" allowOverlap="1" wp14:anchorId="01890382" wp14:editId="005854D8">
                <wp:simplePos x="0" y="0"/>
                <wp:positionH relativeFrom="margin">
                  <wp:posOffset>3072130</wp:posOffset>
                </wp:positionH>
                <wp:positionV relativeFrom="paragraph">
                  <wp:posOffset>-595630</wp:posOffset>
                </wp:positionV>
                <wp:extent cx="3561080" cy="738505"/>
                <wp:effectExtent l="0" t="0" r="20320" b="23495"/>
                <wp:wrapNone/>
                <wp:docPr id="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1080" cy="738505"/>
                        </a:xfrm>
                        <a:prstGeom prst="rect">
                          <a:avLst/>
                        </a:prstGeom>
                        <a:solidFill>
                          <a:srgbClr val="FFFFFF"/>
                        </a:solidFill>
                        <a:ln w="9525">
                          <a:solidFill>
                            <a:srgbClr val="000000"/>
                          </a:solidFill>
                          <a:miter lim="800000"/>
                          <a:headEnd/>
                          <a:tailEnd/>
                        </a:ln>
                      </wps:spPr>
                      <wps:txbx>
                        <w:txbxContent>
                          <w:p w14:paraId="78CF17F3"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3BD6C3FB"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1890382" id="_x0000_s1027" type="#_x0000_t202" style="position:absolute;margin-left:241.9pt;margin-top:-46.9pt;width:280.4pt;height:58.15pt;z-index:-2515599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N/kQJQIAAEsEAAAOAAAAZHJzL2Uyb0RvYy54bWysVNtu2zAMfR+wfxD0vthJ4zY14hRdugwD&#10;ugvQ7gNkWY6FSaImKbGzry8lp2l2exnmB0EUqaPDQ9LLm0ErshfOSzAVnU5ySoTh0EizrejXx82b&#10;BSU+MNMwBUZU9CA8vVm9frXsbSlm0IFqhCMIYnzZ24p2IdgyyzzvhGZ+AlYYdLbgNAtoum3WONYj&#10;ulbZLM8vsx5cYx1w4T2e3o1Oukr4bSt4+Ny2XgSiKorcQlpdWuu4ZqslK7eO2U7yIw32Dyw0kwYf&#10;PUHdscDIzsnfoLTkDjy0YcJBZ9C2kouUA2YzzX/J5qFjVqRcUBxvTzL5/wfLP+2/OCKbis4pMUxj&#10;iR7FEMhbGMgsqtNbX2LQg8WwMOAxVjll6u098G+eGFh3zGzFrXPQd4I1yG4ab2ZnV0ccH0Hq/iM0&#10;+AzbBUhAQ+t0lA7FIIiOVTqcKhOpcDy8KC6n+QJdHH1XF4siL9ITrHy+bZ0P7wVoEjcVdVj5hM72&#10;9z5ENqx8DomPeVCy2UilkuG29Vo5smfYJZv0HdF/ClOG9BW9LmbFKMBfIfL0/QlCy4DtrqSu6OIU&#10;xMoo2zvTpGYMTKpxj5SVOeoYpRtFDEM9pIIlkaPGNTQHFNbB2N04jbjpwP2gpMfOrqj/vmNOUKI+&#10;GCzO9XQ+j6OQjHlxNUPDnXvqcw8zHKEqGigZt+uQxifqZuAWi9jKpO8LkyNl7Ngk+3G64kic2ynq&#10;5R+wegIAAP//AwBQSwMEFAAGAAgAAAAhAA86K23gAAAACwEAAA8AAABkcnMvZG93bnJldi54bWxM&#10;j8FOwzAQRO9I/IO1SFxQ65CGkIZsKoQEojcoCK5u7CYR9jrYbhr+HucEtx3taOZNtZmMZqNyvreE&#10;cL1MgClqrOypRXh/e1wUwHwQJIW2pBB+lIdNfX5WiVLaE72qcRdaFkPIlwKhC2EoOfdNp4zwSzso&#10;ir+DdUaEKF3LpROnGG40T5Mk50b0FBs6MaiHTjVfu6NBKLLn8dNvVy8fTX7Q63B1Oz59O8TLi+n+&#10;DlhQU/gzw4wf0aGOTHt7JOmZRsiKVUQPCIv1fMyOJMtyYHuENL0BXlf8/4b6FwAA//8DAFBLAQIt&#10;ABQABgAIAAAAIQC2gziS/gAAAOEBAAATAAAAAAAAAAAAAAAAAAAAAABbQ29udGVudF9UeXBlc10u&#10;eG1sUEsBAi0AFAAGAAgAAAAhADj9If/WAAAAlAEAAAsAAAAAAAAAAAAAAAAALwEAAF9yZWxzLy5y&#10;ZWxzUEsBAi0AFAAGAAgAAAAhAJA3+RAlAgAASwQAAA4AAAAAAAAAAAAAAAAALgIAAGRycy9lMm9E&#10;b2MueG1sUEsBAi0AFAAGAAgAAAAhAA86K23gAAAACwEAAA8AAAAAAAAAAAAAAAAAfwQAAGRycy9k&#10;b3ducmV2LnhtbFBLBQYAAAAABAAEAPMAAACMBQAAAAA=&#10;">
                <v:textbox>
                  <w:txbxContent>
                    <w:p w14:paraId="78CF17F3"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3BD6C3FB"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p>
    <w:p w14:paraId="1C8B733F" w14:textId="6E0BEE4A" w:rsidR="004422DC" w:rsidRPr="00611C37" w:rsidRDefault="00CD5646" w:rsidP="008A5462">
      <w:pPr>
        <w:pStyle w:val="FFATitle"/>
      </w:pPr>
      <w:r w:rsidRPr="00611C37">
        <w:t>Innovation</w:t>
      </w:r>
      <w:r w:rsidR="00EC71FB" w:rsidRPr="00611C37">
        <w:t>s</w:t>
      </w:r>
      <w:r w:rsidRPr="00611C37">
        <w:t xml:space="preserve"> in the Classroom</w:t>
      </w:r>
    </w:p>
    <w:p w14:paraId="086FCABA" w14:textId="77777777" w:rsidR="008A5462" w:rsidRPr="00611C37" w:rsidRDefault="004422DC" w:rsidP="008A5462">
      <w:pPr>
        <w:pStyle w:val="FFASub1"/>
      </w:pPr>
      <w:r w:rsidRPr="00611C37">
        <w:t>Directions:</w:t>
      </w:r>
    </w:p>
    <w:p w14:paraId="62B86B8E" w14:textId="77777777" w:rsidR="00C546BD" w:rsidRPr="00611C37" w:rsidRDefault="00C546BD" w:rsidP="00963D3F">
      <w:pPr>
        <w:pStyle w:val="FFABody"/>
      </w:pPr>
      <w:r w:rsidRPr="00611C37">
        <w:t xml:space="preserve">As the world moves forward, finding creative and innovative ways to address key issues in agriculture will require outside-of-the-box thinking and people who are willing to take risks. </w:t>
      </w:r>
    </w:p>
    <w:p w14:paraId="0B8989D8" w14:textId="77777777" w:rsidR="00C546BD" w:rsidRPr="00611C37" w:rsidRDefault="00C546BD" w:rsidP="00963D3F">
      <w:pPr>
        <w:pStyle w:val="FFABody"/>
      </w:pPr>
    </w:p>
    <w:p w14:paraId="0699F935" w14:textId="102BDFC0" w:rsidR="00C546BD" w:rsidRPr="00611C37" w:rsidRDefault="00C546BD" w:rsidP="00963D3F">
      <w:pPr>
        <w:pStyle w:val="FFABody"/>
      </w:pPr>
      <w:r w:rsidRPr="00611C37">
        <w:t xml:space="preserve">Innovation is defined as “a new method, idea, product, etc.” (Merriam-Webster, 2018). </w:t>
      </w:r>
      <w:r w:rsidR="00CD5646" w:rsidRPr="00611C37">
        <w:t>Paul Sloane, motivational speaker and innovator</w:t>
      </w:r>
      <w:r w:rsidRPr="00611C37">
        <w:t>,</w:t>
      </w:r>
      <w:r w:rsidR="00CD5646" w:rsidRPr="00611C37">
        <w:t xml:space="preserve"> also said,</w:t>
      </w:r>
      <w:r w:rsidRPr="00611C37">
        <w:t xml:space="preserve"> “Creativity is thinking of something new; innovation is the implementation of something new.” </w:t>
      </w:r>
      <w:r w:rsidR="00CD5646" w:rsidRPr="00611C37">
        <w:t>Consider</w:t>
      </w:r>
      <w:r w:rsidR="00F87200">
        <w:t xml:space="preserve"> the following </w:t>
      </w:r>
      <w:proofErr w:type="gramStart"/>
      <w:r w:rsidR="00F87200">
        <w:t>questions, and</w:t>
      </w:r>
      <w:proofErr w:type="gramEnd"/>
      <w:r w:rsidR="00F87200">
        <w:t xml:space="preserve"> then write your responses below each question.</w:t>
      </w:r>
    </w:p>
    <w:p w14:paraId="0F399C6F" w14:textId="77777777" w:rsidR="00C546BD" w:rsidRPr="00611C37" w:rsidRDefault="00C546BD" w:rsidP="00963D3F">
      <w:pPr>
        <w:pStyle w:val="FFABody"/>
      </w:pPr>
    </w:p>
    <w:p w14:paraId="67F7E893" w14:textId="77777777" w:rsidR="00C546BD" w:rsidRPr="00611C37" w:rsidRDefault="00C546BD" w:rsidP="00963D3F">
      <w:pPr>
        <w:pStyle w:val="ListParagraph"/>
        <w:numPr>
          <w:ilvl w:val="0"/>
          <w:numId w:val="29"/>
        </w:numPr>
      </w:pPr>
      <w:r w:rsidRPr="00611C37">
        <w:rPr>
          <w:rFonts w:ascii="Verdana" w:hAnsi="Verdana"/>
          <w:sz w:val="17"/>
          <w:szCs w:val="17"/>
        </w:rPr>
        <w:t xml:space="preserve">What does innovation mean to you? </w:t>
      </w:r>
    </w:p>
    <w:p w14:paraId="677ED9E1" w14:textId="77777777" w:rsidR="00C546BD" w:rsidRPr="00611C37" w:rsidRDefault="00C546BD" w:rsidP="00963D3F"/>
    <w:p w14:paraId="3F5A0567" w14:textId="77777777" w:rsidR="00C546BD" w:rsidRPr="00611C37" w:rsidRDefault="00C546BD" w:rsidP="00963D3F"/>
    <w:p w14:paraId="59DD50F2" w14:textId="77777777" w:rsidR="00C546BD" w:rsidRPr="00611C37" w:rsidRDefault="00C546BD" w:rsidP="00963D3F"/>
    <w:p w14:paraId="1A773FD0" w14:textId="77777777" w:rsidR="00C546BD" w:rsidRPr="00611C37" w:rsidRDefault="00C546BD" w:rsidP="00963D3F"/>
    <w:p w14:paraId="769CA202" w14:textId="77777777" w:rsidR="00CD5646" w:rsidRPr="00611C37" w:rsidRDefault="00CD5646" w:rsidP="00963D3F"/>
    <w:p w14:paraId="6BD7D79E" w14:textId="77777777" w:rsidR="00C546BD" w:rsidRPr="00611C37" w:rsidRDefault="00C546BD" w:rsidP="00963D3F"/>
    <w:p w14:paraId="5277A60F" w14:textId="77777777" w:rsidR="00C546BD" w:rsidRPr="00611C37" w:rsidRDefault="00C546BD" w:rsidP="00963D3F"/>
    <w:p w14:paraId="532A6963" w14:textId="77777777" w:rsidR="00C546BD" w:rsidRPr="00611C37" w:rsidRDefault="00C546BD" w:rsidP="00963D3F"/>
    <w:p w14:paraId="08797352" w14:textId="7E3385AA" w:rsidR="00C546BD" w:rsidRPr="00611C37" w:rsidRDefault="00C546BD" w:rsidP="00963D3F">
      <w:pPr>
        <w:pStyle w:val="ListParagraph"/>
        <w:numPr>
          <w:ilvl w:val="0"/>
          <w:numId w:val="29"/>
        </w:numPr>
      </w:pPr>
      <w:r w:rsidRPr="00611C37">
        <w:rPr>
          <w:rFonts w:ascii="Verdana" w:hAnsi="Verdana"/>
          <w:sz w:val="17"/>
          <w:szCs w:val="17"/>
        </w:rPr>
        <w:t xml:space="preserve">Look around </w:t>
      </w:r>
      <w:r w:rsidR="00892FC2" w:rsidRPr="00611C37">
        <w:rPr>
          <w:rFonts w:ascii="Verdana" w:hAnsi="Verdana"/>
          <w:sz w:val="17"/>
          <w:szCs w:val="17"/>
        </w:rPr>
        <w:t>the</w:t>
      </w:r>
      <w:r w:rsidRPr="00611C37">
        <w:rPr>
          <w:rFonts w:ascii="Verdana" w:hAnsi="Verdana"/>
          <w:sz w:val="17"/>
          <w:szCs w:val="17"/>
        </w:rPr>
        <w:t xml:space="preserve"> classroom</w:t>
      </w:r>
      <w:r w:rsidR="00F87200">
        <w:rPr>
          <w:rFonts w:ascii="Verdana" w:hAnsi="Verdana"/>
          <w:sz w:val="17"/>
          <w:szCs w:val="17"/>
        </w:rPr>
        <w:t>. W</w:t>
      </w:r>
      <w:r w:rsidRPr="00611C37">
        <w:rPr>
          <w:rFonts w:ascii="Verdana" w:hAnsi="Verdana"/>
          <w:sz w:val="17"/>
          <w:szCs w:val="17"/>
        </w:rPr>
        <w:t xml:space="preserve">hat innovative examples do you see? </w:t>
      </w:r>
      <w:r w:rsidR="00CD5646" w:rsidRPr="00611C37">
        <w:rPr>
          <w:rFonts w:ascii="Verdana" w:hAnsi="Verdana"/>
          <w:sz w:val="17"/>
          <w:szCs w:val="17"/>
        </w:rPr>
        <w:t>Illustrate them below.</w:t>
      </w:r>
    </w:p>
    <w:p w14:paraId="1D19CFF0" w14:textId="77777777" w:rsidR="00C546BD" w:rsidRPr="00611C37" w:rsidRDefault="00C546BD" w:rsidP="00963D3F"/>
    <w:p w14:paraId="27A88192" w14:textId="77777777" w:rsidR="00C546BD" w:rsidRPr="00611C37" w:rsidRDefault="00C546BD" w:rsidP="00963D3F"/>
    <w:p w14:paraId="067F88D2" w14:textId="77777777" w:rsidR="00C546BD" w:rsidRPr="00611C37" w:rsidRDefault="00C546BD" w:rsidP="00963D3F"/>
    <w:p w14:paraId="65B09E67" w14:textId="77777777" w:rsidR="00C546BD" w:rsidRPr="00611C37" w:rsidRDefault="00C546BD" w:rsidP="00963D3F"/>
    <w:p w14:paraId="096EC151" w14:textId="77777777" w:rsidR="00CD5646" w:rsidRPr="00611C37" w:rsidRDefault="00CD5646" w:rsidP="00963D3F"/>
    <w:p w14:paraId="78FAF792" w14:textId="77777777" w:rsidR="00CD5646" w:rsidRPr="00611C37" w:rsidRDefault="00CD5646" w:rsidP="00963D3F"/>
    <w:p w14:paraId="33A2D9FD" w14:textId="77777777" w:rsidR="00CD5646" w:rsidRPr="00611C37" w:rsidRDefault="00CD5646" w:rsidP="00963D3F"/>
    <w:p w14:paraId="2DA9FCF2" w14:textId="77777777" w:rsidR="00CD5646" w:rsidRPr="00611C37" w:rsidRDefault="00CD5646" w:rsidP="00963D3F"/>
    <w:p w14:paraId="43B9C583" w14:textId="77777777" w:rsidR="00C546BD" w:rsidRPr="00611C37" w:rsidRDefault="00C546BD" w:rsidP="00963D3F"/>
    <w:p w14:paraId="48DB023D" w14:textId="77777777" w:rsidR="00C546BD" w:rsidRPr="00611C37" w:rsidRDefault="00C546BD" w:rsidP="00963D3F"/>
    <w:p w14:paraId="450FAC7D" w14:textId="4DB60C7A" w:rsidR="00C546BD" w:rsidRPr="00611C37" w:rsidRDefault="00C546BD" w:rsidP="00963D3F">
      <w:pPr>
        <w:pStyle w:val="ListParagraph"/>
        <w:numPr>
          <w:ilvl w:val="0"/>
          <w:numId w:val="29"/>
        </w:numPr>
      </w:pPr>
      <w:r w:rsidRPr="00611C37">
        <w:rPr>
          <w:rFonts w:ascii="Verdana" w:hAnsi="Verdana"/>
          <w:sz w:val="17"/>
          <w:szCs w:val="17"/>
        </w:rPr>
        <w:t>What makes them innovative? Describe what makes them different from other products or items.</w:t>
      </w:r>
    </w:p>
    <w:p w14:paraId="14F1BB39" w14:textId="77777777" w:rsidR="00C546BD" w:rsidRPr="00611C37" w:rsidRDefault="00C546BD" w:rsidP="00963D3F"/>
    <w:p w14:paraId="616A46E3" w14:textId="77777777" w:rsidR="00C546BD" w:rsidRPr="00611C37" w:rsidRDefault="00C546BD" w:rsidP="00963D3F"/>
    <w:p w14:paraId="452E5119" w14:textId="77777777" w:rsidR="00C546BD" w:rsidRPr="00611C37" w:rsidRDefault="00C546BD" w:rsidP="00963D3F"/>
    <w:p w14:paraId="6D59A21C" w14:textId="77777777" w:rsidR="00CD5646" w:rsidRPr="00611C37" w:rsidRDefault="00CD5646" w:rsidP="00963D3F"/>
    <w:p w14:paraId="2B375FB0" w14:textId="77777777" w:rsidR="00CD5646" w:rsidRPr="00611C37" w:rsidRDefault="00CD5646" w:rsidP="00963D3F"/>
    <w:p w14:paraId="065EBCA1" w14:textId="77777777" w:rsidR="00CD5646" w:rsidRPr="00611C37" w:rsidRDefault="00CD5646" w:rsidP="00963D3F"/>
    <w:p w14:paraId="2DD69B3B" w14:textId="77777777" w:rsidR="00C546BD" w:rsidRPr="00611C37" w:rsidRDefault="00C546BD" w:rsidP="00963D3F"/>
    <w:p w14:paraId="1D0DE5C0" w14:textId="77777777" w:rsidR="00C546BD" w:rsidRPr="00611C37" w:rsidRDefault="00C546BD" w:rsidP="00963D3F"/>
    <w:p w14:paraId="276EAD71" w14:textId="05591EF7" w:rsidR="00C546BD" w:rsidRPr="00611C37" w:rsidRDefault="00C546BD" w:rsidP="00963D3F">
      <w:pPr>
        <w:pStyle w:val="ListParagraph"/>
        <w:numPr>
          <w:ilvl w:val="0"/>
          <w:numId w:val="29"/>
        </w:numPr>
      </w:pPr>
      <w:r w:rsidRPr="00611C37">
        <w:rPr>
          <w:rFonts w:ascii="Verdana" w:hAnsi="Verdana"/>
          <w:sz w:val="17"/>
          <w:szCs w:val="17"/>
        </w:rPr>
        <w:t>What role do you see innovation playing in the future of agriculture?</w:t>
      </w:r>
    </w:p>
    <w:p w14:paraId="50FE07A3" w14:textId="77777777" w:rsidR="00C546BD" w:rsidRPr="00611C37" w:rsidRDefault="00C546BD" w:rsidP="00963D3F">
      <w:pPr>
        <w:pStyle w:val="FFABody"/>
      </w:pPr>
    </w:p>
    <w:p w14:paraId="237202FD" w14:textId="226C6893" w:rsidR="0033483B" w:rsidRPr="00611C37" w:rsidRDefault="0033483B">
      <w:pPr>
        <w:spacing w:line="276" w:lineRule="auto"/>
        <w:rPr>
          <w:rFonts w:ascii="Calibri" w:hAnsi="Calibri"/>
          <w:b/>
          <w:i/>
        </w:rPr>
        <w:sectPr w:rsidR="0033483B" w:rsidRPr="00611C37" w:rsidSect="0052189D">
          <w:pgSz w:w="12240" w:h="15840" w:code="1"/>
          <w:pgMar w:top="990" w:right="720" w:bottom="1170" w:left="720" w:header="720" w:footer="720" w:gutter="0"/>
          <w:cols w:space="720"/>
          <w:titlePg/>
          <w:docGrid w:linePitch="360"/>
        </w:sectPr>
      </w:pPr>
    </w:p>
    <w:p w14:paraId="0CD54248" w14:textId="50042536" w:rsidR="004422DC" w:rsidRPr="00611C37" w:rsidRDefault="00963D3F" w:rsidP="00963D3F">
      <w:pPr>
        <w:pStyle w:val="FFATitle"/>
        <w:spacing w:before="360" w:after="200"/>
      </w:pPr>
      <w:r w:rsidRPr="005B7163">
        <w:rPr>
          <w:noProof/>
          <w:sz w:val="28"/>
          <w:szCs w:val="28"/>
        </w:rPr>
        <w:lastRenderedPageBreak/>
        <mc:AlternateContent>
          <mc:Choice Requires="wps">
            <w:drawing>
              <wp:anchor distT="0" distB="0" distL="114300" distR="114300" simplePos="0" relativeHeight="251758592" behindDoc="1" locked="0" layoutInCell="1" allowOverlap="1" wp14:anchorId="75DEBAB8" wp14:editId="359AC8F4">
                <wp:simplePos x="0" y="0"/>
                <wp:positionH relativeFrom="margin">
                  <wp:posOffset>2195095</wp:posOffset>
                </wp:positionH>
                <wp:positionV relativeFrom="paragraph">
                  <wp:posOffset>-532297</wp:posOffset>
                </wp:positionV>
                <wp:extent cx="4641248" cy="668421"/>
                <wp:effectExtent l="0" t="0" r="26035" b="17780"/>
                <wp:wrapNone/>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41248" cy="668421"/>
                        </a:xfrm>
                        <a:prstGeom prst="rect">
                          <a:avLst/>
                        </a:prstGeom>
                        <a:solidFill>
                          <a:srgbClr val="FFFFFF"/>
                        </a:solidFill>
                        <a:ln w="9525">
                          <a:solidFill>
                            <a:srgbClr val="000000"/>
                          </a:solidFill>
                          <a:miter lim="800000"/>
                          <a:headEnd/>
                          <a:tailEnd/>
                        </a:ln>
                      </wps:spPr>
                      <wps:txbx>
                        <w:txbxContent>
                          <w:p w14:paraId="4DA7A91B"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340F4421"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5DEBAB8" id="_x0000_s1028" type="#_x0000_t202" style="position:absolute;margin-left:172.85pt;margin-top:-41.9pt;width:365.45pt;height:52.65pt;z-index:-2515578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xTSzJAIAAEsEAAAOAAAAZHJzL2Uyb0RvYy54bWysVFFv0zAQfkfiP1h+p2mjtGxR02l0FCGN&#10;gbTxA66O01jYvmC7Tcqv5+x0pRrwgsiD5fOdP999312WN4PR7CCdV2grPptMOZNWYK3sruJfnzZv&#10;rjjzAWwNGq2s+FF6frN6/WrZd6XMsUVdS8cIxPqy7yrehtCVWeZFKw34CXbSkrNBZyCQ6XZZ7aAn&#10;dKOzfDpdZD26unMopPd0ejc6+SrhN40U4XPTeBmYrjjlFtLq0rqNa7ZaQrlz0LVKnNKAf8jCgLL0&#10;6BnqDgKwvVO/QRklHHpswkSgybBplJCpBqpmNn1RzWMLnUy1EDm+O9Pk/x+seDh8cUzVFV9wZsGQ&#10;RE9yCOwdDiyP7PSdLynosaOwMNAxqZwq9d09im+eWVy3YHfy1jnsWwk1ZTeLN7OLqyOOjyDb/hPW&#10;9AzsAyagoXEmUkdkMEInlY5nZWIqgg6LRTHLC+olQb7F4qrIxyegfL7dOR8+SDQsbiruSPmEDod7&#10;H2I2UD6HxMc8alVvlNbJcLvtWjt2AOqSTfpSAS/CtGV9xa/n+Xwk4K8Q0/T9CcKoQO2ulan41TkI&#10;ykjbe1unZgyg9LinlLU98RipG0kMw3ZIgp3l2WJ9JGIdjt1N00ibFt0Pznrq7Ir773twkjP90ZI4&#10;17OiiKOQjGL+NifDXXq2lx6wgqAqHjgbt+uQxifyZvGWRGxU4jeqPWZySpk6NtF+mq44Epd2ivr1&#10;D1j9BAAA//8DAFBLAwQUAAYACAAAACEArdb/sOEAAAALAQAADwAAAGRycy9kb3ducmV2LnhtbEyP&#10;y07DMBBF90j8gzVIbFDrtGmTEDKpEBKI7qAg2LrxNInwI9huGv4edwXL0Rzde261mbRiIznfW4Ow&#10;mCfAyDRW9qZFeH97nBXAfBBGCmUNIfyQh019eVGJUtqTeaVxF1oWQ4wvBUIXwlBy7puOtPBzO5CJ&#10;v4N1WoR4upZLJ04xXCu+TJKMa9Gb2NCJgR46ar52R41QrJ7HT79NXz6a7KBuw00+Pn07xOur6f4O&#10;WKAp/MFw1o/qUEenvT0a6ZlCSFfrPKIIsyKNG85EkmcZsD3CcrEGXlf8/4b6FwAA//8DAFBLAQIt&#10;ABQABgAIAAAAIQC2gziS/gAAAOEBAAATAAAAAAAAAAAAAAAAAAAAAABbQ29udGVudF9UeXBlc10u&#10;eG1sUEsBAi0AFAAGAAgAAAAhADj9If/WAAAAlAEAAAsAAAAAAAAAAAAAAAAALwEAAF9yZWxzLy5y&#10;ZWxzUEsBAi0AFAAGAAgAAAAhABrFNLMkAgAASwQAAA4AAAAAAAAAAAAAAAAALgIAAGRycy9lMm9E&#10;b2MueG1sUEsBAi0AFAAGAAgAAAAhAK3W/7DhAAAACwEAAA8AAAAAAAAAAAAAAAAAfgQAAGRycy9k&#10;b3ducmV2LnhtbFBLBQYAAAAABAAEAPMAAACMBQAAAAA=&#10;">
                <v:textbox>
                  <w:txbxContent>
                    <w:p w14:paraId="4DA7A91B"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340F4421"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r w:rsidR="00057440" w:rsidRPr="005B7163">
        <w:t xml:space="preserve">Innovations </w:t>
      </w:r>
      <w:r w:rsidR="00AF6AF4" w:rsidRPr="005B7163">
        <w:t>i</w:t>
      </w:r>
      <w:r w:rsidR="00AF6AF4" w:rsidRPr="00611C37">
        <w:t>n Agriculture</w:t>
      </w:r>
    </w:p>
    <w:p w14:paraId="0FCE7AF0" w14:textId="77777777" w:rsidR="008A5462" w:rsidRPr="00611C37" w:rsidRDefault="004422DC" w:rsidP="008A5462">
      <w:pPr>
        <w:pStyle w:val="FFASub1"/>
      </w:pPr>
      <w:r w:rsidRPr="00611C37">
        <w:t xml:space="preserve">Directions: </w:t>
      </w:r>
    </w:p>
    <w:p w14:paraId="5496F75A" w14:textId="06E606A4" w:rsidR="00EB0F01" w:rsidRPr="00611C37" w:rsidRDefault="00EB0F01" w:rsidP="00963D3F">
      <w:pPr>
        <w:pStyle w:val="FFABody"/>
      </w:pPr>
      <w:r w:rsidRPr="00611C37">
        <w:t>The agricultur</w:t>
      </w:r>
      <w:r w:rsidR="001F7DF8">
        <w:t>e</w:t>
      </w:r>
      <w:r w:rsidRPr="00611C37">
        <w:t xml:space="preserve"> industry in the 21</w:t>
      </w:r>
      <w:r w:rsidRPr="00611C37">
        <w:rPr>
          <w:vertAlign w:val="superscript"/>
        </w:rPr>
        <w:t>st</w:t>
      </w:r>
      <w:r w:rsidRPr="00611C37">
        <w:t xml:space="preserve"> century is constantly changing and adapting to find ways to produce more using fewer resources. An increased access to innovative and cutting-edge technology has also changed the face of modern agriculture. </w:t>
      </w:r>
      <w:r w:rsidR="00CE46D8" w:rsidRPr="00611C37">
        <w:t xml:space="preserve">Complete the following </w:t>
      </w:r>
      <w:r w:rsidR="006C3F76" w:rsidRPr="00611C37">
        <w:t>questions</w:t>
      </w:r>
      <w:r w:rsidR="00CE46D8" w:rsidRPr="00611C37">
        <w:t xml:space="preserve"> as you w</w:t>
      </w:r>
      <w:r w:rsidRPr="00611C37">
        <w:t xml:space="preserve">atch “The Future of Farming </w:t>
      </w:r>
      <w:r w:rsidR="001F7DF8">
        <w:t>and</w:t>
      </w:r>
      <w:r w:rsidRPr="00611C37">
        <w:t xml:space="preserve"> Agriculture” (The Daily Conversation, 2017</w:t>
      </w:r>
      <w:r w:rsidR="00571ED5" w:rsidRPr="00611C37">
        <w:t>) at</w:t>
      </w:r>
      <w:r w:rsidRPr="00611C37">
        <w:t xml:space="preserve"> </w:t>
      </w:r>
      <w:hyperlink r:id="rId44" w:history="1">
        <w:r w:rsidRPr="00611C37">
          <w:rPr>
            <w:rStyle w:val="Hyperlink"/>
          </w:rPr>
          <w:t>https://youtu.be/Qmla9NLFBvU</w:t>
        </w:r>
      </w:hyperlink>
      <w:r w:rsidR="001F7DF8" w:rsidRPr="00611C37">
        <w:t>.</w:t>
      </w:r>
    </w:p>
    <w:p w14:paraId="12293204" w14:textId="6B1704C6" w:rsidR="00EB0F01" w:rsidRPr="00611C37" w:rsidRDefault="00EB0F01" w:rsidP="00963D3F">
      <w:pPr>
        <w:pStyle w:val="FFABody"/>
      </w:pPr>
    </w:p>
    <w:p w14:paraId="613F6864" w14:textId="4E017CE9" w:rsidR="00EB0F01" w:rsidRPr="00611C37" w:rsidRDefault="00EB0F01" w:rsidP="00963D3F">
      <w:pPr>
        <w:pStyle w:val="FFABody"/>
      </w:pPr>
      <w:r w:rsidRPr="00611C37">
        <w:rPr>
          <w:i/>
        </w:rPr>
        <w:t>Optional:</w:t>
      </w:r>
      <w:r w:rsidRPr="00611C37">
        <w:t xml:space="preserve"> If YouTube is </w:t>
      </w:r>
      <w:r w:rsidR="00CE46D8" w:rsidRPr="00611C37">
        <w:t>unavailable</w:t>
      </w:r>
      <w:r w:rsidRPr="00611C37">
        <w:t xml:space="preserve">, </w:t>
      </w:r>
      <w:r w:rsidR="00CE46D8" w:rsidRPr="00611C37">
        <w:t>complete the worksheet using</w:t>
      </w:r>
      <w:r w:rsidRPr="00611C37">
        <w:t xml:space="preserve"> the U.S. Department of Agriculture’s “Innovations at Work in Agriculture” </w:t>
      </w:r>
      <w:r w:rsidR="001F7DF8" w:rsidRPr="00611C37">
        <w:t xml:space="preserve">(2017) </w:t>
      </w:r>
      <w:r w:rsidRPr="00611C37">
        <w:t xml:space="preserve">website at </w:t>
      </w:r>
      <w:hyperlink r:id="rId45" w:history="1">
        <w:r w:rsidRPr="00611C37">
          <w:rPr>
            <w:rStyle w:val="Hyperlink"/>
          </w:rPr>
          <w:t>https://newfarmers.usda.gov/innovations-work-agriculture</w:t>
        </w:r>
      </w:hyperlink>
      <w:r w:rsidRPr="00611C37">
        <w:t xml:space="preserve"> or the Forbes’ “The 25 Most Innovative </w:t>
      </w:r>
      <w:proofErr w:type="spellStart"/>
      <w:r w:rsidRPr="00611C37">
        <w:t>AgTech</w:t>
      </w:r>
      <w:proofErr w:type="spellEnd"/>
      <w:r w:rsidRPr="00611C37">
        <w:t xml:space="preserve"> Startups </w:t>
      </w:r>
      <w:r w:rsidR="001F7DF8">
        <w:t>in</w:t>
      </w:r>
      <w:r w:rsidR="001F7DF8" w:rsidRPr="00611C37">
        <w:t xml:space="preserve"> </w:t>
      </w:r>
      <w:r w:rsidRPr="00611C37">
        <w:t xml:space="preserve">2018” website at </w:t>
      </w:r>
      <w:hyperlink r:id="rId46" w:anchor="3b8ed1262302" w:history="1">
        <w:r w:rsidRPr="00611C37">
          <w:rPr>
            <w:rStyle w:val="Hyperlink"/>
          </w:rPr>
          <w:t>https://www.forbes.com/sites/maggiemcgrath/2018/06/27/the-25-most-innovative-agtech-startups-in-2018/#3b8ed1262302</w:t>
        </w:r>
      </w:hyperlink>
      <w:r w:rsidR="001F7DF8" w:rsidRPr="00611C37">
        <w:t>.</w:t>
      </w:r>
      <w:r w:rsidRPr="00611C37">
        <w:t xml:space="preserve"> </w:t>
      </w:r>
    </w:p>
    <w:p w14:paraId="3D50F0EB" w14:textId="77777777" w:rsidR="008A5462" w:rsidRPr="00611C37" w:rsidRDefault="008A5462" w:rsidP="00687410">
      <w:pPr>
        <w:rPr>
          <w:rFonts w:ascii="Verdana" w:hAnsi="Verdana"/>
          <w:b/>
          <w:i/>
          <w:sz w:val="17"/>
          <w:szCs w:val="17"/>
        </w:rPr>
      </w:pPr>
    </w:p>
    <w:tbl>
      <w:tblPr>
        <w:tblStyle w:val="TableGrid"/>
        <w:tblW w:w="0" w:type="auto"/>
        <w:tblLook w:val="0480" w:firstRow="0" w:lastRow="0" w:firstColumn="1" w:lastColumn="0" w:noHBand="0" w:noVBand="1"/>
      </w:tblPr>
      <w:tblGrid>
        <w:gridCol w:w="484"/>
        <w:gridCol w:w="2301"/>
        <w:gridCol w:w="2610"/>
        <w:gridCol w:w="2700"/>
        <w:gridCol w:w="2695"/>
      </w:tblGrid>
      <w:tr w:rsidR="00AB74C9" w:rsidRPr="00611C37" w14:paraId="65F840DB" w14:textId="7F709B43" w:rsidTr="00602279">
        <w:trPr>
          <w:trHeight w:val="260"/>
        </w:trPr>
        <w:tc>
          <w:tcPr>
            <w:tcW w:w="484" w:type="dxa"/>
            <w:vMerge w:val="restart"/>
            <w:shd w:val="clear" w:color="auto" w:fill="004C97"/>
            <w:textDirection w:val="btLr"/>
          </w:tcPr>
          <w:p w14:paraId="4898B30B" w14:textId="38B0BC84" w:rsidR="00AB74C9" w:rsidRPr="00602279" w:rsidRDefault="00AB74C9">
            <w:pPr>
              <w:ind w:left="113" w:right="113"/>
              <w:jc w:val="center"/>
              <w:rPr>
                <w:rFonts w:ascii="Verdana" w:hAnsi="Verdana"/>
                <w:b/>
                <w:i/>
                <w:color w:val="FFFFFF" w:themeColor="background1"/>
                <w:sz w:val="17"/>
                <w:szCs w:val="17"/>
              </w:rPr>
            </w:pPr>
            <w:r w:rsidRPr="00602279">
              <w:rPr>
                <w:rFonts w:ascii="Verdana" w:hAnsi="Verdana"/>
                <w:b/>
                <w:i/>
                <w:color w:val="FFFFFF" w:themeColor="background1"/>
                <w:sz w:val="21"/>
                <w:szCs w:val="17"/>
              </w:rPr>
              <w:t>Innovation</w:t>
            </w:r>
          </w:p>
        </w:tc>
        <w:tc>
          <w:tcPr>
            <w:tcW w:w="2301" w:type="dxa"/>
            <w:shd w:val="clear" w:color="auto" w:fill="004C97"/>
          </w:tcPr>
          <w:p w14:paraId="251993CD" w14:textId="6F3CDCEE" w:rsidR="00AB74C9" w:rsidRPr="00602279" w:rsidRDefault="00AB74C9"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Describe the innovation.</w:t>
            </w:r>
          </w:p>
        </w:tc>
        <w:tc>
          <w:tcPr>
            <w:tcW w:w="2610" w:type="dxa"/>
            <w:shd w:val="clear" w:color="auto" w:fill="004C97"/>
          </w:tcPr>
          <w:p w14:paraId="6147DB0A" w14:textId="0CF49385" w:rsidR="00AB74C9" w:rsidRPr="00602279" w:rsidRDefault="00AB74C9"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 xml:space="preserve">What </w:t>
            </w:r>
            <w:proofErr w:type="gramStart"/>
            <w:r w:rsidRPr="00602279">
              <w:rPr>
                <w:rFonts w:ascii="Verdana" w:hAnsi="Verdana"/>
                <w:b/>
                <w:i/>
                <w:color w:val="FFFFFF" w:themeColor="background1"/>
                <w:sz w:val="17"/>
                <w:szCs w:val="17"/>
              </w:rPr>
              <w:t>need</w:t>
            </w:r>
            <w:proofErr w:type="gramEnd"/>
            <w:r w:rsidRPr="00602279">
              <w:rPr>
                <w:rFonts w:ascii="Verdana" w:hAnsi="Verdana"/>
                <w:b/>
                <w:i/>
                <w:color w:val="FFFFFF" w:themeColor="background1"/>
                <w:sz w:val="17"/>
                <w:szCs w:val="17"/>
              </w:rPr>
              <w:t xml:space="preserve"> does it address?</w:t>
            </w:r>
          </w:p>
        </w:tc>
        <w:tc>
          <w:tcPr>
            <w:tcW w:w="2700" w:type="dxa"/>
            <w:shd w:val="clear" w:color="auto" w:fill="004C97"/>
          </w:tcPr>
          <w:p w14:paraId="1CAAF7FC" w14:textId="1DCC0EF0" w:rsidR="00AB74C9" w:rsidRPr="00602279" w:rsidRDefault="00AB74C9"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What makes it innovative?</w:t>
            </w:r>
          </w:p>
        </w:tc>
        <w:tc>
          <w:tcPr>
            <w:tcW w:w="2695" w:type="dxa"/>
            <w:shd w:val="clear" w:color="auto" w:fill="004C97"/>
          </w:tcPr>
          <w:p w14:paraId="1E0160BD" w14:textId="769E10AB" w:rsidR="00AB74C9" w:rsidRPr="00602279" w:rsidRDefault="00AB74C9"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How do you predict it will evolve over time?</w:t>
            </w:r>
          </w:p>
        </w:tc>
      </w:tr>
      <w:tr w:rsidR="00AB74C9" w:rsidRPr="00611C37" w14:paraId="7C50D5EC" w14:textId="35E8EED4" w:rsidTr="00602279">
        <w:trPr>
          <w:trHeight w:val="2880"/>
        </w:trPr>
        <w:tc>
          <w:tcPr>
            <w:tcW w:w="484" w:type="dxa"/>
            <w:vMerge/>
            <w:shd w:val="clear" w:color="auto" w:fill="004C97"/>
            <w:textDirection w:val="btLr"/>
          </w:tcPr>
          <w:p w14:paraId="7FDD083E" w14:textId="77777777" w:rsidR="00AB74C9" w:rsidRPr="00602279" w:rsidRDefault="00AB74C9" w:rsidP="00602279">
            <w:pPr>
              <w:ind w:left="113" w:right="113"/>
              <w:rPr>
                <w:rFonts w:ascii="Verdana" w:hAnsi="Verdana"/>
                <w:b/>
                <w:i/>
                <w:color w:val="FFFFFF" w:themeColor="background1"/>
                <w:sz w:val="17"/>
                <w:szCs w:val="17"/>
              </w:rPr>
            </w:pPr>
          </w:p>
        </w:tc>
        <w:tc>
          <w:tcPr>
            <w:tcW w:w="2301" w:type="dxa"/>
          </w:tcPr>
          <w:p w14:paraId="5D9227EF" w14:textId="77777777" w:rsidR="00AB74C9" w:rsidRPr="00611C37" w:rsidRDefault="00AB74C9" w:rsidP="00687410">
            <w:pPr>
              <w:rPr>
                <w:rFonts w:ascii="Verdana" w:hAnsi="Verdana"/>
                <w:b/>
                <w:i/>
                <w:sz w:val="17"/>
                <w:szCs w:val="17"/>
              </w:rPr>
            </w:pPr>
          </w:p>
        </w:tc>
        <w:tc>
          <w:tcPr>
            <w:tcW w:w="2610" w:type="dxa"/>
          </w:tcPr>
          <w:p w14:paraId="4B12EDF1" w14:textId="77777777" w:rsidR="00AB74C9" w:rsidRPr="00611C37" w:rsidRDefault="00AB74C9" w:rsidP="00687410">
            <w:pPr>
              <w:rPr>
                <w:rFonts w:ascii="Verdana" w:hAnsi="Verdana"/>
                <w:b/>
                <w:i/>
                <w:sz w:val="17"/>
                <w:szCs w:val="17"/>
              </w:rPr>
            </w:pPr>
          </w:p>
        </w:tc>
        <w:tc>
          <w:tcPr>
            <w:tcW w:w="2700" w:type="dxa"/>
          </w:tcPr>
          <w:p w14:paraId="303F0288" w14:textId="77777777" w:rsidR="00AB74C9" w:rsidRPr="00611C37" w:rsidRDefault="00AB74C9" w:rsidP="00687410">
            <w:pPr>
              <w:rPr>
                <w:rFonts w:ascii="Verdana" w:hAnsi="Verdana"/>
                <w:b/>
                <w:i/>
                <w:sz w:val="17"/>
                <w:szCs w:val="17"/>
              </w:rPr>
            </w:pPr>
          </w:p>
        </w:tc>
        <w:tc>
          <w:tcPr>
            <w:tcW w:w="2695" w:type="dxa"/>
          </w:tcPr>
          <w:p w14:paraId="441F0F63" w14:textId="77777777" w:rsidR="00AB74C9" w:rsidRPr="00611C37" w:rsidRDefault="00AB74C9" w:rsidP="00687410">
            <w:pPr>
              <w:rPr>
                <w:rFonts w:ascii="Verdana" w:hAnsi="Verdana"/>
                <w:b/>
                <w:i/>
                <w:sz w:val="17"/>
                <w:szCs w:val="17"/>
              </w:rPr>
            </w:pPr>
          </w:p>
        </w:tc>
      </w:tr>
      <w:tr w:rsidR="005B7163" w:rsidRPr="005B7163" w14:paraId="551FCF17" w14:textId="77777777" w:rsidTr="005B7163">
        <w:trPr>
          <w:trHeight w:val="260"/>
        </w:trPr>
        <w:tc>
          <w:tcPr>
            <w:tcW w:w="484" w:type="dxa"/>
            <w:vMerge w:val="restart"/>
            <w:shd w:val="clear" w:color="auto" w:fill="004C97"/>
            <w:textDirection w:val="btLr"/>
          </w:tcPr>
          <w:p w14:paraId="2031895C" w14:textId="77777777" w:rsidR="00A12AE8" w:rsidRPr="00602279" w:rsidRDefault="00A12AE8">
            <w:pPr>
              <w:ind w:left="113" w:right="113"/>
              <w:jc w:val="center"/>
              <w:rPr>
                <w:rFonts w:ascii="Verdana" w:hAnsi="Verdana"/>
                <w:b/>
                <w:i/>
                <w:color w:val="FFFFFF" w:themeColor="background1"/>
                <w:sz w:val="17"/>
                <w:szCs w:val="17"/>
              </w:rPr>
            </w:pPr>
            <w:r w:rsidRPr="00602279">
              <w:rPr>
                <w:rFonts w:ascii="Verdana" w:hAnsi="Verdana"/>
                <w:b/>
                <w:i/>
                <w:color w:val="FFFFFF" w:themeColor="background1"/>
                <w:sz w:val="21"/>
                <w:szCs w:val="17"/>
              </w:rPr>
              <w:t>Innovation</w:t>
            </w:r>
          </w:p>
        </w:tc>
        <w:tc>
          <w:tcPr>
            <w:tcW w:w="2301" w:type="dxa"/>
            <w:shd w:val="clear" w:color="auto" w:fill="004C97"/>
          </w:tcPr>
          <w:p w14:paraId="276F54B5"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Describe the innovation.</w:t>
            </w:r>
          </w:p>
        </w:tc>
        <w:tc>
          <w:tcPr>
            <w:tcW w:w="2610" w:type="dxa"/>
            <w:shd w:val="clear" w:color="auto" w:fill="004C97"/>
          </w:tcPr>
          <w:p w14:paraId="751165C3"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 xml:space="preserve">What </w:t>
            </w:r>
            <w:proofErr w:type="gramStart"/>
            <w:r w:rsidRPr="00602279">
              <w:rPr>
                <w:rFonts w:ascii="Verdana" w:hAnsi="Verdana"/>
                <w:b/>
                <w:i/>
                <w:color w:val="FFFFFF" w:themeColor="background1"/>
                <w:sz w:val="17"/>
                <w:szCs w:val="17"/>
              </w:rPr>
              <w:t>need</w:t>
            </w:r>
            <w:proofErr w:type="gramEnd"/>
            <w:r w:rsidRPr="00602279">
              <w:rPr>
                <w:rFonts w:ascii="Verdana" w:hAnsi="Verdana"/>
                <w:b/>
                <w:i/>
                <w:color w:val="FFFFFF" w:themeColor="background1"/>
                <w:sz w:val="17"/>
                <w:szCs w:val="17"/>
              </w:rPr>
              <w:t xml:space="preserve"> does it address?</w:t>
            </w:r>
          </w:p>
        </w:tc>
        <w:tc>
          <w:tcPr>
            <w:tcW w:w="2700" w:type="dxa"/>
            <w:shd w:val="clear" w:color="auto" w:fill="004C97"/>
          </w:tcPr>
          <w:p w14:paraId="3779EB04"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What makes it innovative?</w:t>
            </w:r>
          </w:p>
        </w:tc>
        <w:tc>
          <w:tcPr>
            <w:tcW w:w="2695" w:type="dxa"/>
            <w:shd w:val="clear" w:color="auto" w:fill="004C97"/>
          </w:tcPr>
          <w:p w14:paraId="5B39D7FC"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How do you predict it will evolve over time?</w:t>
            </w:r>
          </w:p>
        </w:tc>
      </w:tr>
      <w:tr w:rsidR="00A12AE8" w:rsidRPr="00611C37" w14:paraId="1EBAE8B7" w14:textId="77777777" w:rsidTr="00602279">
        <w:trPr>
          <w:trHeight w:val="2880"/>
        </w:trPr>
        <w:tc>
          <w:tcPr>
            <w:tcW w:w="484" w:type="dxa"/>
            <w:vMerge/>
            <w:shd w:val="clear" w:color="auto" w:fill="004C97"/>
            <w:textDirection w:val="btLr"/>
          </w:tcPr>
          <w:p w14:paraId="40587874" w14:textId="77777777" w:rsidR="00A12AE8" w:rsidRPr="00602279" w:rsidRDefault="00A12AE8" w:rsidP="00602279">
            <w:pPr>
              <w:ind w:left="113" w:right="113"/>
              <w:rPr>
                <w:rFonts w:ascii="Verdana" w:hAnsi="Verdana"/>
                <w:b/>
                <w:i/>
                <w:color w:val="FFFFFF" w:themeColor="background1"/>
                <w:sz w:val="17"/>
                <w:szCs w:val="17"/>
              </w:rPr>
            </w:pPr>
          </w:p>
        </w:tc>
        <w:tc>
          <w:tcPr>
            <w:tcW w:w="2301" w:type="dxa"/>
          </w:tcPr>
          <w:p w14:paraId="1D11BE7A" w14:textId="77777777" w:rsidR="00A12AE8" w:rsidRPr="00611C37" w:rsidRDefault="00A12AE8" w:rsidP="009102A7">
            <w:pPr>
              <w:rPr>
                <w:rFonts w:ascii="Verdana" w:hAnsi="Verdana"/>
                <w:b/>
                <w:i/>
                <w:sz w:val="17"/>
                <w:szCs w:val="17"/>
              </w:rPr>
            </w:pPr>
          </w:p>
        </w:tc>
        <w:tc>
          <w:tcPr>
            <w:tcW w:w="2610" w:type="dxa"/>
          </w:tcPr>
          <w:p w14:paraId="4CC51AF9" w14:textId="77777777" w:rsidR="00A12AE8" w:rsidRPr="00611C37" w:rsidRDefault="00A12AE8" w:rsidP="009102A7">
            <w:pPr>
              <w:rPr>
                <w:rFonts w:ascii="Verdana" w:hAnsi="Verdana"/>
                <w:b/>
                <w:i/>
                <w:sz w:val="17"/>
                <w:szCs w:val="17"/>
              </w:rPr>
            </w:pPr>
          </w:p>
        </w:tc>
        <w:tc>
          <w:tcPr>
            <w:tcW w:w="2700" w:type="dxa"/>
          </w:tcPr>
          <w:p w14:paraId="40A89554" w14:textId="77777777" w:rsidR="00A12AE8" w:rsidRPr="00611C37" w:rsidRDefault="00A12AE8" w:rsidP="009102A7">
            <w:pPr>
              <w:rPr>
                <w:rFonts w:ascii="Verdana" w:hAnsi="Verdana"/>
                <w:b/>
                <w:i/>
                <w:sz w:val="17"/>
                <w:szCs w:val="17"/>
              </w:rPr>
            </w:pPr>
          </w:p>
        </w:tc>
        <w:tc>
          <w:tcPr>
            <w:tcW w:w="2695" w:type="dxa"/>
          </w:tcPr>
          <w:p w14:paraId="1E758D50" w14:textId="77777777" w:rsidR="00A12AE8" w:rsidRPr="00611C37" w:rsidRDefault="00A12AE8" w:rsidP="009102A7">
            <w:pPr>
              <w:rPr>
                <w:rFonts w:ascii="Verdana" w:hAnsi="Verdana"/>
                <w:b/>
                <w:i/>
                <w:sz w:val="17"/>
                <w:szCs w:val="17"/>
              </w:rPr>
            </w:pPr>
          </w:p>
        </w:tc>
      </w:tr>
      <w:tr w:rsidR="005B7163" w:rsidRPr="005B7163" w14:paraId="0CA1B507" w14:textId="77777777" w:rsidTr="005B7163">
        <w:trPr>
          <w:trHeight w:val="260"/>
        </w:trPr>
        <w:tc>
          <w:tcPr>
            <w:tcW w:w="484" w:type="dxa"/>
            <w:vMerge w:val="restart"/>
            <w:shd w:val="clear" w:color="auto" w:fill="004C97"/>
            <w:textDirection w:val="btLr"/>
          </w:tcPr>
          <w:p w14:paraId="037E863B" w14:textId="77777777" w:rsidR="00A12AE8" w:rsidRPr="00602279" w:rsidRDefault="00A12AE8">
            <w:pPr>
              <w:ind w:left="113" w:right="113"/>
              <w:jc w:val="center"/>
              <w:rPr>
                <w:rFonts w:ascii="Verdana" w:hAnsi="Verdana"/>
                <w:b/>
                <w:i/>
                <w:color w:val="FFFFFF" w:themeColor="background1"/>
                <w:sz w:val="17"/>
                <w:szCs w:val="17"/>
              </w:rPr>
            </w:pPr>
            <w:r w:rsidRPr="00602279">
              <w:rPr>
                <w:rFonts w:ascii="Verdana" w:hAnsi="Verdana"/>
                <w:b/>
                <w:i/>
                <w:color w:val="FFFFFF" w:themeColor="background1"/>
                <w:sz w:val="21"/>
                <w:szCs w:val="17"/>
              </w:rPr>
              <w:t>Innovation</w:t>
            </w:r>
          </w:p>
        </w:tc>
        <w:tc>
          <w:tcPr>
            <w:tcW w:w="2301" w:type="dxa"/>
            <w:shd w:val="clear" w:color="auto" w:fill="004C97"/>
          </w:tcPr>
          <w:p w14:paraId="27F03F6E"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Describe the innovation.</w:t>
            </w:r>
          </w:p>
        </w:tc>
        <w:tc>
          <w:tcPr>
            <w:tcW w:w="2610" w:type="dxa"/>
            <w:shd w:val="clear" w:color="auto" w:fill="004C97"/>
          </w:tcPr>
          <w:p w14:paraId="46BE2911"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 xml:space="preserve">What </w:t>
            </w:r>
            <w:proofErr w:type="gramStart"/>
            <w:r w:rsidRPr="00602279">
              <w:rPr>
                <w:rFonts w:ascii="Verdana" w:hAnsi="Verdana"/>
                <w:b/>
                <w:i/>
                <w:color w:val="FFFFFF" w:themeColor="background1"/>
                <w:sz w:val="17"/>
                <w:szCs w:val="17"/>
              </w:rPr>
              <w:t>need</w:t>
            </w:r>
            <w:proofErr w:type="gramEnd"/>
            <w:r w:rsidRPr="00602279">
              <w:rPr>
                <w:rFonts w:ascii="Verdana" w:hAnsi="Verdana"/>
                <w:b/>
                <w:i/>
                <w:color w:val="FFFFFF" w:themeColor="background1"/>
                <w:sz w:val="17"/>
                <w:szCs w:val="17"/>
              </w:rPr>
              <w:t xml:space="preserve"> does it address?</w:t>
            </w:r>
          </w:p>
        </w:tc>
        <w:tc>
          <w:tcPr>
            <w:tcW w:w="2700" w:type="dxa"/>
            <w:shd w:val="clear" w:color="auto" w:fill="004C97"/>
          </w:tcPr>
          <w:p w14:paraId="083A3D4F"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What makes it innovative?</w:t>
            </w:r>
          </w:p>
        </w:tc>
        <w:tc>
          <w:tcPr>
            <w:tcW w:w="2695" w:type="dxa"/>
            <w:shd w:val="clear" w:color="auto" w:fill="004C97"/>
          </w:tcPr>
          <w:p w14:paraId="3D4EA1CB" w14:textId="77777777" w:rsidR="00A12AE8" w:rsidRPr="00602279" w:rsidRDefault="00A12AE8"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How do you predict it will evolve over time?</w:t>
            </w:r>
          </w:p>
        </w:tc>
      </w:tr>
      <w:tr w:rsidR="00A12AE8" w:rsidRPr="00611C37" w14:paraId="6FFB0CEF" w14:textId="77777777" w:rsidTr="00602279">
        <w:trPr>
          <w:trHeight w:val="2880"/>
        </w:trPr>
        <w:tc>
          <w:tcPr>
            <w:tcW w:w="484" w:type="dxa"/>
            <w:vMerge/>
            <w:shd w:val="clear" w:color="auto" w:fill="004C97"/>
            <w:textDirection w:val="btLr"/>
          </w:tcPr>
          <w:p w14:paraId="32AA7D93" w14:textId="77777777" w:rsidR="00A12AE8" w:rsidRPr="00602279" w:rsidRDefault="00A12AE8" w:rsidP="00602279">
            <w:pPr>
              <w:ind w:left="113" w:right="113"/>
              <w:rPr>
                <w:rFonts w:ascii="Verdana" w:hAnsi="Verdana"/>
                <w:b/>
                <w:i/>
                <w:color w:val="FFFFFF" w:themeColor="background1"/>
                <w:sz w:val="17"/>
                <w:szCs w:val="17"/>
              </w:rPr>
            </w:pPr>
          </w:p>
        </w:tc>
        <w:tc>
          <w:tcPr>
            <w:tcW w:w="2301" w:type="dxa"/>
          </w:tcPr>
          <w:p w14:paraId="51A03470" w14:textId="77777777" w:rsidR="00A12AE8" w:rsidRPr="00611C37" w:rsidRDefault="00A12AE8" w:rsidP="009102A7">
            <w:pPr>
              <w:rPr>
                <w:rFonts w:ascii="Verdana" w:hAnsi="Verdana"/>
                <w:b/>
                <w:i/>
                <w:sz w:val="17"/>
                <w:szCs w:val="17"/>
              </w:rPr>
            </w:pPr>
          </w:p>
        </w:tc>
        <w:tc>
          <w:tcPr>
            <w:tcW w:w="2610" w:type="dxa"/>
          </w:tcPr>
          <w:p w14:paraId="0A0883D5" w14:textId="77777777" w:rsidR="00A12AE8" w:rsidRPr="00611C37" w:rsidRDefault="00A12AE8" w:rsidP="009102A7">
            <w:pPr>
              <w:rPr>
                <w:rFonts w:ascii="Verdana" w:hAnsi="Verdana"/>
                <w:b/>
                <w:i/>
                <w:sz w:val="17"/>
                <w:szCs w:val="17"/>
              </w:rPr>
            </w:pPr>
          </w:p>
        </w:tc>
        <w:tc>
          <w:tcPr>
            <w:tcW w:w="2700" w:type="dxa"/>
          </w:tcPr>
          <w:p w14:paraId="03B63F60" w14:textId="77777777" w:rsidR="00A12AE8" w:rsidRPr="00611C37" w:rsidRDefault="00A12AE8" w:rsidP="009102A7">
            <w:pPr>
              <w:rPr>
                <w:rFonts w:ascii="Verdana" w:hAnsi="Verdana"/>
                <w:b/>
                <w:i/>
                <w:sz w:val="17"/>
                <w:szCs w:val="17"/>
              </w:rPr>
            </w:pPr>
          </w:p>
        </w:tc>
        <w:tc>
          <w:tcPr>
            <w:tcW w:w="2695" w:type="dxa"/>
          </w:tcPr>
          <w:p w14:paraId="01A9F3CF" w14:textId="77777777" w:rsidR="00A12AE8" w:rsidRPr="00611C37" w:rsidRDefault="00A12AE8" w:rsidP="009102A7">
            <w:pPr>
              <w:rPr>
                <w:rFonts w:ascii="Verdana" w:hAnsi="Verdana"/>
                <w:b/>
                <w:i/>
                <w:sz w:val="17"/>
                <w:szCs w:val="17"/>
              </w:rPr>
            </w:pPr>
          </w:p>
        </w:tc>
      </w:tr>
    </w:tbl>
    <w:p w14:paraId="72AE243B" w14:textId="77777777" w:rsidR="00EB0F01" w:rsidRPr="00611C37" w:rsidRDefault="00EB0F01" w:rsidP="00687410">
      <w:pPr>
        <w:rPr>
          <w:rFonts w:ascii="Verdana" w:hAnsi="Verdana"/>
          <w:b/>
          <w:i/>
          <w:sz w:val="4"/>
          <w:szCs w:val="17"/>
        </w:rPr>
      </w:pPr>
    </w:p>
    <w:tbl>
      <w:tblPr>
        <w:tblStyle w:val="TableGrid"/>
        <w:tblpPr w:leftFromText="180" w:rightFromText="180" w:vertAnchor="text" w:tblpY="1"/>
        <w:tblOverlap w:val="never"/>
        <w:tblW w:w="0" w:type="auto"/>
        <w:tblLook w:val="04A0" w:firstRow="1" w:lastRow="0" w:firstColumn="1" w:lastColumn="0" w:noHBand="0" w:noVBand="1"/>
      </w:tblPr>
      <w:tblGrid>
        <w:gridCol w:w="484"/>
        <w:gridCol w:w="2301"/>
        <w:gridCol w:w="2610"/>
        <w:gridCol w:w="2700"/>
        <w:gridCol w:w="2695"/>
      </w:tblGrid>
      <w:tr w:rsidR="005B7163" w:rsidRPr="005B7163" w14:paraId="272D25A1" w14:textId="77777777" w:rsidTr="00602279">
        <w:trPr>
          <w:trHeight w:val="260"/>
        </w:trPr>
        <w:tc>
          <w:tcPr>
            <w:tcW w:w="484" w:type="dxa"/>
            <w:vMerge w:val="restart"/>
            <w:shd w:val="clear" w:color="auto" w:fill="004C97"/>
            <w:textDirection w:val="btLr"/>
          </w:tcPr>
          <w:p w14:paraId="7632FD7F" w14:textId="77777777" w:rsidR="006C3F76" w:rsidRPr="00602279" w:rsidRDefault="006C3F76" w:rsidP="009102A7">
            <w:pPr>
              <w:ind w:left="113" w:right="113"/>
              <w:jc w:val="center"/>
              <w:rPr>
                <w:rFonts w:ascii="Verdana" w:hAnsi="Verdana"/>
                <w:b/>
                <w:i/>
                <w:color w:val="FFFFFF" w:themeColor="background1"/>
                <w:sz w:val="17"/>
                <w:szCs w:val="17"/>
              </w:rPr>
            </w:pPr>
            <w:r w:rsidRPr="00602279">
              <w:rPr>
                <w:rFonts w:ascii="Verdana" w:hAnsi="Verdana"/>
                <w:b/>
                <w:i/>
                <w:color w:val="FFFFFF" w:themeColor="background1"/>
                <w:sz w:val="21"/>
                <w:szCs w:val="17"/>
              </w:rPr>
              <w:lastRenderedPageBreak/>
              <w:t>Innovation</w:t>
            </w:r>
          </w:p>
        </w:tc>
        <w:tc>
          <w:tcPr>
            <w:tcW w:w="2301" w:type="dxa"/>
            <w:shd w:val="clear" w:color="auto" w:fill="004C97"/>
          </w:tcPr>
          <w:p w14:paraId="1D33F0AB" w14:textId="77777777" w:rsidR="006C3F76" w:rsidRPr="00602279" w:rsidRDefault="006C3F76"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Describe the innovation.</w:t>
            </w:r>
          </w:p>
        </w:tc>
        <w:tc>
          <w:tcPr>
            <w:tcW w:w="2610" w:type="dxa"/>
            <w:shd w:val="clear" w:color="auto" w:fill="004C97"/>
          </w:tcPr>
          <w:p w14:paraId="6CA48997" w14:textId="77777777" w:rsidR="006C3F76" w:rsidRPr="00602279" w:rsidRDefault="006C3F76"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 xml:space="preserve">What </w:t>
            </w:r>
            <w:proofErr w:type="gramStart"/>
            <w:r w:rsidRPr="00602279">
              <w:rPr>
                <w:rFonts w:ascii="Verdana" w:hAnsi="Verdana"/>
                <w:b/>
                <w:i/>
                <w:color w:val="FFFFFF" w:themeColor="background1"/>
                <w:sz w:val="17"/>
                <w:szCs w:val="17"/>
              </w:rPr>
              <w:t>need</w:t>
            </w:r>
            <w:proofErr w:type="gramEnd"/>
            <w:r w:rsidRPr="00602279">
              <w:rPr>
                <w:rFonts w:ascii="Verdana" w:hAnsi="Verdana"/>
                <w:b/>
                <w:i/>
                <w:color w:val="FFFFFF" w:themeColor="background1"/>
                <w:sz w:val="17"/>
                <w:szCs w:val="17"/>
              </w:rPr>
              <w:t xml:space="preserve"> does it address?</w:t>
            </w:r>
          </w:p>
        </w:tc>
        <w:tc>
          <w:tcPr>
            <w:tcW w:w="2700" w:type="dxa"/>
            <w:shd w:val="clear" w:color="auto" w:fill="004C97"/>
          </w:tcPr>
          <w:p w14:paraId="7F3F4BE7" w14:textId="77777777" w:rsidR="006C3F76" w:rsidRPr="00602279" w:rsidRDefault="006C3F76"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What makes it innovative?</w:t>
            </w:r>
          </w:p>
        </w:tc>
        <w:tc>
          <w:tcPr>
            <w:tcW w:w="2695" w:type="dxa"/>
            <w:shd w:val="clear" w:color="auto" w:fill="004C97"/>
          </w:tcPr>
          <w:p w14:paraId="3A4FEC68" w14:textId="77777777" w:rsidR="006C3F76" w:rsidRPr="00602279" w:rsidRDefault="006C3F76" w:rsidP="00602279">
            <w:pPr>
              <w:jc w:val="center"/>
              <w:rPr>
                <w:rFonts w:ascii="Verdana" w:hAnsi="Verdana"/>
                <w:b/>
                <w:i/>
                <w:color w:val="FFFFFF" w:themeColor="background1"/>
                <w:sz w:val="17"/>
                <w:szCs w:val="17"/>
              </w:rPr>
            </w:pPr>
            <w:r w:rsidRPr="00602279">
              <w:rPr>
                <w:rFonts w:ascii="Verdana" w:hAnsi="Verdana"/>
                <w:b/>
                <w:i/>
                <w:color w:val="FFFFFF" w:themeColor="background1"/>
                <w:sz w:val="17"/>
                <w:szCs w:val="17"/>
              </w:rPr>
              <w:t>How do you predict it will evolve over time?</w:t>
            </w:r>
          </w:p>
        </w:tc>
      </w:tr>
      <w:tr w:rsidR="006C3F76" w:rsidRPr="00611C37" w14:paraId="19CC6E6B" w14:textId="77777777" w:rsidTr="006C3F76">
        <w:trPr>
          <w:trHeight w:val="3347"/>
        </w:trPr>
        <w:tc>
          <w:tcPr>
            <w:tcW w:w="484" w:type="dxa"/>
            <w:vMerge/>
          </w:tcPr>
          <w:p w14:paraId="0A094EC9" w14:textId="77777777" w:rsidR="006C3F76" w:rsidRPr="00611C37" w:rsidRDefault="006C3F76" w:rsidP="009102A7">
            <w:pPr>
              <w:rPr>
                <w:rFonts w:ascii="Verdana" w:hAnsi="Verdana"/>
                <w:b/>
                <w:i/>
                <w:sz w:val="17"/>
                <w:szCs w:val="17"/>
              </w:rPr>
            </w:pPr>
          </w:p>
        </w:tc>
        <w:tc>
          <w:tcPr>
            <w:tcW w:w="2301" w:type="dxa"/>
          </w:tcPr>
          <w:p w14:paraId="22201876" w14:textId="77777777" w:rsidR="006C3F76" w:rsidRPr="00611C37" w:rsidRDefault="006C3F76" w:rsidP="009102A7">
            <w:pPr>
              <w:rPr>
                <w:rFonts w:ascii="Verdana" w:hAnsi="Verdana"/>
                <w:b/>
                <w:i/>
                <w:sz w:val="17"/>
                <w:szCs w:val="17"/>
              </w:rPr>
            </w:pPr>
          </w:p>
        </w:tc>
        <w:tc>
          <w:tcPr>
            <w:tcW w:w="2610" w:type="dxa"/>
          </w:tcPr>
          <w:p w14:paraId="44573D7C" w14:textId="77777777" w:rsidR="006C3F76" w:rsidRPr="00611C37" w:rsidRDefault="006C3F76" w:rsidP="009102A7">
            <w:pPr>
              <w:rPr>
                <w:rFonts w:ascii="Verdana" w:hAnsi="Verdana"/>
                <w:b/>
                <w:i/>
                <w:sz w:val="17"/>
                <w:szCs w:val="17"/>
              </w:rPr>
            </w:pPr>
          </w:p>
        </w:tc>
        <w:tc>
          <w:tcPr>
            <w:tcW w:w="2700" w:type="dxa"/>
          </w:tcPr>
          <w:p w14:paraId="61DE96FC" w14:textId="77777777" w:rsidR="006C3F76" w:rsidRPr="00611C37" w:rsidRDefault="006C3F76" w:rsidP="009102A7">
            <w:pPr>
              <w:rPr>
                <w:rFonts w:ascii="Verdana" w:hAnsi="Verdana"/>
                <w:b/>
                <w:i/>
                <w:sz w:val="17"/>
                <w:szCs w:val="17"/>
              </w:rPr>
            </w:pPr>
          </w:p>
        </w:tc>
        <w:tc>
          <w:tcPr>
            <w:tcW w:w="2695" w:type="dxa"/>
          </w:tcPr>
          <w:p w14:paraId="335332B1" w14:textId="77777777" w:rsidR="006C3F76" w:rsidRPr="00611C37" w:rsidRDefault="006C3F76" w:rsidP="009102A7">
            <w:pPr>
              <w:rPr>
                <w:rFonts w:ascii="Verdana" w:hAnsi="Verdana"/>
                <w:b/>
                <w:i/>
                <w:sz w:val="17"/>
                <w:szCs w:val="17"/>
              </w:rPr>
            </w:pPr>
          </w:p>
        </w:tc>
      </w:tr>
    </w:tbl>
    <w:p w14:paraId="1672B4DE" w14:textId="77777777" w:rsidR="00F70CEC" w:rsidRDefault="00F70CEC" w:rsidP="00963D3F">
      <w:pPr>
        <w:spacing w:before="60" w:after="200"/>
        <w:rPr>
          <w:rFonts w:ascii="Verdana" w:hAnsi="Verdana"/>
          <w:b/>
          <w:i/>
          <w:sz w:val="17"/>
          <w:szCs w:val="17"/>
        </w:rPr>
      </w:pPr>
    </w:p>
    <w:p w14:paraId="67CA51D5" w14:textId="77777777" w:rsidR="00F70CEC" w:rsidRDefault="00F70CEC" w:rsidP="00963D3F">
      <w:pPr>
        <w:spacing w:before="60" w:after="200"/>
        <w:rPr>
          <w:rFonts w:ascii="Verdana" w:hAnsi="Verdana"/>
          <w:b/>
          <w:i/>
          <w:sz w:val="17"/>
          <w:szCs w:val="17"/>
        </w:rPr>
      </w:pPr>
    </w:p>
    <w:p w14:paraId="039D50A5" w14:textId="4991572E" w:rsidR="00D52A0D" w:rsidRPr="00611C37" w:rsidRDefault="00D52A0D" w:rsidP="00963D3F">
      <w:pPr>
        <w:spacing w:before="60" w:after="200"/>
        <w:rPr>
          <w:rFonts w:ascii="Verdana" w:hAnsi="Verdana"/>
          <w:b/>
          <w:i/>
          <w:sz w:val="17"/>
          <w:szCs w:val="17"/>
        </w:rPr>
      </w:pPr>
      <w:r w:rsidRPr="00611C37">
        <w:rPr>
          <w:rFonts w:ascii="Verdana" w:hAnsi="Verdana"/>
          <w:b/>
          <w:i/>
          <w:sz w:val="17"/>
          <w:szCs w:val="17"/>
        </w:rPr>
        <w:t xml:space="preserve">Select one innovation to </w:t>
      </w:r>
      <w:r w:rsidR="000149B1" w:rsidRPr="00611C37">
        <w:rPr>
          <w:rFonts w:ascii="Verdana" w:hAnsi="Verdana"/>
          <w:b/>
          <w:i/>
          <w:sz w:val="17"/>
          <w:szCs w:val="17"/>
        </w:rPr>
        <w:t>investigate further</w:t>
      </w:r>
      <w:r w:rsidRPr="00611C37">
        <w:rPr>
          <w:rFonts w:ascii="Verdana" w:hAnsi="Verdana"/>
          <w:b/>
          <w:i/>
          <w:sz w:val="17"/>
          <w:szCs w:val="17"/>
        </w:rPr>
        <w:t xml:space="preserve">. </w:t>
      </w:r>
      <w:r w:rsidR="000149B1" w:rsidRPr="00611C37">
        <w:rPr>
          <w:rFonts w:ascii="Verdana" w:hAnsi="Verdana"/>
          <w:b/>
          <w:i/>
          <w:sz w:val="17"/>
          <w:szCs w:val="17"/>
        </w:rPr>
        <w:t xml:space="preserve">Write it below. </w:t>
      </w:r>
      <w:r w:rsidRPr="00611C37">
        <w:rPr>
          <w:rFonts w:ascii="Verdana" w:hAnsi="Verdana"/>
          <w:b/>
          <w:i/>
          <w:sz w:val="17"/>
          <w:szCs w:val="17"/>
        </w:rPr>
        <w:t>Why did you select this innovation?</w:t>
      </w:r>
    </w:p>
    <w:p w14:paraId="7B77818E" w14:textId="2A21DD5F" w:rsidR="00F70CEC" w:rsidRDefault="00F70CEC" w:rsidP="00963D3F">
      <w:pPr>
        <w:rPr>
          <w:rFonts w:ascii="Calibri" w:hAnsi="Calibri"/>
          <w:b/>
          <w:i/>
        </w:rPr>
      </w:pPr>
    </w:p>
    <w:p w14:paraId="1B1CEDF7" w14:textId="578098EC" w:rsidR="00F70CEC" w:rsidRPr="00611C37" w:rsidRDefault="00F70CEC" w:rsidP="00963D3F">
      <w:pPr>
        <w:rPr>
          <w:rFonts w:ascii="Calibri" w:hAnsi="Calibri"/>
          <w:b/>
          <w:i/>
        </w:rPr>
        <w:sectPr w:rsidR="00F70CEC" w:rsidRPr="00611C37" w:rsidSect="00963D3F">
          <w:pgSz w:w="12240" w:h="15840" w:code="1"/>
          <w:pgMar w:top="994" w:right="720" w:bottom="720" w:left="720" w:header="720" w:footer="720" w:gutter="0"/>
          <w:cols w:space="720"/>
          <w:titlePg/>
          <w:docGrid w:linePitch="360"/>
        </w:sectPr>
      </w:pPr>
    </w:p>
    <w:p w14:paraId="7D63BB51" w14:textId="62B5D5FB" w:rsidR="00957867" w:rsidRPr="00611C37" w:rsidRDefault="007F45B2" w:rsidP="00963D3F">
      <w:pPr>
        <w:tabs>
          <w:tab w:val="center" w:pos="5400"/>
        </w:tabs>
        <w:spacing w:line="276" w:lineRule="auto"/>
        <w:rPr>
          <w:rFonts w:ascii="Verdana" w:hAnsi="Verdana"/>
          <w:b/>
          <w:i/>
          <w:sz w:val="17"/>
          <w:szCs w:val="17"/>
        </w:rPr>
      </w:pPr>
      <w:r w:rsidRPr="00611C37">
        <w:rPr>
          <w:rFonts w:ascii="Verdana" w:hAnsi="Verdana"/>
          <w:b/>
          <w:i/>
          <w:sz w:val="17"/>
          <w:szCs w:val="17"/>
        </w:rPr>
        <w:lastRenderedPageBreak/>
        <w:tab/>
      </w:r>
      <w:r w:rsidR="00963D3F" w:rsidRPr="00611C37">
        <w:rPr>
          <w:noProof/>
          <w:sz w:val="28"/>
          <w:szCs w:val="28"/>
        </w:rPr>
        <mc:AlternateContent>
          <mc:Choice Requires="wps">
            <w:drawing>
              <wp:anchor distT="0" distB="0" distL="114300" distR="114300" simplePos="0" relativeHeight="251760640" behindDoc="1" locked="0" layoutInCell="1" allowOverlap="1" wp14:anchorId="74DEF4A4" wp14:editId="285C3E73">
                <wp:simplePos x="0" y="0"/>
                <wp:positionH relativeFrom="margin">
                  <wp:posOffset>3072130</wp:posOffset>
                </wp:positionH>
                <wp:positionV relativeFrom="paragraph">
                  <wp:posOffset>-595630</wp:posOffset>
                </wp:positionV>
                <wp:extent cx="3561080" cy="738505"/>
                <wp:effectExtent l="0" t="0" r="20320" b="23495"/>
                <wp:wrapNone/>
                <wp:docPr id="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1080" cy="738505"/>
                        </a:xfrm>
                        <a:prstGeom prst="rect">
                          <a:avLst/>
                        </a:prstGeom>
                        <a:solidFill>
                          <a:srgbClr val="FFFFFF"/>
                        </a:solidFill>
                        <a:ln w="9525">
                          <a:solidFill>
                            <a:srgbClr val="000000"/>
                          </a:solidFill>
                          <a:miter lim="800000"/>
                          <a:headEnd/>
                          <a:tailEnd/>
                        </a:ln>
                      </wps:spPr>
                      <wps:txbx>
                        <w:txbxContent>
                          <w:p w14:paraId="58722EC7"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2F797CCF"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4DEF4A4" id="_x0000_s1029" type="#_x0000_t202" style="position:absolute;margin-left:241.9pt;margin-top:-46.9pt;width:280.4pt;height:58.15pt;z-index:-2515558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qHrwJQIAAEsEAAAOAAAAZHJzL2Uyb0RvYy54bWysVNtu2zAMfR+wfxD0vti5NakRp+jSZRjQ&#10;XYB2HyDLcixMEjVJiZ19fSk5TbPbyzA/CKRIHZKHpFc3vVbkIJyXYEo6HuWUCMOhlmZX0q+P2zdL&#10;SnxgpmYKjCjpUXh6s379atXZQkygBVULRxDE+KKzJW1DsEWWed4KzfwIrDBobMBpFlB1u6x2rEN0&#10;rbJJnl9lHbjaOuDCe7y9G4x0nfCbRvDwuWm8CESVFHML6XTprOKZrVes2DlmW8lPabB/yEIzaTDo&#10;GeqOBUb2Tv4GpSV34KEJIw46g6aRXKQasJpx/ks1Dy2zItWC5Hh7psn/P1j+6fDFEVmXdEGJYRpb&#10;9Cj6QN5CTyaRnc76Ap0eLLqFHq+xy6lSb++Bf/PEwKZlZidunYOuFazG7MbxZXbxdMDxEaTqPkKN&#10;Ydg+QALqG6cjdUgGQXTs0vHcmZgKx8vp/GqcL9HE0baYLuf5PIVgxfNr63x4L0CTKJTUYecTOjvc&#10;+xCzYcWzSwzmQcl6K5VKittVG+XIgeGUbNN3Qv/JTRnSlfR6PpkPBPwVIk/fnyC0DDjuSuqSLs9O&#10;rIi0vTN1GsbApBpkTFmZE4+RuoHE0Fd9atg0BogcV1AfkVgHw3TjNqLQgvtBSYeTXVL/fc+coER9&#10;MNic6/FsFlchKbP5YoKKu7RUlxZmOEKVNFAyiJuQ1ifyZuAWm9jIxO9LJqeUcWIT7aftiitxqSev&#10;l3/A+gkAAP//AwBQSwMEFAAGAAgAAAAhAA86K23gAAAACwEAAA8AAABkcnMvZG93bnJldi54bWxM&#10;j8FOwzAQRO9I/IO1SFxQ65CGkIZsKoQEojcoCK5u7CYR9jrYbhr+HucEtx3taOZNtZmMZqNyvreE&#10;cL1MgClqrOypRXh/e1wUwHwQJIW2pBB+lIdNfX5WiVLaE72qcRdaFkPIlwKhC2EoOfdNp4zwSzso&#10;ir+DdUaEKF3LpROnGG40T5Mk50b0FBs6MaiHTjVfu6NBKLLn8dNvVy8fTX7Q63B1Oz59O8TLi+n+&#10;DlhQU/gzw4wf0aGOTHt7JOmZRsiKVUQPCIv1fMyOJMtyYHuENL0BXlf8/4b6FwAA//8DAFBLAQIt&#10;ABQABgAIAAAAIQC2gziS/gAAAOEBAAATAAAAAAAAAAAAAAAAAAAAAABbQ29udGVudF9UeXBlc10u&#10;eG1sUEsBAi0AFAAGAAgAAAAhADj9If/WAAAAlAEAAAsAAAAAAAAAAAAAAAAALwEAAF9yZWxzLy5y&#10;ZWxzUEsBAi0AFAAGAAgAAAAhAHqoevAlAgAASwQAAA4AAAAAAAAAAAAAAAAALgIAAGRycy9lMm9E&#10;b2MueG1sUEsBAi0AFAAGAAgAAAAhAA86K23gAAAACwEAAA8AAAAAAAAAAAAAAAAAfwQAAGRycy9k&#10;b3ducmV2LnhtbFBLBQYAAAAABAAEAPMAAACMBQAAAAA=&#10;">
                <v:textbox>
                  <w:txbxContent>
                    <w:p w14:paraId="58722EC7"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2F797CCF"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p>
    <w:p w14:paraId="7615FAF3" w14:textId="3212CD18" w:rsidR="00957867" w:rsidRPr="00611C37" w:rsidRDefault="00957867" w:rsidP="00963D3F">
      <w:pPr>
        <w:pStyle w:val="FFATitle"/>
        <w:spacing w:before="360" w:after="160"/>
      </w:pPr>
      <w:r w:rsidRPr="00611C37">
        <w:t>Four Stages of Innovation</w:t>
      </w:r>
    </w:p>
    <w:p w14:paraId="4449251A" w14:textId="77777777" w:rsidR="00957867" w:rsidRPr="00611C37" w:rsidRDefault="00957867" w:rsidP="00957867">
      <w:pPr>
        <w:pStyle w:val="FFASub1"/>
      </w:pPr>
      <w:r w:rsidRPr="00611C37">
        <w:t xml:space="preserve">Directions: </w:t>
      </w:r>
    </w:p>
    <w:p w14:paraId="27A7ECF7" w14:textId="4DFA26FB" w:rsidR="00957867" w:rsidRPr="00611C37" w:rsidRDefault="00957867" w:rsidP="00963D3F">
      <w:pPr>
        <w:pStyle w:val="FFABody"/>
      </w:pPr>
      <w:r w:rsidRPr="00611C37">
        <w:t>Innovative ideas can be better implemented with the help of a model. Several individuals and businesses use models to help organize new and creative ideas.</w:t>
      </w:r>
      <w:r w:rsidR="00662065" w:rsidRPr="00611C37">
        <w:t xml:space="preserve"> </w:t>
      </w:r>
      <w:r w:rsidR="00B055AB" w:rsidRPr="00611C37">
        <w:t xml:space="preserve">For example, </w:t>
      </w:r>
      <w:r w:rsidRPr="00611C37">
        <w:t xml:space="preserve">Elanco’s research and development team uses four stages of innovation to enhance their vision of “Food and Companionship Enriching Life.” Elanco’s (2018) vision can be found at </w:t>
      </w:r>
      <w:hyperlink r:id="rId47" w:history="1">
        <w:r w:rsidR="0023298D" w:rsidRPr="00A426C4">
          <w:rPr>
            <w:rStyle w:val="Hyperlink"/>
          </w:rPr>
          <w:t>https://www.elanco.com/en-us/about-us/our-journey</w:t>
        </w:r>
      </w:hyperlink>
      <w:r w:rsidR="0023298D">
        <w:t xml:space="preserve">. </w:t>
      </w:r>
    </w:p>
    <w:p w14:paraId="4402F17C" w14:textId="77777777" w:rsidR="0079208A" w:rsidRPr="00611C37" w:rsidRDefault="0079208A" w:rsidP="00963D3F">
      <w:pPr>
        <w:pStyle w:val="FFABody"/>
      </w:pPr>
    </w:p>
    <w:p w14:paraId="6377909B" w14:textId="70366079" w:rsidR="00B055AB" w:rsidRPr="00611C37" w:rsidRDefault="0079208A" w:rsidP="00963D3F">
      <w:pPr>
        <w:pStyle w:val="FFABody"/>
      </w:pPr>
      <w:r w:rsidRPr="00611C37">
        <w:t>Using</w:t>
      </w:r>
      <w:r w:rsidR="00957867" w:rsidRPr="00611C37">
        <w:t xml:space="preserve"> the innovation selected from “The Future of Farming </w:t>
      </w:r>
      <w:r w:rsidR="00F70CEC">
        <w:t>and</w:t>
      </w:r>
      <w:r w:rsidR="00957867" w:rsidRPr="00611C37">
        <w:t xml:space="preserve"> Agriculture” video </w:t>
      </w:r>
      <w:r w:rsidR="00B055AB" w:rsidRPr="00611C37">
        <w:t xml:space="preserve">at </w:t>
      </w:r>
      <w:hyperlink r:id="rId48" w:history="1">
        <w:r w:rsidR="00B055AB" w:rsidRPr="00611C37">
          <w:rPr>
            <w:rStyle w:val="Hyperlink"/>
          </w:rPr>
          <w:t>https://youtu.be/Qmla9NLFBvU</w:t>
        </w:r>
      </w:hyperlink>
      <w:r w:rsidR="00B055AB" w:rsidRPr="00611C37">
        <w:t>, describe how the innovation is using or has used each of the four stages of innovation.</w:t>
      </w:r>
    </w:p>
    <w:p w14:paraId="6F991351" w14:textId="679ED0E3" w:rsidR="00B055AB" w:rsidRPr="00611C37" w:rsidRDefault="00B055AB" w:rsidP="00B055AB">
      <w:pPr>
        <w:pStyle w:val="FFABody"/>
        <w:rPr>
          <w:i/>
        </w:rPr>
      </w:pPr>
    </w:p>
    <w:p w14:paraId="6726D82C" w14:textId="711FEF6D" w:rsidR="00A12427" w:rsidRPr="00611C37" w:rsidRDefault="00B055AB" w:rsidP="00963D3F">
      <w:pPr>
        <w:pStyle w:val="FFABody"/>
      </w:pPr>
      <w:r w:rsidRPr="00611C37">
        <w:rPr>
          <w:i/>
        </w:rPr>
        <w:t>Optional:</w:t>
      </w:r>
      <w:r w:rsidRPr="00611C37">
        <w:t xml:space="preserve"> If YouTube is unavailable, complete the worksheet using the U.S. Department of Agriculture’s “Innovations at Work in Agriculture” </w:t>
      </w:r>
      <w:r w:rsidR="00F70CEC" w:rsidRPr="00611C37">
        <w:t xml:space="preserve">(2017) </w:t>
      </w:r>
      <w:r w:rsidRPr="00611C37">
        <w:t xml:space="preserve">website at </w:t>
      </w:r>
      <w:hyperlink r:id="rId49" w:history="1">
        <w:r w:rsidRPr="00611C37">
          <w:rPr>
            <w:rStyle w:val="Hyperlink"/>
          </w:rPr>
          <w:t>https://newfarmers.usda.gov/innovations-work-agriculture</w:t>
        </w:r>
      </w:hyperlink>
      <w:r w:rsidR="00F70CEC" w:rsidRPr="00611C37">
        <w:t>.</w:t>
      </w:r>
      <w:r w:rsidRPr="00611C37">
        <w:t xml:space="preserve"> </w:t>
      </w:r>
    </w:p>
    <w:p w14:paraId="583FFECD" w14:textId="7C44BE9F" w:rsidR="00A12427" w:rsidRPr="00611C37" w:rsidRDefault="00A12427" w:rsidP="00963D3F">
      <w:pPr>
        <w:pStyle w:val="FFABody"/>
      </w:pPr>
    </w:p>
    <w:p w14:paraId="6B63E934" w14:textId="6043AD32" w:rsidR="00034F41" w:rsidRPr="00611C37" w:rsidRDefault="00876CB5" w:rsidP="00963D3F">
      <w:pPr>
        <w:spacing w:after="480"/>
        <w:jc w:val="center"/>
        <w:rPr>
          <w:i/>
          <w:sz w:val="20"/>
          <w:szCs w:val="17"/>
        </w:rPr>
      </w:pPr>
      <w:r w:rsidRPr="00611C37">
        <w:rPr>
          <w:rFonts w:ascii="Verdana" w:hAnsi="Verdana"/>
          <w:b/>
          <w:i/>
          <w:noProof/>
          <w:sz w:val="22"/>
          <w:szCs w:val="22"/>
        </w:rPr>
        <mc:AlternateContent>
          <mc:Choice Requires="wpg">
            <w:drawing>
              <wp:anchor distT="0" distB="0" distL="114300" distR="114300" simplePos="0" relativeHeight="251736064" behindDoc="0" locked="0" layoutInCell="1" allowOverlap="1" wp14:anchorId="56E5D80F" wp14:editId="79F04E6E">
                <wp:simplePos x="0" y="0"/>
                <wp:positionH relativeFrom="column">
                  <wp:posOffset>1161393</wp:posOffset>
                </wp:positionH>
                <wp:positionV relativeFrom="paragraph">
                  <wp:posOffset>338849</wp:posOffset>
                </wp:positionV>
                <wp:extent cx="5122545" cy="4327635"/>
                <wp:effectExtent l="0" t="0" r="8255" b="0"/>
                <wp:wrapNone/>
                <wp:docPr id="265" name="Group 265"/>
                <wp:cNvGraphicFramePr/>
                <a:graphic xmlns:a="http://schemas.openxmlformats.org/drawingml/2006/main">
                  <a:graphicData uri="http://schemas.microsoft.com/office/word/2010/wordprocessingGroup">
                    <wpg:wgp>
                      <wpg:cNvGrpSpPr/>
                      <wpg:grpSpPr>
                        <a:xfrm>
                          <a:off x="0" y="0"/>
                          <a:ext cx="5122545" cy="4327635"/>
                          <a:chOff x="0" y="0"/>
                          <a:chExt cx="5122545" cy="4327635"/>
                        </a:xfrm>
                      </wpg:grpSpPr>
                      <wps:wsp>
                        <wps:cNvPr id="48" name="Text Box 48"/>
                        <wps:cNvSpPr txBox="1"/>
                        <wps:spPr>
                          <a:xfrm>
                            <a:off x="0" y="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0141D0BE" w14:textId="1272BA72" w:rsidR="00780BEA" w:rsidRPr="00963D3F" w:rsidRDefault="00780BEA">
                              <w:pPr>
                                <w:rPr>
                                  <w:rFonts w:ascii="Verdana" w:hAnsi="Verdana"/>
                                  <w:i/>
                                  <w:sz w:val="17"/>
                                  <w:szCs w:val="17"/>
                                </w:rPr>
                              </w:pPr>
                              <w:r w:rsidRPr="00963D3F">
                                <w:rPr>
                                  <w:rFonts w:ascii="Verdana" w:hAnsi="Verdana"/>
                                  <w:i/>
                                  <w:sz w:val="17"/>
                                  <w:szCs w:val="17"/>
                                </w:rPr>
                                <w:t>Identify ideas, products or technologies to address challenges</w:t>
                              </w:r>
                              <w:r w:rsidR="00F70CEC">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9" name="Text Box 49"/>
                        <wps:cNvSpPr txBox="1"/>
                        <wps:spPr>
                          <a:xfrm>
                            <a:off x="0" y="1355835"/>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744C1EB1" w14:textId="57E299CF" w:rsidR="00780BEA" w:rsidRPr="00963D3F" w:rsidRDefault="00780BEA" w:rsidP="005A4EE7">
                              <w:pPr>
                                <w:rPr>
                                  <w:rFonts w:ascii="Verdana" w:hAnsi="Verdana"/>
                                  <w:i/>
                                  <w:sz w:val="17"/>
                                  <w:szCs w:val="17"/>
                                </w:rPr>
                              </w:pPr>
                              <w:r w:rsidRPr="005A4EE7">
                                <w:rPr>
                                  <w:rFonts w:ascii="Verdana" w:hAnsi="Verdana"/>
                                  <w:i/>
                                  <w:sz w:val="17"/>
                                  <w:szCs w:val="17"/>
                                </w:rPr>
                                <w:t>D</w:t>
                              </w:r>
                              <w:r w:rsidRPr="00963D3F">
                                <w:rPr>
                                  <w:rFonts w:ascii="Verdana" w:hAnsi="Verdana"/>
                                  <w:i/>
                                  <w:sz w:val="17"/>
                                  <w:szCs w:val="17"/>
                                </w:rPr>
                                <w:t xml:space="preserve">esign specific measures </w:t>
                              </w:r>
                              <w:r>
                                <w:rPr>
                                  <w:rFonts w:ascii="Verdana" w:hAnsi="Verdana"/>
                                  <w:i/>
                                  <w:sz w:val="17"/>
                                  <w:szCs w:val="17"/>
                                </w:rPr>
                                <w:t>that</w:t>
                              </w:r>
                              <w:r w:rsidRPr="00963D3F">
                                <w:rPr>
                                  <w:rFonts w:ascii="Verdana" w:hAnsi="Verdana"/>
                                  <w:i/>
                                  <w:sz w:val="17"/>
                                  <w:szCs w:val="17"/>
                                </w:rPr>
                                <w:t xml:space="preserve"> help maintain safety, efficiency and effectiveness</w:t>
                              </w:r>
                              <w:r w:rsidR="00F70CEC">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0" name="Text Box 50"/>
                        <wps:cNvSpPr txBox="1"/>
                        <wps:spPr>
                          <a:xfrm>
                            <a:off x="0" y="273269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72B64882" w14:textId="2B336C66" w:rsidR="00780BEA" w:rsidRPr="00963D3F" w:rsidRDefault="00780BEA" w:rsidP="005A4EE7">
                              <w:pPr>
                                <w:rPr>
                                  <w:rFonts w:ascii="Verdana" w:hAnsi="Verdana"/>
                                  <w:i/>
                                  <w:sz w:val="17"/>
                                  <w:szCs w:val="17"/>
                                </w:rPr>
                              </w:pPr>
                              <w:r w:rsidRPr="00AE59FE">
                                <w:rPr>
                                  <w:rFonts w:ascii="Verdana" w:hAnsi="Verdana"/>
                                  <w:i/>
                                  <w:sz w:val="17"/>
                                  <w:szCs w:val="17"/>
                                </w:rPr>
                                <w:t xml:space="preserve">Describe </w:t>
                              </w:r>
                              <w:r w:rsidRPr="00963D3F">
                                <w:rPr>
                                  <w:rFonts w:ascii="Verdana" w:hAnsi="Verdana"/>
                                  <w:i/>
                                  <w:sz w:val="17"/>
                                  <w:szCs w:val="17"/>
                                </w:rPr>
                                <w:t xml:space="preserve">studies </w:t>
                              </w:r>
                              <w:r>
                                <w:rPr>
                                  <w:rFonts w:ascii="Verdana" w:hAnsi="Verdana"/>
                                  <w:i/>
                                  <w:sz w:val="17"/>
                                  <w:szCs w:val="17"/>
                                </w:rPr>
                                <w:t xml:space="preserve">that should be conducted </w:t>
                              </w:r>
                              <w:r w:rsidRPr="00963D3F">
                                <w:rPr>
                                  <w:rFonts w:ascii="Verdana" w:hAnsi="Verdana"/>
                                  <w:i/>
                                  <w:sz w:val="17"/>
                                  <w:szCs w:val="17"/>
                                </w:rPr>
                                <w:t>to ensure the quality of the products</w:t>
                              </w:r>
                              <w:r w:rsidR="00F70CEC">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1" name="Text Box 51"/>
                        <wps:cNvSpPr txBox="1"/>
                        <wps:spPr>
                          <a:xfrm>
                            <a:off x="0" y="4099035"/>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75C1117D" w14:textId="6ED2427E" w:rsidR="00780BEA" w:rsidRPr="003C2820" w:rsidRDefault="00780BEA" w:rsidP="00C13397">
                              <w:pPr>
                                <w:rPr>
                                  <w:rFonts w:ascii="Verdana" w:hAnsi="Verdana"/>
                                  <w:i/>
                                  <w:sz w:val="17"/>
                                  <w:szCs w:val="17"/>
                                </w:rPr>
                              </w:pPr>
                              <w:r>
                                <w:rPr>
                                  <w:rFonts w:ascii="Verdana" w:hAnsi="Verdana"/>
                                  <w:i/>
                                  <w:sz w:val="17"/>
                                  <w:szCs w:val="17"/>
                                </w:rPr>
                                <w:t>Describe</w:t>
                              </w:r>
                              <w:r w:rsidRPr="003C2820">
                                <w:rPr>
                                  <w:rFonts w:ascii="Verdana" w:hAnsi="Verdana"/>
                                  <w:i/>
                                  <w:sz w:val="17"/>
                                  <w:szCs w:val="17"/>
                                </w:rPr>
                                <w:t xml:space="preserve"> technical expertise t</w:t>
                              </w:r>
                              <w:r>
                                <w:rPr>
                                  <w:rFonts w:ascii="Verdana" w:hAnsi="Verdana"/>
                                  <w:i/>
                                  <w:sz w:val="17"/>
                                  <w:szCs w:val="17"/>
                                </w:rPr>
                                <w:t>hat will</w:t>
                              </w:r>
                              <w:r w:rsidRPr="003C2820">
                                <w:rPr>
                                  <w:rFonts w:ascii="Verdana" w:hAnsi="Verdana"/>
                                  <w:i/>
                                  <w:sz w:val="17"/>
                                  <w:szCs w:val="17"/>
                                </w:rPr>
                                <w:t xml:space="preserve"> support </w:t>
                              </w:r>
                              <w:r>
                                <w:rPr>
                                  <w:rFonts w:ascii="Verdana" w:hAnsi="Verdana"/>
                                  <w:i/>
                                  <w:sz w:val="17"/>
                                  <w:szCs w:val="17"/>
                                </w:rPr>
                                <w:t>the innovation and the</w:t>
                              </w:r>
                              <w:r w:rsidRPr="003C2820">
                                <w:rPr>
                                  <w:rFonts w:ascii="Verdana" w:hAnsi="Verdana"/>
                                  <w:i/>
                                  <w:sz w:val="17"/>
                                  <w:szCs w:val="17"/>
                                </w:rPr>
                                <w:t xml:space="preserve"> customers</w:t>
                              </w:r>
                              <w:r w:rsidR="00F70CEC">
                                <w:rPr>
                                  <w:rFonts w:ascii="Verdana" w:hAnsi="Verdana"/>
                                  <w:i/>
                                  <w:sz w:val="17"/>
                                  <w:szCs w:val="17"/>
                                </w:rPr>
                                <w:t>.</w:t>
                              </w:r>
                            </w:p>
                            <w:p w14:paraId="1C8A088E" w14:textId="6063F529" w:rsidR="00780BEA" w:rsidRPr="00963D3F" w:rsidRDefault="00780BEA" w:rsidP="004B0D6E">
                              <w:pPr>
                                <w:rPr>
                                  <w:rFonts w:ascii="Verdana" w:hAnsi="Verdana"/>
                                  <w:i/>
                                  <w:sz w:val="17"/>
                                  <w:szCs w:val="17"/>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anchor>
            </w:drawing>
          </mc:Choice>
          <mc:Fallback>
            <w:pict>
              <v:group w14:anchorId="56E5D80F" id="Group 265" o:spid="_x0000_s1030" style="position:absolute;left:0;text-align:left;margin-left:91.45pt;margin-top:26.7pt;width:403.35pt;height:340.75pt;z-index:251736064" coordsize="51225,432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vFQUAMAAB4SAAAOAAAAZHJzL2Uyb0RvYy54bWzsWFFP2zAQfp+0/2D5fSRNk5ZGpKiDgSYh&#10;QIOJZ9dxmmiJ7dluE/brd3aSUgrSRNEQQn1JnfPd+e7zfWc3R8dNVaIVU7oQPMGDAx8jxqlIC75I&#10;8M/bsy+HGGlDeEpKwVmC75nGx9PPn45qGbNA5KJMmULghOu4lgnOjZGx52mas4roAyEZh8lMqIoY&#10;eFULL1WkBu9V6QW+P/JqoVKpBGVag/S0ncRT5z/LGDVXWaaZQWWCITbjnso95/bpTY9IvFBE5gXt&#10;wiA7RFGRgsOia1enxBC0VMUTV1VBldAiMwdUVJ7IsoIylwNkM/C3sjlXYildLou4Xsg1TADtFk47&#10;u6WXq2uFijTBwSjCiJMKNsmti6wA4KnlIgatcyVv5LXqBIv2zWbcZKqyv5ALahyw92tgWWMQBWE0&#10;CIIoBP8U5sJhMB4NnW8S0xz254kdzb/9w9LrF/ZsfOtwagllpB+Q0q9D6iYnkrkN0BaDDqkQaroF&#10;6tYm+FU0CEQOGadmcUKmATkwopdrEO4EVxAcjnxXqOucSSyVNudMVMgOEqygzl35kdWFNhAJqPYq&#10;dlEuzoqyBDmJS/5IAIqthDmydNYWxjZgNzL3JWttf7AMisVtsxU4mrKTUqEVAYIRShk3LmXnF7St&#10;VgZrv8Sw07embVQvMV5buJUFN2vjquBCOZS2wk5/9SFnrT7gt5G3HZpm3jiWhP1+zkV6D9usRNtS&#10;tKRnBezFBdHmmijoIdBtoC+aK3hkpagTLLoRRrlQf56TW30oWJjFqIaelGD9e0kUw6j8zqGUJ4Mw&#10;tE3MvYTROIAXtTkz35zhy+pEwK4MoANL6oZW35T9MFOiuoP2ObOrwhThFNZOsOmHJ6btlNB+KZvN&#10;nBK0LUnMBb+R1Lq2KNtKu23uiJJdORqgxaXoyUPirapsda0lF7OlEVnhStbi3KLa4Q9Etu3nLRg9&#10;ecroSb/TQPyXM3owjKLDvsk92wb3vH6gpv8cLR93k//M6+6o6ytwz+sPwesIutrWSQ2i15zUwXgY&#10;jCbdvXHPa3fTeM/n9ajf7f15/YHO6wjuNNu8Xt+0dzqvQ38y8ffn9aML/Hvm9XjP67e9h7v/2fAR&#10;wnX87oOJ/cqx+e7u7Q+fdaZ/AQAA//8DAFBLAwQUAAYACAAAACEALkvNaeEAAAAKAQAADwAAAGRy&#10;cy9kb3ducmV2LnhtbEyPQU+DQBCF7yb+h82YeLMLpa2ALE3TqKemia2J8TaFKZCyu4TdAv33jic9&#10;vsyX977J1pNuxUC9a6xREM4CEGQKWzamUvB5fHuKQTiPpsTWGlJwIwfr/P4uw7S0o/mg4eArwSXG&#10;paig9r5LpXRFTRrdzHZk+Ha2vUbPsa9k2ePI5bqV8yBYSY2N4YUaO9rWVFwOV63gfcRxE4Wvw+5y&#10;3t6+j8v91y4kpR4fps0LCE+T/4PhV5/VIWenk72a0omWczxPGFWwjBYgGEjiZAXipOA5WiQg80z+&#10;fyH/AQAA//8DAFBLAQItABQABgAIAAAAIQC2gziS/gAAAOEBAAATAAAAAAAAAAAAAAAAAAAAAABb&#10;Q29udGVudF9UeXBlc10ueG1sUEsBAi0AFAAGAAgAAAAhADj9If/WAAAAlAEAAAsAAAAAAAAAAAAA&#10;AAAALwEAAF9yZWxzLy5yZWxzUEsBAi0AFAAGAAgAAAAhAHqC8VBQAwAAHhIAAA4AAAAAAAAAAAAA&#10;AAAALgIAAGRycy9lMm9Eb2MueG1sUEsBAi0AFAAGAAgAAAAhAC5LzWnhAAAACgEAAA8AAAAAAAAA&#10;AAAAAAAAqgUAAGRycy9kb3ducmV2LnhtbFBLBQYAAAAABAAEAPMAAAC4BgAAAAA=&#10;">
                <v:shape id="Text Box 48" o:spid="_x0000_s1031" type="#_x0000_t202" style="position:absolute;width:51225;height:22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RfbivgAAANsAAAAPAAAAZHJzL2Rvd25yZXYueG1sRE/LisIw&#10;FN0L/kO4gjtNHFS0GkVGhFk5+AR3l+baFpub0kTb+fvJQnB5OO/lurWleFHtC8caRkMFgjh1puBM&#10;w/m0G8xA+IBssHRMGv7Iw3rV7SwxMa7hA72OIRMxhH2CGvIQqkRKn+Zk0Q9dRRy5u6sthgjrTJoa&#10;mxhuS/ml1FRaLDg25FjRd07p4/i0Gi77++06Vr/Z1k6qxrVKsp1Lrfu9drMAEagNH/Hb/WM0jOPY&#10;+CX+ALn6BwAA//8DAFBLAQItABQABgAIAAAAIQDb4fbL7gAAAIUBAAATAAAAAAAAAAAAAAAAAAAA&#10;AABbQ29udGVudF9UeXBlc10ueG1sUEsBAi0AFAAGAAgAAAAhAFr0LFu/AAAAFQEAAAsAAAAAAAAA&#10;AAAAAAAAHwEAAF9yZWxzLy5yZWxzUEsBAi0AFAAGAAgAAAAhALFF9uK+AAAA2wAAAA8AAAAAAAAA&#10;AAAAAAAABwIAAGRycy9kb3ducmV2LnhtbFBLBQYAAAAAAwADALcAAADyAgAAAAA=&#10;" filled="f" stroked="f">
                  <v:textbox>
                    <w:txbxContent>
                      <w:p w14:paraId="0141D0BE" w14:textId="1272BA72" w:rsidR="00780BEA" w:rsidRPr="00963D3F" w:rsidRDefault="00780BEA">
                        <w:pPr>
                          <w:rPr>
                            <w:rFonts w:ascii="Verdana" w:hAnsi="Verdana"/>
                            <w:i/>
                            <w:sz w:val="17"/>
                            <w:szCs w:val="17"/>
                          </w:rPr>
                        </w:pPr>
                        <w:r w:rsidRPr="00963D3F">
                          <w:rPr>
                            <w:rFonts w:ascii="Verdana" w:hAnsi="Verdana"/>
                            <w:i/>
                            <w:sz w:val="17"/>
                            <w:szCs w:val="17"/>
                          </w:rPr>
                          <w:t>Identify ideas, products or technologies to address challenges</w:t>
                        </w:r>
                        <w:r w:rsidR="00F70CEC">
                          <w:rPr>
                            <w:rFonts w:ascii="Verdana" w:hAnsi="Verdana"/>
                            <w:i/>
                            <w:sz w:val="17"/>
                            <w:szCs w:val="17"/>
                          </w:rPr>
                          <w:t>.</w:t>
                        </w:r>
                      </w:p>
                    </w:txbxContent>
                  </v:textbox>
                </v:shape>
                <v:shape id="Text Box 49" o:spid="_x0000_s1032" type="#_x0000_t202" style="position:absolute;top:13558;width:51225;height:22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CVN5wwAAANsAAAAPAAAAZHJzL2Rvd25yZXYueG1sRI/NasMw&#10;EITvhbyD2EButZSSltiJbEJLoKeW5g9yW6yNbWKtjKXG7ttXhUKOw8x8w6yL0bbiRr1vHGuYJwoE&#10;celMw5WGw377uAThA7LB1jFp+CEPRT55WGNm3MBfdNuFSkQI+ww11CF0mZS+rMmiT1xHHL2L6y2G&#10;KPtKmh6HCLetfFLqRVpsOC7U2NFrTeV19201HD8u59NCfVZv9rkb3Kgk21RqPZuOmxWIQGO4h//b&#10;70bDIoW/L/EHyPwXAAD//wMAUEsBAi0AFAAGAAgAAAAhANvh9svuAAAAhQEAABMAAAAAAAAAAAAA&#10;AAAAAAAAAFtDb250ZW50X1R5cGVzXS54bWxQSwECLQAUAAYACAAAACEAWvQsW78AAAAVAQAACwAA&#10;AAAAAAAAAAAAAAAfAQAAX3JlbHMvLnJlbHNQSwECLQAUAAYACAAAACEA3glTecMAAADbAAAADwAA&#10;AAAAAAAAAAAAAAAHAgAAZHJzL2Rvd25yZXYueG1sUEsFBgAAAAADAAMAtwAAAPcCAAAAAA==&#10;" filled="f" stroked="f">
                  <v:textbox>
                    <w:txbxContent>
                      <w:p w14:paraId="744C1EB1" w14:textId="57E299CF" w:rsidR="00780BEA" w:rsidRPr="00963D3F" w:rsidRDefault="00780BEA" w:rsidP="005A4EE7">
                        <w:pPr>
                          <w:rPr>
                            <w:rFonts w:ascii="Verdana" w:hAnsi="Verdana"/>
                            <w:i/>
                            <w:sz w:val="17"/>
                            <w:szCs w:val="17"/>
                          </w:rPr>
                        </w:pPr>
                        <w:r w:rsidRPr="005A4EE7">
                          <w:rPr>
                            <w:rFonts w:ascii="Verdana" w:hAnsi="Verdana"/>
                            <w:i/>
                            <w:sz w:val="17"/>
                            <w:szCs w:val="17"/>
                          </w:rPr>
                          <w:t>D</w:t>
                        </w:r>
                        <w:r w:rsidRPr="00963D3F">
                          <w:rPr>
                            <w:rFonts w:ascii="Verdana" w:hAnsi="Verdana"/>
                            <w:i/>
                            <w:sz w:val="17"/>
                            <w:szCs w:val="17"/>
                          </w:rPr>
                          <w:t xml:space="preserve">esign specific measures </w:t>
                        </w:r>
                        <w:r>
                          <w:rPr>
                            <w:rFonts w:ascii="Verdana" w:hAnsi="Verdana"/>
                            <w:i/>
                            <w:sz w:val="17"/>
                            <w:szCs w:val="17"/>
                          </w:rPr>
                          <w:t>that</w:t>
                        </w:r>
                        <w:r w:rsidRPr="00963D3F">
                          <w:rPr>
                            <w:rFonts w:ascii="Verdana" w:hAnsi="Verdana"/>
                            <w:i/>
                            <w:sz w:val="17"/>
                            <w:szCs w:val="17"/>
                          </w:rPr>
                          <w:t xml:space="preserve"> help maintain safety, efficiency and effectiveness</w:t>
                        </w:r>
                        <w:r w:rsidR="00F70CEC">
                          <w:rPr>
                            <w:rFonts w:ascii="Verdana" w:hAnsi="Verdana"/>
                            <w:i/>
                            <w:sz w:val="17"/>
                            <w:szCs w:val="17"/>
                          </w:rPr>
                          <w:t>.</w:t>
                        </w:r>
                      </w:p>
                    </w:txbxContent>
                  </v:textbox>
                </v:shape>
                <v:shape id="Text Box 50" o:spid="_x0000_s1033" type="#_x0000_t202" style="position:absolute;top:27326;width:51225;height:22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6mw5vgAAANsAAAAPAAAAZHJzL2Rvd25yZXYueG1sRE/LisIw&#10;FN0P+A/hCrMbE0VFq1FEEWY14hPcXZprW2xuShNt5+/NQnB5OO/5srWleFLtC8ca+j0Fgjh1puBM&#10;w+m4/ZmA8AHZYOmYNPyTh+Wi8zXHxLiG9/Q8hEzEEPYJashDqBIpfZqTRd9zFXHkbq62GCKsM2lq&#10;bGK4LeVAqbG0WHBsyLGidU7p/fCwGs5/t+tlqHbZxo6qxrVKsp1Krb+77WoGIlAbPuK3+9doGMX1&#10;8Uv8AXLxAgAA//8DAFBLAQItABQABgAIAAAAIQDb4fbL7gAAAIUBAAATAAAAAAAAAAAAAAAAAAAA&#10;AABbQ29udGVudF9UeXBlc10ueG1sUEsBAi0AFAAGAAgAAAAhAFr0LFu/AAAAFQEAAAsAAAAAAAAA&#10;AAAAAAAAHwEAAF9yZWxzLy5yZWxzUEsBAi0AFAAGAAgAAAAhAMrqbDm+AAAA2wAAAA8AAAAAAAAA&#10;AAAAAAAABwIAAGRycy9kb3ducmV2LnhtbFBLBQYAAAAAAwADALcAAADyAgAAAAA=&#10;" filled="f" stroked="f">
                  <v:textbox>
                    <w:txbxContent>
                      <w:p w14:paraId="72B64882" w14:textId="2B336C66" w:rsidR="00780BEA" w:rsidRPr="00963D3F" w:rsidRDefault="00780BEA" w:rsidP="005A4EE7">
                        <w:pPr>
                          <w:rPr>
                            <w:rFonts w:ascii="Verdana" w:hAnsi="Verdana"/>
                            <w:i/>
                            <w:sz w:val="17"/>
                            <w:szCs w:val="17"/>
                          </w:rPr>
                        </w:pPr>
                        <w:r w:rsidRPr="00AE59FE">
                          <w:rPr>
                            <w:rFonts w:ascii="Verdana" w:hAnsi="Verdana"/>
                            <w:i/>
                            <w:sz w:val="17"/>
                            <w:szCs w:val="17"/>
                          </w:rPr>
                          <w:t xml:space="preserve">Describe </w:t>
                        </w:r>
                        <w:r w:rsidRPr="00963D3F">
                          <w:rPr>
                            <w:rFonts w:ascii="Verdana" w:hAnsi="Verdana"/>
                            <w:i/>
                            <w:sz w:val="17"/>
                            <w:szCs w:val="17"/>
                          </w:rPr>
                          <w:t xml:space="preserve">studies </w:t>
                        </w:r>
                        <w:r>
                          <w:rPr>
                            <w:rFonts w:ascii="Verdana" w:hAnsi="Verdana"/>
                            <w:i/>
                            <w:sz w:val="17"/>
                            <w:szCs w:val="17"/>
                          </w:rPr>
                          <w:t xml:space="preserve">that should be conducted </w:t>
                        </w:r>
                        <w:r w:rsidRPr="00963D3F">
                          <w:rPr>
                            <w:rFonts w:ascii="Verdana" w:hAnsi="Verdana"/>
                            <w:i/>
                            <w:sz w:val="17"/>
                            <w:szCs w:val="17"/>
                          </w:rPr>
                          <w:t>to ensure the quality of the products</w:t>
                        </w:r>
                        <w:r w:rsidR="00F70CEC">
                          <w:rPr>
                            <w:rFonts w:ascii="Verdana" w:hAnsi="Verdana"/>
                            <w:i/>
                            <w:sz w:val="17"/>
                            <w:szCs w:val="17"/>
                          </w:rPr>
                          <w:t>.</w:t>
                        </w:r>
                      </w:p>
                    </w:txbxContent>
                  </v:textbox>
                </v:shape>
                <v:shape id="Text Box 51" o:spid="_x0000_s1034" type="#_x0000_t202" style="position:absolute;top:40990;width:51225;height:22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psmiwwAAANsAAAAPAAAAZHJzL2Rvd25yZXYueG1sRI/NasMw&#10;EITvhbyD2EBvteSSlMSxYkJLoKeW5g9yW6yNbWKtjKXG7ttXhUKOw8x8w+TFaFtxo943jjWkiQJB&#10;XDrTcKXhsN8+LUD4gGywdUwafshDsZ485JgZN/AX3XahEhHCPkMNdQhdJqUva7LoE9cRR+/ieosh&#10;yr6Spschwm0rn5V6kRYbjgs1dvRaU3ndfVsNx4/L+TRTn9WbnXeDG5Vku5RaP07HzQpEoDHcw//t&#10;d6NhnsLfl/gD5PoXAAD//wMAUEsBAi0AFAAGAAgAAAAhANvh9svuAAAAhQEAABMAAAAAAAAAAAAA&#10;AAAAAAAAAFtDb250ZW50X1R5cGVzXS54bWxQSwECLQAUAAYACAAAACEAWvQsW78AAAAVAQAACwAA&#10;AAAAAAAAAAAAAAAfAQAAX3JlbHMvLnJlbHNQSwECLQAUAAYACAAAACEApabJosMAAADbAAAADwAA&#10;AAAAAAAAAAAAAAAHAgAAZHJzL2Rvd25yZXYueG1sUEsFBgAAAAADAAMAtwAAAPcCAAAAAA==&#10;" filled="f" stroked="f">
                  <v:textbox>
                    <w:txbxContent>
                      <w:p w14:paraId="75C1117D" w14:textId="6ED2427E" w:rsidR="00780BEA" w:rsidRPr="003C2820" w:rsidRDefault="00780BEA" w:rsidP="00C13397">
                        <w:pPr>
                          <w:rPr>
                            <w:rFonts w:ascii="Verdana" w:hAnsi="Verdana"/>
                            <w:i/>
                            <w:sz w:val="17"/>
                            <w:szCs w:val="17"/>
                          </w:rPr>
                        </w:pPr>
                        <w:r>
                          <w:rPr>
                            <w:rFonts w:ascii="Verdana" w:hAnsi="Verdana"/>
                            <w:i/>
                            <w:sz w:val="17"/>
                            <w:szCs w:val="17"/>
                          </w:rPr>
                          <w:t>Describe</w:t>
                        </w:r>
                        <w:r w:rsidRPr="003C2820">
                          <w:rPr>
                            <w:rFonts w:ascii="Verdana" w:hAnsi="Verdana"/>
                            <w:i/>
                            <w:sz w:val="17"/>
                            <w:szCs w:val="17"/>
                          </w:rPr>
                          <w:t xml:space="preserve"> technical expertise t</w:t>
                        </w:r>
                        <w:r>
                          <w:rPr>
                            <w:rFonts w:ascii="Verdana" w:hAnsi="Verdana"/>
                            <w:i/>
                            <w:sz w:val="17"/>
                            <w:szCs w:val="17"/>
                          </w:rPr>
                          <w:t>hat will</w:t>
                        </w:r>
                        <w:r w:rsidRPr="003C2820">
                          <w:rPr>
                            <w:rFonts w:ascii="Verdana" w:hAnsi="Verdana"/>
                            <w:i/>
                            <w:sz w:val="17"/>
                            <w:szCs w:val="17"/>
                          </w:rPr>
                          <w:t xml:space="preserve"> support </w:t>
                        </w:r>
                        <w:r>
                          <w:rPr>
                            <w:rFonts w:ascii="Verdana" w:hAnsi="Verdana"/>
                            <w:i/>
                            <w:sz w:val="17"/>
                            <w:szCs w:val="17"/>
                          </w:rPr>
                          <w:t>the innovation and the</w:t>
                        </w:r>
                        <w:r w:rsidRPr="003C2820">
                          <w:rPr>
                            <w:rFonts w:ascii="Verdana" w:hAnsi="Verdana"/>
                            <w:i/>
                            <w:sz w:val="17"/>
                            <w:szCs w:val="17"/>
                          </w:rPr>
                          <w:t xml:space="preserve"> customers</w:t>
                        </w:r>
                        <w:r w:rsidR="00F70CEC">
                          <w:rPr>
                            <w:rFonts w:ascii="Verdana" w:hAnsi="Verdana"/>
                            <w:i/>
                            <w:sz w:val="17"/>
                            <w:szCs w:val="17"/>
                          </w:rPr>
                          <w:t>.</w:t>
                        </w:r>
                      </w:p>
                      <w:p w14:paraId="1C8A088E" w14:textId="6063F529" w:rsidR="00780BEA" w:rsidRPr="00963D3F" w:rsidRDefault="00780BEA" w:rsidP="004B0D6E">
                        <w:pPr>
                          <w:rPr>
                            <w:rFonts w:ascii="Verdana" w:hAnsi="Verdana"/>
                            <w:i/>
                            <w:sz w:val="17"/>
                            <w:szCs w:val="17"/>
                          </w:rPr>
                        </w:pPr>
                      </w:p>
                    </w:txbxContent>
                  </v:textbox>
                </v:shape>
              </v:group>
            </w:pict>
          </mc:Fallback>
        </mc:AlternateContent>
      </w:r>
      <w:r w:rsidR="00AE1BAD" w:rsidRPr="00611C37">
        <w:rPr>
          <w:rFonts w:ascii="Verdana" w:hAnsi="Verdana"/>
          <w:b/>
          <w:i/>
          <w:sz w:val="22"/>
          <w:szCs w:val="22"/>
        </w:rPr>
        <w:t>Existing I</w:t>
      </w:r>
      <w:r w:rsidR="00A12427" w:rsidRPr="00611C37">
        <w:rPr>
          <w:rFonts w:ascii="Verdana" w:hAnsi="Verdana"/>
          <w:b/>
          <w:i/>
          <w:sz w:val="22"/>
          <w:szCs w:val="22"/>
        </w:rPr>
        <w:t>nnovation</w:t>
      </w:r>
      <w:r w:rsidR="00FD7AA9" w:rsidRPr="00611C37">
        <w:rPr>
          <w:rFonts w:ascii="Verdana" w:hAnsi="Verdana"/>
          <w:b/>
          <w:i/>
          <w:sz w:val="22"/>
          <w:szCs w:val="22"/>
        </w:rPr>
        <w:t xml:space="preserve"> Name</w:t>
      </w:r>
      <w:r w:rsidR="00A12427" w:rsidRPr="00611C37">
        <w:rPr>
          <w:rFonts w:ascii="Verdana" w:hAnsi="Verdana"/>
          <w:b/>
          <w:i/>
          <w:sz w:val="22"/>
          <w:szCs w:val="22"/>
        </w:rPr>
        <w:t>:</w:t>
      </w:r>
      <w:r w:rsidR="00A12427" w:rsidRPr="00611C37">
        <w:rPr>
          <w:rFonts w:ascii="Verdana" w:hAnsi="Verdana"/>
          <w:b/>
          <w:i/>
          <w:sz w:val="28"/>
          <w:szCs w:val="17"/>
        </w:rPr>
        <w:t xml:space="preserve"> </w:t>
      </w:r>
      <w:r w:rsidR="00A12427" w:rsidRPr="00611C37">
        <w:rPr>
          <w:rFonts w:ascii="Verdana" w:hAnsi="Verdana"/>
          <w:b/>
          <w:i/>
          <w:sz w:val="22"/>
          <w:szCs w:val="22"/>
          <w:u w:val="single"/>
        </w:rPr>
        <w:t>________</w:t>
      </w:r>
      <w:r w:rsidR="00AE1BAD" w:rsidRPr="00611C37">
        <w:rPr>
          <w:rFonts w:ascii="Verdana" w:hAnsi="Verdana"/>
          <w:b/>
          <w:i/>
          <w:sz w:val="22"/>
          <w:szCs w:val="22"/>
          <w:u w:val="single"/>
        </w:rPr>
        <w:t>_</w:t>
      </w:r>
      <w:r w:rsidR="00A12427" w:rsidRPr="00611C37">
        <w:rPr>
          <w:rFonts w:ascii="Verdana" w:hAnsi="Verdana"/>
          <w:b/>
          <w:i/>
          <w:sz w:val="22"/>
          <w:szCs w:val="22"/>
          <w:u w:val="single"/>
        </w:rPr>
        <w:t>_________</w:t>
      </w:r>
      <w:r w:rsidR="00FD7AA9" w:rsidRPr="00611C37">
        <w:rPr>
          <w:rFonts w:ascii="Verdana" w:hAnsi="Verdana"/>
          <w:b/>
          <w:i/>
          <w:sz w:val="22"/>
          <w:szCs w:val="22"/>
          <w:u w:val="single"/>
        </w:rPr>
        <w:t>______________________</w:t>
      </w:r>
      <w:r w:rsidR="00A12427" w:rsidRPr="00611C37">
        <w:rPr>
          <w:rFonts w:ascii="Verdana" w:hAnsi="Verdana"/>
          <w:b/>
          <w:i/>
          <w:sz w:val="22"/>
          <w:szCs w:val="22"/>
          <w:u w:val="single"/>
        </w:rPr>
        <w:t>___</w:t>
      </w:r>
    </w:p>
    <w:p w14:paraId="51F80601" w14:textId="3E113EBD" w:rsidR="005D12E4" w:rsidRPr="00611C37" w:rsidRDefault="00957867" w:rsidP="00E3620D">
      <w:pPr>
        <w:pStyle w:val="DocumentTitle"/>
      </w:pPr>
      <w:r w:rsidRPr="00611C37">
        <w:rPr>
          <w:noProof/>
          <w:lang w:eastAsia="en-US"/>
        </w:rPr>
        <w:drawing>
          <wp:inline distT="0" distB="0" distL="0" distR="0" wp14:anchorId="0483AB13" wp14:editId="72F3A28C">
            <wp:extent cx="6664325" cy="5603966"/>
            <wp:effectExtent l="57150" t="38100" r="22225" b="92075"/>
            <wp:docPr id="13" name="Diagram 1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0" r:lo="rId51" r:qs="rId52" r:cs="rId53"/>
              </a:graphicData>
            </a:graphic>
          </wp:inline>
        </w:drawing>
      </w:r>
    </w:p>
    <w:p w14:paraId="330B4582" w14:textId="77777777" w:rsidR="005D12E4" w:rsidRPr="00611C37" w:rsidRDefault="005D12E4" w:rsidP="00E3620D">
      <w:pPr>
        <w:pStyle w:val="DocumentTitle"/>
        <w:sectPr w:rsidR="005D12E4" w:rsidRPr="00611C37" w:rsidSect="00963D3F">
          <w:pgSz w:w="12240" w:h="15840" w:code="1"/>
          <w:pgMar w:top="864" w:right="720" w:bottom="720" w:left="720" w:header="720" w:footer="720" w:gutter="0"/>
          <w:cols w:space="720"/>
          <w:titlePg/>
          <w:docGrid w:linePitch="360"/>
        </w:sectPr>
      </w:pPr>
    </w:p>
    <w:p w14:paraId="6106C0C3" w14:textId="77777777" w:rsidR="0058163D" w:rsidRPr="00611C37" w:rsidRDefault="0058163D" w:rsidP="0033483B">
      <w:pPr>
        <w:jc w:val="center"/>
        <w:rPr>
          <w:rFonts w:ascii="Verdana" w:hAnsi="Verdana"/>
          <w:b/>
          <w:sz w:val="30"/>
          <w:szCs w:val="30"/>
        </w:rPr>
        <w:sectPr w:rsidR="0058163D" w:rsidRPr="00611C37" w:rsidSect="0058163D">
          <w:type w:val="continuous"/>
          <w:pgSz w:w="12240" w:h="15840" w:code="1"/>
          <w:pgMar w:top="990" w:right="720" w:bottom="1170" w:left="720" w:header="720" w:footer="720" w:gutter="0"/>
          <w:cols w:space="720"/>
          <w:titlePg/>
          <w:docGrid w:linePitch="360"/>
        </w:sectPr>
      </w:pPr>
    </w:p>
    <w:p w14:paraId="0AC18D9F" w14:textId="18FFF0A3" w:rsidR="00694A31" w:rsidRPr="00611C37" w:rsidRDefault="00963D3F" w:rsidP="00694A31">
      <w:pPr>
        <w:spacing w:line="276" w:lineRule="auto"/>
        <w:rPr>
          <w:rFonts w:ascii="Verdana" w:hAnsi="Verdana"/>
          <w:b/>
          <w:i/>
          <w:sz w:val="17"/>
          <w:szCs w:val="17"/>
        </w:rPr>
      </w:pPr>
      <w:r w:rsidRPr="00611C37">
        <w:rPr>
          <w:noProof/>
          <w:sz w:val="28"/>
          <w:szCs w:val="28"/>
        </w:rPr>
        <w:lastRenderedPageBreak/>
        <mc:AlternateContent>
          <mc:Choice Requires="wps">
            <w:drawing>
              <wp:anchor distT="0" distB="0" distL="114300" distR="114300" simplePos="0" relativeHeight="251762688" behindDoc="1" locked="0" layoutInCell="1" allowOverlap="1" wp14:anchorId="2DBF6F7D" wp14:editId="2424D2D2">
                <wp:simplePos x="0" y="0"/>
                <wp:positionH relativeFrom="margin">
                  <wp:posOffset>3072130</wp:posOffset>
                </wp:positionH>
                <wp:positionV relativeFrom="paragraph">
                  <wp:posOffset>-595630</wp:posOffset>
                </wp:positionV>
                <wp:extent cx="3561080" cy="738505"/>
                <wp:effectExtent l="0" t="0" r="20320" b="23495"/>
                <wp:wrapNone/>
                <wp:docPr id="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1080" cy="738505"/>
                        </a:xfrm>
                        <a:prstGeom prst="rect">
                          <a:avLst/>
                        </a:prstGeom>
                        <a:solidFill>
                          <a:srgbClr val="FFFFFF"/>
                        </a:solidFill>
                        <a:ln w="9525">
                          <a:solidFill>
                            <a:srgbClr val="000000"/>
                          </a:solidFill>
                          <a:miter lim="800000"/>
                          <a:headEnd/>
                          <a:tailEnd/>
                        </a:ln>
                      </wps:spPr>
                      <wps:txbx>
                        <w:txbxContent>
                          <w:p w14:paraId="781DD12C"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2AEE74B4"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DBF6F7D" id="_x0000_s1035" type="#_x0000_t202" style="position:absolute;margin-left:241.9pt;margin-top:-46.9pt;width:280.4pt;height:58.15pt;z-index:-2515537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hb4HJgIAAEwEAAAOAAAAZHJzL2Uyb0RvYy54bWysVNtu2zAMfR+wfxD0vthJ4zY14hRdugwD&#10;ugvQ7gNkWY6FSaImKbGzry8lp2l2exnmB4EUqUPykPTyZtCK7IXzEkxFp5OcEmE4NNJsK/r1cfNm&#10;QYkPzDRMgREVPQhPb1avXy17W4oZdKAa4QiCGF/2tqJdCLbMMs87oZmfgBUGjS04zQKqbps1jvWI&#10;rlU2y/PLrAfXWAdceI+3d6ORrhJ+2woePretF4GoimJuIZ0unXU8s9WSlVvHbCf5MQ32D1loJg0G&#10;PUHdscDIzsnfoLTkDjy0YcJBZ9C2kotUA1YzzX+p5qFjVqRakBxvTzT5/wfLP+2/OCIb7N2cEsM0&#10;9uhRDIG8hYHMIj299SV6PVj0CwNeo2sq1dt74N88MbDumNmKW+eg7wRrML1pfJmdPR1xfASp+4/Q&#10;YBi2C5CAhtbpyB2yQRAd23Q4tSamwvHyoric5gs0cbRdXSyKvEghWPn82jof3gvQJAoVddj6hM72&#10;9z7EbFj57BKDeVCy2UilkuK29Vo5smc4Jpv0HdF/clOG9BW9LmbFSMBfIfL0/QlCy4DzrqSu6OLk&#10;xMpI2zvTpGkMTKpRxpSVOfIYqRtJDEM9pI4tYoDIcQ3NAYl1MI43riMKHbgflPQ42hX133fMCUrU&#10;B4PNuZ7O53EXkjIvrmaouHNLfW5hhiNURQMlo7gOaX8ibwZusYmtTPy+ZHJMGUc20X5cr7gT53ry&#10;evkJrJ4AAAD//wMAUEsDBBQABgAIAAAAIQAPOitt4AAAAAsBAAAPAAAAZHJzL2Rvd25yZXYueG1s&#10;TI/BTsMwEETvSPyDtUhcUOuQhpCGbCqEBKI3KAiubuwmEfY62G4a/h7nBLcd7WjmTbWZjGajcr63&#10;hHC9TIApaqzsqUV4f3tcFMB8ECSFtqQQfpSHTX1+VolS2hO9qnEXWhZDyJcCoQthKDn3TaeM8Es7&#10;KIq/g3VGhChdy6UTpxhuNE+TJOdG9BQbOjGoh041X7ujQSiy5/HTb1cvH01+0OtwdTs+fTvEy4vp&#10;/g5YUFP4M8OMH9Ghjkx7eyTpmUbIilVEDwiL9XzMjiTLcmB7hDS9AV5X/P+G+hcAAP//AwBQSwEC&#10;LQAUAAYACAAAACEAtoM4kv4AAADhAQAAEwAAAAAAAAAAAAAAAAAAAAAAW0NvbnRlbnRfVHlwZXNd&#10;LnhtbFBLAQItABQABgAIAAAAIQA4/SH/1gAAAJQBAAALAAAAAAAAAAAAAAAAAC8BAABfcmVscy8u&#10;cmVsc1BLAQItABQABgAIAAAAIQCZhb4HJgIAAEwEAAAOAAAAAAAAAAAAAAAAAC4CAABkcnMvZTJv&#10;RG9jLnhtbFBLAQItABQABgAIAAAAIQAPOitt4AAAAAsBAAAPAAAAAAAAAAAAAAAAAIAEAABkcnMv&#10;ZG93bnJldi54bWxQSwUGAAAAAAQABADzAAAAjQUAAAAA&#10;">
                <v:textbox>
                  <w:txbxContent>
                    <w:p w14:paraId="781DD12C"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2AEE74B4"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p>
    <w:p w14:paraId="26A83F0C" w14:textId="708D22A4" w:rsidR="00AF6AF4" w:rsidRPr="00611C37" w:rsidRDefault="00AF6AF4" w:rsidP="00963D3F">
      <w:pPr>
        <w:pStyle w:val="FFATitle"/>
        <w:spacing w:before="240" w:after="80"/>
      </w:pPr>
      <w:r w:rsidRPr="00611C37">
        <w:t xml:space="preserve">Innovations </w:t>
      </w:r>
      <w:r w:rsidR="00AF5B9C" w:rsidRPr="00611C37">
        <w:t>to Address Global Issues</w:t>
      </w:r>
    </w:p>
    <w:p w14:paraId="1F8780CF" w14:textId="77777777" w:rsidR="00AF6AF4" w:rsidRPr="00611C37" w:rsidRDefault="00AF6AF4" w:rsidP="00AF6AF4">
      <w:pPr>
        <w:pStyle w:val="FFASub1"/>
      </w:pPr>
      <w:r w:rsidRPr="00611C37">
        <w:t xml:space="preserve">Directions: </w:t>
      </w:r>
    </w:p>
    <w:p w14:paraId="44C8992A" w14:textId="2886AA48" w:rsidR="00AF6AF4" w:rsidRPr="00611C37" w:rsidRDefault="00D762E2" w:rsidP="00AF6AF4">
      <w:pPr>
        <w:pStyle w:val="FFABody"/>
      </w:pPr>
      <w:r w:rsidRPr="00611C37">
        <w:t>Addressing critical issues in the agricultur</w:t>
      </w:r>
      <w:r w:rsidR="00826E08">
        <w:t>e</w:t>
      </w:r>
      <w:r w:rsidRPr="00611C37">
        <w:t xml:space="preserve"> industry requires thinking creatively and implementing new innovations to address issues. Describe </w:t>
      </w:r>
      <w:r w:rsidR="009F3994" w:rsidRPr="00611C37">
        <w:t>2</w:t>
      </w:r>
      <w:r w:rsidR="00826E08">
        <w:t xml:space="preserve"> to </w:t>
      </w:r>
      <w:r w:rsidR="009F3994" w:rsidRPr="00611C37">
        <w:t xml:space="preserve">3 </w:t>
      </w:r>
      <w:r w:rsidRPr="00611C37">
        <w:t xml:space="preserve">current issues in </w:t>
      </w:r>
      <w:r w:rsidR="009F3994" w:rsidRPr="00611C37">
        <w:t>the agricultur</w:t>
      </w:r>
      <w:r w:rsidR="00826E08">
        <w:t>e</w:t>
      </w:r>
      <w:r w:rsidR="009F3994" w:rsidRPr="00611C37">
        <w:t xml:space="preserve"> industry</w:t>
      </w:r>
      <w:r w:rsidRPr="00611C37">
        <w:t xml:space="preserve"> that </w:t>
      </w:r>
      <w:r w:rsidR="00826E08">
        <w:t>can only be solved with</w:t>
      </w:r>
      <w:r w:rsidR="00826E08" w:rsidRPr="00611C37">
        <w:t xml:space="preserve"> </w:t>
      </w:r>
      <w:r w:rsidRPr="00611C37">
        <w:t xml:space="preserve">innovative </w:t>
      </w:r>
      <w:r w:rsidR="00826E08">
        <w:t>solutions</w:t>
      </w:r>
      <w:r w:rsidRPr="00611C37">
        <w:t>.</w:t>
      </w:r>
    </w:p>
    <w:p w14:paraId="5EA8AAE3" w14:textId="3C231260" w:rsidR="00AF6AF4" w:rsidRPr="00611C37" w:rsidRDefault="004B0D6E" w:rsidP="00AF6AF4">
      <w:pPr>
        <w:rPr>
          <w:rFonts w:ascii="Verdana" w:hAnsi="Verdana"/>
          <w:sz w:val="17"/>
          <w:szCs w:val="17"/>
        </w:rPr>
      </w:pPr>
      <w:r w:rsidRPr="00611C37">
        <w:rPr>
          <w:rFonts w:ascii="Verdana" w:hAnsi="Verdana"/>
          <w:noProof/>
          <w:sz w:val="17"/>
          <w:szCs w:val="17"/>
        </w:rPr>
        <mc:AlternateContent>
          <mc:Choice Requires="wpg">
            <w:drawing>
              <wp:anchor distT="0" distB="0" distL="114300" distR="114300" simplePos="0" relativeHeight="251722752" behindDoc="1" locked="0" layoutInCell="1" allowOverlap="1" wp14:anchorId="2884B7CE" wp14:editId="5910D3CD">
                <wp:simplePos x="0" y="0"/>
                <wp:positionH relativeFrom="column">
                  <wp:posOffset>-36786</wp:posOffset>
                </wp:positionH>
                <wp:positionV relativeFrom="paragraph">
                  <wp:posOffset>59253</wp:posOffset>
                </wp:positionV>
                <wp:extent cx="6805930" cy="1093076"/>
                <wp:effectExtent l="0" t="0" r="26670" b="24765"/>
                <wp:wrapNone/>
                <wp:docPr id="59" name="Group 59"/>
                <wp:cNvGraphicFramePr/>
                <a:graphic xmlns:a="http://schemas.openxmlformats.org/drawingml/2006/main">
                  <a:graphicData uri="http://schemas.microsoft.com/office/word/2010/wordprocessingGroup">
                    <wpg:wgp>
                      <wpg:cNvGrpSpPr/>
                      <wpg:grpSpPr>
                        <a:xfrm>
                          <a:off x="0" y="0"/>
                          <a:ext cx="6805930" cy="1093076"/>
                          <a:chOff x="0" y="0"/>
                          <a:chExt cx="6805930" cy="1426845"/>
                        </a:xfrm>
                      </wpg:grpSpPr>
                      <wps:wsp>
                        <wps:cNvPr id="42" name="Snip Diagonal Corner Rectangle 42"/>
                        <wps:cNvSpPr/>
                        <wps:spPr>
                          <a:xfrm>
                            <a:off x="0" y="0"/>
                            <a:ext cx="2051050" cy="1426845"/>
                          </a:xfrm>
                          <a:prstGeom prst="snip2Diag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 name="Snip Diagonal Corner Rectangle 46"/>
                        <wps:cNvSpPr/>
                        <wps:spPr>
                          <a:xfrm>
                            <a:off x="2377440" y="0"/>
                            <a:ext cx="2051050" cy="1426845"/>
                          </a:xfrm>
                          <a:prstGeom prst="snip2Diag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7" name="Snip Diagonal Corner Rectangle 47"/>
                        <wps:cNvSpPr/>
                        <wps:spPr>
                          <a:xfrm>
                            <a:off x="4754880" y="0"/>
                            <a:ext cx="2051050" cy="1426845"/>
                          </a:xfrm>
                          <a:prstGeom prst="snip2Diag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xmlns:mo="http://schemas.microsoft.com/office/mac/office/2008/main" xmlns:mv="urn:schemas-microsoft-com:mac:vml">
            <w:pict>
              <v:group w14:anchorId="5DD49C24" id="Group 59" o:spid="_x0000_s1026" style="position:absolute;margin-left:-2.9pt;margin-top:4.65pt;width:535.9pt;height:86.05pt;z-index:-251593728;mso-height-relative:margin" coordsize="6805930,1426845"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E0YuzDkDAABNDgAADgAAAGRycy9lMm9Eb2MueG1s7FdbT9swFH6ftP9g+X0kDUlbIlJUlYEmIUCU&#10;iWfjOBcpsT3bbcp+/Y6dC1VbbQykvax9SH05N3/nfMfJ+cWmrtCaKV0KnuDRiY8R41SkJc8T/P3x&#10;6ssUI20IT0klOEvwC9P4Yvb503kjYxaIQlQpUwiMcB03MsGFMTL2PE0LVhN9IiTjsJkJVRMDU5V7&#10;qSINWK8rL/D9sdcIlUolKNMaVi/bTTxz9rOMUXOXZZoZVCUYYjPuqdzz2T692TmJc0VkUdIuDPKO&#10;KGpScnA6mLokhqCVKvdM1SVVQovMnFBReyLLSsrcGeA0I3/nNNdKrKQ7Sx43uRxgAmh3cHq3WXq7&#10;vleoTBMcnWHESQ05cm4RzAGcRuYxyFwruZT3qlvI25k97yZTtf2Hk6CNg/VlgJVtDKKwOJ760dkp&#10;oE9hb+TDcDJugacFZGdPjxZfD2qGwXgaRlbT6x17Nr4hnEZCEelXnPTHcFoWRDIHv7YYdDiFQY/T&#10;kpcSXZYkF5xUaCEUh1J+gJIjPK8YAkGHl1Me0NOxBiDfCl3gRyM/6qE7AACJpdLmmoka2UGCNQQV&#10;2KBsIK4kyfpGmxa0Xta65+KqrCq7bmFrg3Ij81IxK1DxB5ZBaUAGA2fIkZItKoXWBOhEKGXcjNqt&#10;gqSsXY58+HVJGjRcypxBazkDx4PtzoAl/L7tNuxO3qoyx+lB2f9dYK3yoOE8C24G5brkQh0yUMGp&#10;Os+tfA9SC41F6VmkL1AQSrQdRUt6VQL+N0Sbe6KghUDOoC2aO3hklWgSLLoRRoVQPw+tW3moWNjF&#10;qIGWBMn8sSKKYVR941DLZ6MwtD3MTcJoEsBEbe88b+/wVb0QkKYRNGBJ3dDKm6ofZkrUT9A959Yr&#10;bBFOwXeCqVH9ZGHaVgn9l7L53IlB35LE3PClpNa4RdWW1ePmiSjZFaEB6t+Knj8k3inBVtZqcjFf&#10;GZGVrj5fce3wBi7bDvQvSD1+K6ld57IxQUf4M6mD08nEJW2/Kx6pbdv4kdrbBD5S+yPvNX2/6djZ&#10;39eTt1J78lf3dTiJwukU+uaR2rtvBMdb+7+/td2LOXyzuBe/7vvKfhRtz90t//oVOPsFAAD//wMA&#10;UEsDBBQABgAIAAAAIQDJFBZ74AAAAAkBAAAPAAAAZHJzL2Rvd25yZXYueG1sTI9Ba8JAEIXvhf6H&#10;ZQq96Sa1Bo3ZiEjbkxSqhdLbmh2TYHY2ZNck/vuOp3p7wxve+162Hm0jeux87UhBPI1AIBXO1FQq&#10;+D68TxYgfNBkdOMIFVzRwzp/fMh0atxAX9jvQyk4hHyqFVQhtKmUvqjQaj91LRJ7J9dZHfjsSmk6&#10;PXC4beRLFCXS6pq4odItbisszvuLVfAx6GEzi9/63fm0vf4e5p8/uxiVen4aNysQAcfw/ww3fEaH&#10;nJmO7kLGi0bBZM7kQcFyBuJmR0nC246sFvEryDyT9wvyPwAAAP//AwBQSwECLQAUAAYACAAAACEA&#10;5JnDwPsAAADhAQAAEwAAAAAAAAAAAAAAAAAAAAAAW0NvbnRlbnRfVHlwZXNdLnhtbFBLAQItABQA&#10;BgAIAAAAIQAjsmrh1wAAAJQBAAALAAAAAAAAAAAAAAAAACwBAABfcmVscy8ucmVsc1BLAQItABQA&#10;BgAIAAAAIQATRi7MOQMAAE0OAAAOAAAAAAAAAAAAAAAAACwCAABkcnMvZTJvRG9jLnhtbFBLAQIt&#10;ABQABgAIAAAAIQDJFBZ74AAAAAkBAAAPAAAAAAAAAAAAAAAAAJEFAABkcnMvZG93bnJldi54bWxQ&#10;SwUGAAAAAAQABADzAAAAngYAAAAA&#10;">
                <v:shape id="Snip Diagonal Corner Rectangle 42" o:spid="_x0000_s1027" style="position:absolute;width:2051050;height:1426845;visibility:visible;mso-wrap-style:square;v-text-anchor:middle" coordsize="2051050,1426845" o:gfxdata="UEsDBBQABgAIAAAAIQAyPL0++wAAAOIBAAATAAAAW0NvbnRlbnRfVHlwZXNdLnhtbJSRQU7DMBBF&#10;90jcwfIWJQ4sEEJNuiCwBATlACN7klgkY8tjQnt7Jm3ZIFTE0p55/z/Zq/V2GtWMiX2gWl+WlVZI&#10;NjhPfa3fNg/FjVacgRyMgbDWO2S9bs7PVptdRFZCE9d6yDneGsN2wAm4DBFJJl1IE2Q5pt5EsO/Q&#10;o7mqqmtjA2WkXOQlQzerFjv4GLO638r1wURwre4Oe0tVrSHG0VvIImqWqfmVSzjyCXAm98OuOJqV&#10;Qu7DefCRL44NT/I0yTtUz5DyI0ziYVxiwwNElJ3ytOdSN3ERus5bLNvErwv3V7gLn5Rw/m92K9gL&#10;zt/pZv9DzRcAAAD//wMAUEsDBBQABgAIAAAAIQCqi10N0wAAAI8BAAALAAAAX3JlbHMvLnJlbHOk&#10;kLFqAzEMhvdA38Fo7/mSoZQQX7ZC1pBCV2Hr7kzOlrHMNXn7uJRCL2TLoEG/0PcJ7faXMKmZsniO&#10;BtZNC4qiZefjYODz9PH6DkoKRocTRzJwJYF997LaHWnCUpdk9ElUpUQxMJaStlqLHSmgNJwo1knP&#10;OWCpbR50QnvGgfSmbd90/s+AbsFUB2cgH9wa1OmaqvmOHbzNLNyXxnLQ3PfePqJqGTHRV5gqBvNA&#10;xYDL8pvW05paoB+bN0+aHX/HI81L8U+Yaf7z6sUbuxsAAAD//wMAUEsDBBQABgAIAAAAIQAzLwWe&#10;QQAAADkAAAAQAAAAZHJzL3NoYXBleG1sLnhtbLKxr8jNUShLLSrOzM+zVTLUM1BSSM1Lzk/JzEu3&#10;VQoNcdO1UFIoLknMS0nMyc9LtVWqTC1Wsrfj5QIAAAD//wMAUEsDBBQABgAIAAAAIQAADervwwAA&#10;ANsAAAAPAAAAZHJzL2Rvd25yZXYueG1sRI9Li8JAEITvC/6HoQVv6yQiPrKOooKg4MEXe24zvUnY&#10;TE/IjDH+e0cQPBZV9RU1W7SmFA3VrrCsIO5HIIhTqwvOFFzOm+8JCOeRNZaWScGDHCzmna8ZJtre&#10;+UjNyWciQNglqCD3vkqkdGlOBl3fVsTB+7O1QR9knUld4z3ATSkHUTSSBgsOCzlWtM4p/T/djIJR&#10;U/DksPrdjfdT/7hyHF+3ZaxUr9suf0B4av0n/G5vtYLhAF5fwg+Q8ycAAAD//wMAUEsBAi0AFAAG&#10;AAgAAAAhADI8vT77AAAA4gEAABMAAAAAAAAAAAAAAAAAAAAAAFtDb250ZW50X1R5cGVzXS54bWxQ&#10;SwECLQAUAAYACAAAACEAqotdDdMAAACPAQAACwAAAAAAAAAAAAAAAAAsAQAAX3JlbHMvLnJlbHNQ&#10;SwECLQAUAAYACAAAACEAMy8FnkEAAAA5AAAAEAAAAAAAAAAAAAAAAAAoAgAAZHJzL3NoYXBleG1s&#10;LnhtbFBLAQItABQABgAIAAAAIQAADervwwAAANsAAAAPAAAAAAAAAAAAAAAAAJcCAABkcnMvZG93&#10;bnJldi54bWxQSwUGAAAAAAQABAD1AAAAhwMAAAAA&#10;" path="m0,0l1813238,,2051050,237812,2051050,1426845,2051050,1426845,237812,1426845,,1189033,,0xe" filled="f" strokecolor="#243f60 [1604]" strokeweight="2pt">
                  <v:path arrowok="t" o:connecttype="custom" o:connectlocs="0,0;1813238,0;2051050,237812;2051050,1426845;2051050,1426845;237812,1426845;0,1189033;0,0" o:connectangles="0,0,0,0,0,0,0,0"/>
                </v:shape>
                <v:shape id="Snip Diagonal Corner Rectangle 46" o:spid="_x0000_s1028" style="position:absolute;left:2377440;width:2051050;height:1426845;visibility:visible;mso-wrap-style:square;v-text-anchor:middle" coordsize="2051050,1426845" o:gfxdata="UEsDBBQABgAIAAAAIQAyPL0++wAAAOIBAAATAAAAW0NvbnRlbnRfVHlwZXNdLnhtbJSRQU7DMBBF&#10;90jcwfIWJQ4sEEJNuiCwBATlACN7klgkY8tjQnt7Jm3ZIFTE0p55/z/Zq/V2GtWMiX2gWl+WlVZI&#10;NjhPfa3fNg/FjVacgRyMgbDWO2S9bs7PVptdRFZCE9d6yDneGsN2wAm4DBFJJl1IE2Q5pt5EsO/Q&#10;o7mqqmtjA2WkXOQlQzerFjv4GLO638r1wURwre4Oe0tVrSHG0VvIImqWqfmVSzjyCXAm98OuOJqV&#10;Qu7DefCRL44NT/I0yTtUz5DyI0ziYVxiwwNElJ3ytOdSN3ERus5bLNvErwv3V7gLn5Rw/m92K9gL&#10;zt/pZv9DzRcAAAD//wMAUEsDBBQABgAIAAAAIQCqi10N0wAAAI8BAAALAAAAX3JlbHMvLnJlbHOk&#10;kLFqAzEMhvdA38Fo7/mSoZQQX7ZC1pBCV2Hr7kzOlrHMNXn7uJRCL2TLoEG/0PcJ7faXMKmZsniO&#10;BtZNC4qiZefjYODz9PH6DkoKRocTRzJwJYF997LaHWnCUpdk9ElUpUQxMJaStlqLHSmgNJwo1knP&#10;OWCpbR50QnvGgfSmbd90/s+AbsFUB2cgH9wa1OmaqvmOHbzNLNyXxnLQ3PfePqJqGTHRV5gqBvNA&#10;xYDL8pvW05paoB+bN0+aHX/HI81L8U+Yaf7z6sUbuxsAAAD//wMAUEsDBBQABgAIAAAAIQAzLwWe&#10;QQAAADkAAAAQAAAAZHJzL3NoYXBleG1sLnhtbLKxr8jNUShLLSrOzM+zVTLUM1BSSM1Lzk/JzEu3&#10;VQoNcdO1UFIoLknMS0nMyc9LtVWqTC1Wsrfj5QIAAAD//wMAUEsDBBQABgAIAAAAIQB/NuzswgAA&#10;ANsAAAAPAAAAZHJzL2Rvd25yZXYueG1sRI9Bi8IwFITvgv8hPGFvmlakajWKLggueHBVPD+bZ1ts&#10;XkqTrfXfm4WFPQ4z8w2zXHemEi01rrSsIB5FIIgzq0vOFVzOu+EMhPPIGivLpOBFDtarfm+JqbZP&#10;/qb25HMRIOxSVFB4X6dSuqwgg25ka+Lg3W1j0AfZ5FI3+AxwU8lxFCXSYMlhocCaPgvKHqcfoyBp&#10;S54dt9ev6WHuXzeO49u+ipX6GHSbBQhPnf8P/7X3WsEkgd8v4QfI1RsAAP//AwBQSwECLQAUAAYA&#10;CAAAACEAMjy9PvsAAADiAQAAEwAAAAAAAAAAAAAAAAAAAAAAW0NvbnRlbnRfVHlwZXNdLnhtbFBL&#10;AQItABQABgAIAAAAIQCqi10N0wAAAI8BAAALAAAAAAAAAAAAAAAAACwBAABfcmVscy8ucmVsc1BL&#10;AQItABQABgAIAAAAIQAzLwWeQQAAADkAAAAQAAAAAAAAAAAAAAAAACgCAABkcnMvc2hhcGV4bWwu&#10;eG1sUEsBAi0AFAAGAAgAAAAhAH827OzCAAAA2wAAAA8AAAAAAAAAAAAAAAAAlwIAAGRycy9kb3du&#10;cmV2LnhtbFBLBQYAAAAABAAEAPUAAACGAwAAAAA=&#10;" path="m0,0l1813238,,2051050,237812,2051050,1426845,2051050,1426845,237812,1426845,,1189033,,0xe" filled="f" strokecolor="#243f60 [1604]" strokeweight="2pt">
                  <v:path arrowok="t" o:connecttype="custom" o:connectlocs="0,0;1813238,0;2051050,237812;2051050,1426845;2051050,1426845;237812,1426845;0,1189033;0,0" o:connectangles="0,0,0,0,0,0,0,0"/>
                </v:shape>
                <v:shape id="Snip Diagonal Corner Rectangle 47" o:spid="_x0000_s1029" style="position:absolute;left:4754880;width:2051050;height:1426845;visibility:visible;mso-wrap-style:square;v-text-anchor:middle" coordsize="2051050,1426845" o:gfxdata="UEsDBBQABgAIAAAAIQAyPL0++wAAAOIBAAATAAAAW0NvbnRlbnRfVHlwZXNdLnhtbJSRQU7DMBBF&#10;90jcwfIWJQ4sEEJNuiCwBATlACN7klgkY8tjQnt7Jm3ZIFTE0p55/z/Zq/V2GtWMiX2gWl+WlVZI&#10;NjhPfa3fNg/FjVacgRyMgbDWO2S9bs7PVptdRFZCE9d6yDneGsN2wAm4DBFJJl1IE2Q5pt5EsO/Q&#10;o7mqqmtjA2WkXOQlQzerFjv4GLO638r1wURwre4Oe0tVrSHG0VvIImqWqfmVSzjyCXAm98OuOJqV&#10;Qu7DefCRL44NT/I0yTtUz5DyI0ziYVxiwwNElJ3ytOdSN3ERus5bLNvErwv3V7gLn5Rw/m92K9gL&#10;zt/pZv9DzRcAAAD//wMAUEsDBBQABgAIAAAAIQCqi10N0wAAAI8BAAALAAAAX3JlbHMvLnJlbHOk&#10;kLFqAzEMhvdA38Fo7/mSoZQQX7ZC1pBCV2Hr7kzOlrHMNXn7uJRCL2TLoEG/0PcJ7faXMKmZsniO&#10;BtZNC4qiZefjYODz9PH6DkoKRocTRzJwJYF997LaHWnCUpdk9ElUpUQxMJaStlqLHSmgNJwo1knP&#10;OWCpbR50QnvGgfSmbd90/s+AbsFUB2cgH9wa1OmaqvmOHbzNLNyXxnLQ3PfePqJqGTHRV5gqBvNA&#10;xYDL8pvW05paoB+bN0+aHX/HI81L8U+Yaf7z6sUbuxsAAAD//wMAUEsDBBQABgAIAAAAIQAzLwWe&#10;QQAAADkAAAAQAAAAZHJzL3NoYXBleG1sLnhtbLKxr8jNUShLLSrOzM+zVTLUM1BSSM1Lzk/JzEu3&#10;VQoNcdO1UFIoLknMS0nMyc9LtVWqTC1Wsrfj5QIAAAD//wMAUEsDBBQABgAIAAAAIQAQekl3wwAA&#10;ANsAAAAPAAAAZHJzL2Rvd25yZXYueG1sRI9Li8JAEITvgv9haMGbTiLiI+soKggKHtYHe24zvUnY&#10;TE/IjDH+e0dY8FhU1VfUYtWaUjRUu8KygngYgSBOrS44U3C97AYzEM4jaywtk4InOVgtu50FJto+&#10;+ETN2WciQNglqCD3vkqkdGlOBt3QVsTB+7W1QR9knUld4yPATSlHUTSRBgsOCzlWtM0p/TvfjYJJ&#10;U/Dse/NzmB7n/nnjOL7ty1ipfq9df4Hw1PpP+L+91wrGU3h/CT9ALl8AAAD//wMAUEsBAi0AFAAG&#10;AAgAAAAhADI8vT77AAAA4gEAABMAAAAAAAAAAAAAAAAAAAAAAFtDb250ZW50X1R5cGVzXS54bWxQ&#10;SwECLQAUAAYACAAAACEAqotdDdMAAACPAQAACwAAAAAAAAAAAAAAAAAsAQAAX3JlbHMvLnJlbHNQ&#10;SwECLQAUAAYACAAAACEAMy8FnkEAAAA5AAAAEAAAAAAAAAAAAAAAAAAoAgAAZHJzL3NoYXBleG1s&#10;LnhtbFBLAQItABQABgAIAAAAIQAQekl3wwAAANsAAAAPAAAAAAAAAAAAAAAAAJcCAABkcnMvZG93&#10;bnJldi54bWxQSwUGAAAAAAQABAD1AAAAhwMAAAAA&#10;" path="m0,0l1813238,,2051050,237812,2051050,1426845,2051050,1426845,237812,1426845,,1189033,,0xe" filled="f" strokecolor="#243f60 [1604]" strokeweight="2pt">
                  <v:path arrowok="t" o:connecttype="custom" o:connectlocs="0,0;1813238,0;2051050,237812;2051050,1426845;2051050,1426845;237812,1426845;0,1189033;0,0" o:connectangles="0,0,0,0,0,0,0,0"/>
                </v:shape>
              </v:group>
            </w:pict>
          </mc:Fallback>
        </mc:AlternateContent>
      </w:r>
    </w:p>
    <w:p w14:paraId="07B09D03" w14:textId="201AF29E" w:rsidR="00AF6AF4" w:rsidRPr="00611C37" w:rsidRDefault="008D40DE" w:rsidP="00AF6AF4">
      <w:pPr>
        <w:tabs>
          <w:tab w:val="left" w:pos="3690"/>
          <w:tab w:val="left" w:pos="4320"/>
          <w:tab w:val="left" w:pos="5040"/>
          <w:tab w:val="left" w:pos="5760"/>
          <w:tab w:val="left" w:pos="6480"/>
          <w:tab w:val="left" w:pos="7610"/>
        </w:tabs>
        <w:rPr>
          <w:rFonts w:ascii="Verdana" w:hAnsi="Verdana"/>
          <w:sz w:val="17"/>
          <w:szCs w:val="17"/>
        </w:rPr>
      </w:pPr>
      <w:r w:rsidRPr="00611C37">
        <w:rPr>
          <w:rFonts w:ascii="Verdana" w:hAnsi="Verdana"/>
          <w:sz w:val="17"/>
          <w:szCs w:val="17"/>
        </w:rPr>
        <w:t xml:space="preserve"> </w:t>
      </w:r>
      <w:r w:rsidR="00967592" w:rsidRPr="00611C37">
        <w:rPr>
          <w:rFonts w:ascii="Verdana" w:hAnsi="Verdana"/>
          <w:sz w:val="17"/>
          <w:szCs w:val="17"/>
        </w:rPr>
        <w:t>Global</w:t>
      </w:r>
      <w:r w:rsidR="00D762E2" w:rsidRPr="00611C37">
        <w:rPr>
          <w:rFonts w:ascii="Verdana" w:hAnsi="Verdana"/>
          <w:sz w:val="17"/>
          <w:szCs w:val="17"/>
        </w:rPr>
        <w:t xml:space="preserve"> issue: </w:t>
      </w:r>
      <w:r w:rsidRPr="00611C37">
        <w:rPr>
          <w:rFonts w:ascii="Verdana" w:hAnsi="Verdana"/>
          <w:sz w:val="17"/>
          <w:szCs w:val="17"/>
        </w:rPr>
        <w:t xml:space="preserve"> </w:t>
      </w:r>
      <w:proofErr w:type="gramStart"/>
      <w:r w:rsidR="00D762E2" w:rsidRPr="00611C37">
        <w:rPr>
          <w:rFonts w:ascii="Verdana" w:hAnsi="Verdana"/>
          <w:sz w:val="17"/>
          <w:szCs w:val="17"/>
        </w:rPr>
        <w:tab/>
      </w:r>
      <w:r w:rsidRPr="00611C37">
        <w:rPr>
          <w:rFonts w:ascii="Verdana" w:hAnsi="Verdana"/>
          <w:sz w:val="17"/>
          <w:szCs w:val="17"/>
        </w:rPr>
        <w:t xml:space="preserve">  </w:t>
      </w:r>
      <w:r w:rsidR="00967592" w:rsidRPr="00611C37">
        <w:rPr>
          <w:rFonts w:ascii="Verdana" w:hAnsi="Verdana"/>
          <w:sz w:val="17"/>
          <w:szCs w:val="17"/>
        </w:rPr>
        <w:t>Global</w:t>
      </w:r>
      <w:proofErr w:type="gramEnd"/>
      <w:r w:rsidR="009F3994" w:rsidRPr="00611C37">
        <w:rPr>
          <w:rFonts w:ascii="Verdana" w:hAnsi="Verdana"/>
          <w:sz w:val="17"/>
          <w:szCs w:val="17"/>
        </w:rPr>
        <w:t xml:space="preserve"> issue:</w:t>
      </w:r>
      <w:r w:rsidR="00AF6AF4" w:rsidRPr="00611C37">
        <w:rPr>
          <w:rFonts w:ascii="Verdana" w:hAnsi="Verdana"/>
          <w:sz w:val="17"/>
          <w:szCs w:val="17"/>
        </w:rPr>
        <w:t xml:space="preserve"> </w:t>
      </w:r>
      <w:r w:rsidR="00AF6AF4" w:rsidRPr="00611C37">
        <w:rPr>
          <w:rFonts w:ascii="Verdana" w:hAnsi="Verdana"/>
          <w:sz w:val="17"/>
          <w:szCs w:val="17"/>
        </w:rPr>
        <w:tab/>
      </w:r>
      <w:r w:rsidR="00AF6AF4" w:rsidRPr="00611C37">
        <w:rPr>
          <w:rFonts w:ascii="Verdana" w:hAnsi="Verdana"/>
          <w:sz w:val="17"/>
          <w:szCs w:val="17"/>
        </w:rPr>
        <w:tab/>
      </w:r>
      <w:r w:rsidR="00967592" w:rsidRPr="00611C37">
        <w:rPr>
          <w:rFonts w:ascii="Verdana" w:hAnsi="Verdana"/>
          <w:sz w:val="17"/>
          <w:szCs w:val="17"/>
        </w:rPr>
        <w:tab/>
      </w:r>
      <w:r w:rsidR="009F3994" w:rsidRPr="00611C37">
        <w:rPr>
          <w:rFonts w:ascii="Verdana" w:hAnsi="Verdana"/>
          <w:sz w:val="17"/>
          <w:szCs w:val="17"/>
        </w:rPr>
        <w:tab/>
      </w:r>
      <w:r w:rsidR="00967592" w:rsidRPr="00611C37">
        <w:rPr>
          <w:rFonts w:ascii="Verdana" w:hAnsi="Verdana"/>
          <w:sz w:val="17"/>
          <w:szCs w:val="17"/>
        </w:rPr>
        <w:t>Global</w:t>
      </w:r>
      <w:r w:rsidR="009F3994" w:rsidRPr="00611C37">
        <w:rPr>
          <w:rFonts w:ascii="Verdana" w:hAnsi="Verdana"/>
          <w:sz w:val="17"/>
          <w:szCs w:val="17"/>
        </w:rPr>
        <w:t xml:space="preserve"> issue</w:t>
      </w:r>
      <w:r w:rsidR="00AF6AF4" w:rsidRPr="00611C37">
        <w:rPr>
          <w:rFonts w:ascii="Verdana" w:hAnsi="Verdana"/>
          <w:sz w:val="17"/>
          <w:szCs w:val="17"/>
        </w:rPr>
        <w:t xml:space="preserve">: </w:t>
      </w:r>
    </w:p>
    <w:p w14:paraId="1D8427B3" w14:textId="4C2BEE79" w:rsidR="00AF6AF4" w:rsidRPr="00611C37" w:rsidRDefault="00AF6AF4" w:rsidP="00AF6AF4">
      <w:pPr>
        <w:tabs>
          <w:tab w:val="left" w:pos="3690"/>
          <w:tab w:val="left" w:pos="4320"/>
          <w:tab w:val="left" w:pos="5040"/>
          <w:tab w:val="left" w:pos="5760"/>
          <w:tab w:val="left" w:pos="6480"/>
          <w:tab w:val="left" w:pos="7610"/>
        </w:tabs>
        <w:rPr>
          <w:rFonts w:ascii="Verdana" w:hAnsi="Verdana"/>
          <w:sz w:val="17"/>
          <w:szCs w:val="17"/>
        </w:rPr>
      </w:pPr>
    </w:p>
    <w:p w14:paraId="71F3CCED" w14:textId="77777777" w:rsidR="00AF6AF4" w:rsidRPr="00611C37" w:rsidRDefault="00AF6AF4" w:rsidP="00AF6AF4">
      <w:pPr>
        <w:rPr>
          <w:rFonts w:ascii="Verdana" w:hAnsi="Verdana"/>
          <w:b/>
          <w:i/>
          <w:sz w:val="17"/>
          <w:szCs w:val="17"/>
        </w:rPr>
      </w:pPr>
    </w:p>
    <w:p w14:paraId="31098434" w14:textId="77777777" w:rsidR="00AF6AF4" w:rsidRPr="00611C37" w:rsidRDefault="00AF6AF4" w:rsidP="00AF6AF4">
      <w:pPr>
        <w:rPr>
          <w:rFonts w:ascii="Verdana" w:hAnsi="Verdana"/>
          <w:b/>
          <w:i/>
          <w:sz w:val="17"/>
          <w:szCs w:val="17"/>
        </w:rPr>
      </w:pPr>
    </w:p>
    <w:p w14:paraId="030A2556" w14:textId="77777777" w:rsidR="00AF6AF4" w:rsidRPr="00611C37" w:rsidRDefault="00AF6AF4" w:rsidP="00AF6AF4">
      <w:pPr>
        <w:rPr>
          <w:rFonts w:ascii="Verdana" w:hAnsi="Verdana"/>
          <w:b/>
          <w:i/>
          <w:sz w:val="17"/>
          <w:szCs w:val="17"/>
        </w:rPr>
      </w:pPr>
    </w:p>
    <w:p w14:paraId="37470911" w14:textId="77777777" w:rsidR="00AF6AF4" w:rsidRPr="00611C37" w:rsidRDefault="00AF6AF4" w:rsidP="00AF6AF4">
      <w:pPr>
        <w:rPr>
          <w:rFonts w:ascii="Verdana" w:hAnsi="Verdana"/>
          <w:b/>
          <w:i/>
          <w:sz w:val="17"/>
          <w:szCs w:val="17"/>
        </w:rPr>
      </w:pPr>
    </w:p>
    <w:p w14:paraId="618DCAD8" w14:textId="77777777" w:rsidR="00AE1BAD" w:rsidRPr="00611C37" w:rsidRDefault="00AE1BAD" w:rsidP="00694A31">
      <w:pPr>
        <w:pStyle w:val="FFASub1"/>
      </w:pPr>
    </w:p>
    <w:p w14:paraId="6C8A006F" w14:textId="77777777" w:rsidR="00694A31" w:rsidRPr="00611C37" w:rsidRDefault="00694A31" w:rsidP="00694A31">
      <w:pPr>
        <w:pStyle w:val="FFASub1"/>
      </w:pPr>
      <w:r w:rsidRPr="00611C37">
        <w:t xml:space="preserve">Directions: </w:t>
      </w:r>
    </w:p>
    <w:p w14:paraId="6FD9CC38" w14:textId="16E97C5F" w:rsidR="00382A31" w:rsidRPr="00611C37" w:rsidRDefault="00CE21C4" w:rsidP="00963D3F">
      <w:pPr>
        <w:pStyle w:val="FFABody"/>
      </w:pPr>
      <w:r w:rsidRPr="00611C37">
        <w:t xml:space="preserve">Using the </w:t>
      </w:r>
      <w:r w:rsidR="00826E08">
        <w:t>f</w:t>
      </w:r>
      <w:r w:rsidRPr="00611C37">
        <w:t xml:space="preserve">our </w:t>
      </w:r>
      <w:r w:rsidR="00826E08">
        <w:t>s</w:t>
      </w:r>
      <w:r w:rsidRPr="00611C37">
        <w:t xml:space="preserve">tages of </w:t>
      </w:r>
      <w:r w:rsidR="00826E08">
        <w:t>i</w:t>
      </w:r>
      <w:r w:rsidRPr="00611C37">
        <w:t xml:space="preserve">nnovation, describe a </w:t>
      </w:r>
      <w:r w:rsidR="007452A3" w:rsidRPr="00611C37">
        <w:t>new,</w:t>
      </w:r>
      <w:r w:rsidRPr="00611C37">
        <w:t xml:space="preserve"> innovative solution </w:t>
      </w:r>
      <w:r w:rsidR="00694A31" w:rsidRPr="00611C37">
        <w:t>(a product, method, technology, etc.)</w:t>
      </w:r>
      <w:r w:rsidRPr="00611C37">
        <w:t xml:space="preserve"> to</w:t>
      </w:r>
      <w:r w:rsidR="00694A31" w:rsidRPr="00611C37">
        <w:t xml:space="preserve"> </w:t>
      </w:r>
      <w:r w:rsidRPr="00611C37">
        <w:t xml:space="preserve">address </w:t>
      </w:r>
      <w:r w:rsidR="00967592" w:rsidRPr="00611C37">
        <w:t>one global issue</w:t>
      </w:r>
      <w:r w:rsidR="007452A3" w:rsidRPr="00611C37">
        <w:t xml:space="preserve"> selected from above</w:t>
      </w:r>
      <w:r w:rsidR="00382A31" w:rsidRPr="00611C37">
        <w:t xml:space="preserve">. </w:t>
      </w:r>
    </w:p>
    <w:p w14:paraId="70F7859F" w14:textId="3D6297E6" w:rsidR="00382A31" w:rsidRPr="00611C37" w:rsidRDefault="00AE1BAD" w:rsidP="00963D3F">
      <w:pPr>
        <w:pStyle w:val="FFABody"/>
        <w:spacing w:before="160" w:after="360"/>
        <w:jc w:val="center"/>
        <w:rPr>
          <w:sz w:val="16"/>
        </w:rPr>
      </w:pPr>
      <w:r w:rsidRPr="00611C37">
        <w:rPr>
          <w:b/>
          <w:i/>
          <w:noProof/>
          <w:sz w:val="24"/>
        </w:rPr>
        <mc:AlternateContent>
          <mc:Choice Requires="wps">
            <w:drawing>
              <wp:anchor distT="0" distB="0" distL="114300" distR="114300" simplePos="0" relativeHeight="251739136" behindDoc="0" locked="0" layoutInCell="1" allowOverlap="1" wp14:anchorId="2287BB53" wp14:editId="1458E883">
                <wp:simplePos x="0" y="0"/>
                <wp:positionH relativeFrom="column">
                  <wp:posOffset>1048385</wp:posOffset>
                </wp:positionH>
                <wp:positionV relativeFrom="paragraph">
                  <wp:posOffset>355369</wp:posOffset>
                </wp:positionV>
                <wp:extent cx="5122545" cy="228600"/>
                <wp:effectExtent l="0" t="0" r="0" b="0"/>
                <wp:wrapNone/>
                <wp:docPr id="61" name="Text Box 61"/>
                <wp:cNvGraphicFramePr/>
                <a:graphic xmlns:a="http://schemas.openxmlformats.org/drawingml/2006/main">
                  <a:graphicData uri="http://schemas.microsoft.com/office/word/2010/wordprocessingShape">
                    <wps:wsp>
                      <wps:cNvSpPr txBox="1"/>
                      <wps:spPr>
                        <a:xfrm>
                          <a:off x="0" y="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4F9A0C17" w14:textId="2CAC5B31" w:rsidR="00780BEA" w:rsidRPr="00963D3F" w:rsidRDefault="00780BEA" w:rsidP="00AE1BAD">
                            <w:pPr>
                              <w:rPr>
                                <w:rFonts w:ascii="Verdana" w:hAnsi="Verdana"/>
                                <w:i/>
                                <w:sz w:val="17"/>
                                <w:szCs w:val="17"/>
                              </w:rPr>
                            </w:pPr>
                            <w:r w:rsidRPr="00963D3F">
                              <w:rPr>
                                <w:rFonts w:ascii="Verdana" w:hAnsi="Verdana"/>
                                <w:i/>
                                <w:sz w:val="17"/>
                                <w:szCs w:val="17"/>
                              </w:rPr>
                              <w:t xml:space="preserve">Identify ideas, products or technologies to address </w:t>
                            </w:r>
                            <w:r>
                              <w:rPr>
                                <w:rFonts w:ascii="Verdana" w:hAnsi="Verdana"/>
                                <w:i/>
                                <w:sz w:val="17"/>
                                <w:szCs w:val="17"/>
                              </w:rPr>
                              <w:t>global issue</w:t>
                            </w:r>
                            <w:r w:rsidR="00826E08">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287BB53" id="Text Box 61" o:spid="_x0000_s1036" type="#_x0000_t202" style="position:absolute;left:0;text-align:left;margin-left:82.55pt;margin-top:28pt;width:403.35pt;height:18pt;z-index:2517391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WZGoewIAAGIFAAAOAAAAZHJzL2Uyb0RvYy54bWysVMFu2zAMvQ/YPwi6L06MJGuNOEXWosOA&#10;oi2WDj0rspQYk0RNUmJnXz9KttOs26XDLjZFPlLkI6nFVasVOQjnazAlnYzGlAjDoarNtqTfnm4/&#10;XFDiAzMVU2BESY/C06vl+3eLxhYihx2oSjiCQYwvGlvSXQi2yDLPd0IzPwIrDBolOM0CHt02qxxr&#10;MLpWWT4ez7MGXGUdcOE9am86I12m+FIKHh6k9CIQVVLMLaSvS99N/GbLBSu2jtldzfs02D9koVlt&#10;8NJTqBsWGNm7+o9QuuYOPMgw4qAzkLLmItWA1UzGr6pZ75gVqRYkx9sTTf7/heX3h0dH6qqk8wkl&#10;hmns0ZNoA/kELUEV8tNYXyBsbREYWtRjnwe9R2Usu5VOxz8WRNCOTB9P7MZoHJWzSZ7PpjNKONry&#10;/GI+TvRnL97W+fBZgCZRKKnD7iVS2eHOB8wEoQMkXmbgtlYqdVCZ3xQI7DQijUDvHQvpEk5SOCoR&#10;vZT5KiRSkPKOijR84lo5cmA4NoxzYUIqOcVFdERJvPstjj0+unZZvcX55JFuBhNOzro24BJLr9Ku&#10;vg8pyw6P/J3VHcXQbtrU+8uhnxuojthmB92ieMtva+zFHfPhkTncDOwsbnt4wI9U0JQUeomSHbif&#10;f9NHPA4sWilpcNNK6n/smROUqC8GR/lyMp3G1UyH6exjjgd3btmcW8xeXwN2BacVs0tixAc1iNKB&#10;fsZHYRVvRRMzHO8uaRjE69DtPz4qXKxWCYTLaFm4M2vLY+jIcpy0p/aZOduPY8BBvodhJ1nxaio7&#10;bPQ0sNoHkHUa2chzx2rPPy5ymuT+0Ykvxfk5oV6exuUvAAAA//8DAFBLAwQUAAYACAAAACEA5IAi&#10;N9wAAAAJAQAADwAAAGRycy9kb3ducmV2LnhtbEyPy07DMBBF90j8gzVI3VE7VRPaEKdCoG6LKFCJ&#10;nRtPk4h4HMVuE/6eYUV3czVH91FsJteJCw6h9aQhmSsQSJW3LdUaPt639ysQIRqypvOEGn4wwKa8&#10;vSlMbv1Ib3jZx1qwCYXcaGhi7HMpQ9WgM2HueyT+nfzgTGQ51NIOZmRz18mFUpl0piVOaEyPzw1W&#10;3/uz0/C5O30dluq1fnFpP/pJSXJrqfXsbnp6BBFxiv8w/NXn6lByp6M/kw2iY52lCaMa0ow3MbB+&#10;SHjLkY+FAlkW8npB+QsAAP//AwBQSwECLQAUAAYACAAAACEAtoM4kv4AAADhAQAAEwAAAAAAAAAA&#10;AAAAAAAAAAAAW0NvbnRlbnRfVHlwZXNdLnhtbFBLAQItABQABgAIAAAAIQA4/SH/1gAAAJQBAAAL&#10;AAAAAAAAAAAAAAAAAC8BAABfcmVscy8ucmVsc1BLAQItABQABgAIAAAAIQDVWZGoewIAAGIFAAAO&#10;AAAAAAAAAAAAAAAAAC4CAABkcnMvZTJvRG9jLnhtbFBLAQItABQABgAIAAAAIQDkgCI33AAAAAkB&#10;AAAPAAAAAAAAAAAAAAAAANUEAABkcnMvZG93bnJldi54bWxQSwUGAAAAAAQABADzAAAA3gUAAAAA&#10;" filled="f" stroked="f">
                <v:textbox>
                  <w:txbxContent>
                    <w:p w14:paraId="4F9A0C17" w14:textId="2CAC5B31" w:rsidR="00780BEA" w:rsidRPr="00963D3F" w:rsidRDefault="00780BEA" w:rsidP="00AE1BAD">
                      <w:pPr>
                        <w:rPr>
                          <w:rFonts w:ascii="Verdana" w:hAnsi="Verdana"/>
                          <w:i/>
                          <w:sz w:val="17"/>
                          <w:szCs w:val="17"/>
                        </w:rPr>
                      </w:pPr>
                      <w:r w:rsidRPr="00963D3F">
                        <w:rPr>
                          <w:rFonts w:ascii="Verdana" w:hAnsi="Verdana"/>
                          <w:i/>
                          <w:sz w:val="17"/>
                          <w:szCs w:val="17"/>
                        </w:rPr>
                        <w:t xml:space="preserve">Identify ideas, products or technologies to address </w:t>
                      </w:r>
                      <w:r>
                        <w:rPr>
                          <w:rFonts w:ascii="Verdana" w:hAnsi="Verdana"/>
                          <w:i/>
                          <w:sz w:val="17"/>
                          <w:szCs w:val="17"/>
                        </w:rPr>
                        <w:t>global issue</w:t>
                      </w:r>
                      <w:r w:rsidR="00826E08">
                        <w:rPr>
                          <w:rFonts w:ascii="Verdana" w:hAnsi="Verdana"/>
                          <w:i/>
                          <w:sz w:val="17"/>
                          <w:szCs w:val="17"/>
                        </w:rPr>
                        <w:t>.</w:t>
                      </w:r>
                    </w:p>
                  </w:txbxContent>
                </v:textbox>
              </v:shape>
            </w:pict>
          </mc:Fallback>
        </mc:AlternateContent>
      </w:r>
      <w:r w:rsidRPr="00611C37">
        <w:rPr>
          <w:b/>
          <w:i/>
          <w:sz w:val="22"/>
        </w:rPr>
        <w:t xml:space="preserve"> </w:t>
      </w:r>
      <w:proofErr w:type="gramStart"/>
      <w:r w:rsidRPr="00611C37">
        <w:rPr>
          <w:b/>
          <w:i/>
          <w:sz w:val="22"/>
        </w:rPr>
        <w:t>New Innovation</w:t>
      </w:r>
      <w:proofErr w:type="gramEnd"/>
      <w:r w:rsidR="00FD7AA9" w:rsidRPr="00611C37">
        <w:rPr>
          <w:b/>
          <w:i/>
          <w:sz w:val="22"/>
        </w:rPr>
        <w:t xml:space="preserve"> Name</w:t>
      </w:r>
      <w:r w:rsidRPr="00611C37">
        <w:rPr>
          <w:b/>
          <w:i/>
          <w:sz w:val="22"/>
        </w:rPr>
        <w:t>:</w:t>
      </w:r>
      <w:r w:rsidRPr="00611C37">
        <w:rPr>
          <w:b/>
          <w:i/>
          <w:sz w:val="24"/>
        </w:rPr>
        <w:t xml:space="preserve"> </w:t>
      </w:r>
      <w:r w:rsidRPr="00611C37">
        <w:rPr>
          <w:b/>
          <w:i/>
          <w:sz w:val="18"/>
          <w:u w:val="single"/>
        </w:rPr>
        <w:t>______________________________</w:t>
      </w:r>
      <w:r w:rsidR="00FD7AA9" w:rsidRPr="00611C37">
        <w:rPr>
          <w:b/>
          <w:i/>
          <w:sz w:val="18"/>
          <w:u w:val="single"/>
        </w:rPr>
        <w:t>________</w:t>
      </w:r>
      <w:r w:rsidRPr="00611C37">
        <w:rPr>
          <w:b/>
          <w:i/>
          <w:sz w:val="18"/>
          <w:u w:val="single"/>
        </w:rPr>
        <w:t>________________</w:t>
      </w:r>
    </w:p>
    <w:p w14:paraId="7C0F8FD9" w14:textId="4B5BDA65" w:rsidR="004B0D6E" w:rsidRPr="00611C37" w:rsidRDefault="00C13397" w:rsidP="004B0D6E">
      <w:pPr>
        <w:pStyle w:val="DocumentTitle"/>
        <w:sectPr w:rsidR="004B0D6E" w:rsidRPr="00611C37" w:rsidSect="0052189D">
          <w:pgSz w:w="12240" w:h="15840" w:code="1"/>
          <w:pgMar w:top="990" w:right="720" w:bottom="1170" w:left="720" w:header="720" w:footer="720" w:gutter="0"/>
          <w:cols w:space="720"/>
          <w:titlePg/>
          <w:docGrid w:linePitch="360"/>
        </w:sectPr>
      </w:pPr>
      <w:r w:rsidRPr="00611C37">
        <w:rPr>
          <w:noProof/>
          <w:lang w:eastAsia="en-US"/>
        </w:rPr>
        <mc:AlternateContent>
          <mc:Choice Requires="wps">
            <w:drawing>
              <wp:anchor distT="0" distB="0" distL="114300" distR="114300" simplePos="0" relativeHeight="251740160" behindDoc="0" locked="0" layoutInCell="1" allowOverlap="1" wp14:anchorId="3F1B0199" wp14:editId="31DC99EB">
                <wp:simplePos x="0" y="0"/>
                <wp:positionH relativeFrom="column">
                  <wp:posOffset>1049628</wp:posOffset>
                </wp:positionH>
                <wp:positionV relativeFrom="paragraph">
                  <wp:posOffset>1087827</wp:posOffset>
                </wp:positionV>
                <wp:extent cx="5512158" cy="218940"/>
                <wp:effectExtent l="0" t="0" r="0" b="10160"/>
                <wp:wrapNone/>
                <wp:docPr id="62" name="Text Box 62"/>
                <wp:cNvGraphicFramePr/>
                <a:graphic xmlns:a="http://schemas.openxmlformats.org/drawingml/2006/main">
                  <a:graphicData uri="http://schemas.microsoft.com/office/word/2010/wordprocessingShape">
                    <wps:wsp>
                      <wps:cNvSpPr txBox="1"/>
                      <wps:spPr>
                        <a:xfrm>
                          <a:off x="0" y="0"/>
                          <a:ext cx="5512158" cy="21894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63CEA92B" w14:textId="035C9950" w:rsidR="00780BEA" w:rsidRPr="00963D3F" w:rsidRDefault="00826E08" w:rsidP="00AE1BAD">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w:t>
                            </w:r>
                            <w:r w:rsidR="00780BEA" w:rsidRPr="00963D3F">
                              <w:rPr>
                                <w:rFonts w:ascii="Verdana" w:hAnsi="Verdana"/>
                                <w:i/>
                                <w:sz w:val="17"/>
                                <w:szCs w:val="17"/>
                              </w:rPr>
                              <w:t>specific</w:t>
                            </w:r>
                            <w:r w:rsidR="00780BEA">
                              <w:rPr>
                                <w:rFonts w:ascii="Verdana" w:hAnsi="Verdana"/>
                                <w:i/>
                                <w:sz w:val="17"/>
                                <w:szCs w:val="17"/>
                              </w:rPr>
                              <w:t xml:space="preserve"> need it addresses and how it will </w:t>
                            </w:r>
                            <w:r w:rsidR="00780BEA" w:rsidRPr="00963D3F">
                              <w:rPr>
                                <w:rFonts w:ascii="Verdana" w:hAnsi="Verdana"/>
                                <w:i/>
                                <w:sz w:val="17"/>
                                <w:szCs w:val="17"/>
                              </w:rPr>
                              <w:t>maintain safety, efficiency and effectiveness</w:t>
                            </w:r>
                            <w:r>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F1B0199" id="Text Box 62" o:spid="_x0000_s1037" type="#_x0000_t202" style="position:absolute;margin-left:82.65pt;margin-top:85.65pt;width:434.05pt;height:17.25pt;z-index:251740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V1QQeQIAAGMFAAAOAAAAZHJzL2Uyb0RvYy54bWysVFtP2zAUfp+0/2D5faSpKIOKFHUgpkkI&#10;0GDi2XVsGs3x8Wy3Tffr99lJS8f2wrSX5Pic79wv5xdda9ha+dCQrXh5NOJMWUl1Y58r/u3x+sMp&#10;ZyEKWwtDVlV8qwK/mL1/d75xUzWmJZlaeQYjNkw3ruLLGN20KIJcqlaEI3LKQqjJtyLi6Z+L2osN&#10;rLemGI9GJ8WGfO08SRUCuFe9kM+yfa2VjHdaBxWZqThii/nr83eRvsXsXEyfvXDLRg5hiH+IohWN&#10;hdO9qSsRBVv55g9TbSM9BdLxSFJbkNaNVDkHZFOOXmXzsBRO5VxQnOD2ZQr/z6y8Xd971tQVPxlz&#10;ZkWLHj2qLrJP1DGwUJ+NC1PAHhyAsQMffd7xA5gp7U77Nv2REIMcld7uq5usSTAnk3JcTjAPErJx&#10;eXp2nMtfvGg7H+JnRS1LRMU9upeLKtY3ISISQHeQ5MzSdWNM7qCxvzEA7Dkqj8CgnRLpA85U3BqV&#10;tIz9qjRKkONOjDx86tJ4thYYGyGlsjGnnO0CnVAavt+iOOCTah/VW5T3Gtkz2bhXbhtLPlfpVdj1&#10;913Iusejfgd5JzJ2iy73vsydSKwF1Vv02VO/KcHJ6wbNuBEh3guP1UBrse7xDh9taFNxGijOluR/&#10;/o2f8JhYSDnbYNUqHn6shFecmS8Ws3xWHmMUWMyP48nHMR7+ULI4lNhVe0loS4nD4mQmEz6aHak9&#10;tU+4CvPkFSJhJXxXPO7Iy9gfAFwVqebzDMI2OhFv7IOTyXQqcxq1x+5JeDfMY8Qk39JuKcX01Vj2&#10;2KRpab6KpJs8sy9VHRqATc6jPFyddCoO3xn1chtnvwAAAP//AwBQSwMEFAAGAAgAAAAhAE4mXY/f&#10;AAAADAEAAA8AAABkcnMvZG93bnJldi54bWxMj81uwjAQhO+VeAdrK/VWbAihNI2Dqla9UkF/pN5M&#10;vCQR8TqKDUnfnuXU3ma0n2Zn8vXoWnHGPjSeNMymCgRS6W1DlYbPj7f7FYgQDVnTekINvxhgXUxu&#10;cpNZP9AWz7tYCQ6hkBkNdYxdJmUoa3QmTH2HxLeD752JbPtK2t4MHO5aOVdqKZ1piD/UpsOXGsvj&#10;7uQ0fG0OP98L9V69urQb/KgkuUep9d3t+PwEIuIY/2C41ufqUHCnvT+RDaJlv0wTRlk8zFhcCZUk&#10;CxB7DXOVrkAWufw/orgAAAD//wMAUEsBAi0AFAAGAAgAAAAhALaDOJL+AAAA4QEAABMAAAAAAAAA&#10;AAAAAAAAAAAAAFtDb250ZW50X1R5cGVzXS54bWxQSwECLQAUAAYACAAAACEAOP0h/9YAAACUAQAA&#10;CwAAAAAAAAAAAAAAAAAvAQAAX3JlbHMvLnJlbHNQSwECLQAUAAYACAAAACEA21dUEHkCAABjBQAA&#10;DgAAAAAAAAAAAAAAAAAuAgAAZHJzL2Uyb0RvYy54bWxQSwECLQAUAAYACAAAACEATiZdj98AAAAM&#10;AQAADwAAAAAAAAAAAAAAAADTBAAAZHJzL2Rvd25yZXYueG1sUEsFBgAAAAAEAAQA8wAAAN8FAAAA&#10;AA==&#10;" filled="f" stroked="f">
                <v:textbox>
                  <w:txbxContent>
                    <w:p w14:paraId="63CEA92B" w14:textId="035C9950" w:rsidR="00780BEA" w:rsidRPr="00963D3F" w:rsidRDefault="00826E08" w:rsidP="00AE1BAD">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w:t>
                      </w:r>
                      <w:r w:rsidR="00780BEA" w:rsidRPr="00963D3F">
                        <w:rPr>
                          <w:rFonts w:ascii="Verdana" w:hAnsi="Verdana"/>
                          <w:i/>
                          <w:sz w:val="17"/>
                          <w:szCs w:val="17"/>
                        </w:rPr>
                        <w:t>specific</w:t>
                      </w:r>
                      <w:r w:rsidR="00780BEA">
                        <w:rPr>
                          <w:rFonts w:ascii="Verdana" w:hAnsi="Verdana"/>
                          <w:i/>
                          <w:sz w:val="17"/>
                          <w:szCs w:val="17"/>
                        </w:rPr>
                        <w:t xml:space="preserve"> need it addresses and how it will </w:t>
                      </w:r>
                      <w:r w:rsidR="00780BEA" w:rsidRPr="00963D3F">
                        <w:rPr>
                          <w:rFonts w:ascii="Verdana" w:hAnsi="Verdana"/>
                          <w:i/>
                          <w:sz w:val="17"/>
                          <w:szCs w:val="17"/>
                        </w:rPr>
                        <w:t>maintain safety, efficiency and effectiveness</w:t>
                      </w:r>
                      <w:r>
                        <w:rPr>
                          <w:rFonts w:ascii="Verdana" w:hAnsi="Verdana"/>
                          <w:i/>
                          <w:sz w:val="17"/>
                          <w:szCs w:val="17"/>
                        </w:rPr>
                        <w:t>.</w:t>
                      </w:r>
                    </w:p>
                  </w:txbxContent>
                </v:textbox>
              </v:shape>
            </w:pict>
          </mc:Fallback>
        </mc:AlternateContent>
      </w:r>
      <w:r w:rsidR="005659EF" w:rsidRPr="00611C37">
        <w:rPr>
          <w:noProof/>
          <w:lang w:eastAsia="en-US"/>
        </w:rPr>
        <mc:AlternateContent>
          <mc:Choice Requires="wps">
            <w:drawing>
              <wp:anchor distT="0" distB="0" distL="114300" distR="114300" simplePos="0" relativeHeight="251742208" behindDoc="0" locked="0" layoutInCell="1" allowOverlap="1" wp14:anchorId="1694E84E" wp14:editId="7709AC47">
                <wp:simplePos x="0" y="0"/>
                <wp:positionH relativeFrom="column">
                  <wp:posOffset>1047115</wp:posOffset>
                </wp:positionH>
                <wp:positionV relativeFrom="paragraph">
                  <wp:posOffset>3564255</wp:posOffset>
                </wp:positionV>
                <wp:extent cx="5122545" cy="228600"/>
                <wp:effectExtent l="0" t="0" r="0" b="0"/>
                <wp:wrapNone/>
                <wp:docPr id="256" name="Text Box 256"/>
                <wp:cNvGraphicFramePr/>
                <a:graphic xmlns:a="http://schemas.openxmlformats.org/drawingml/2006/main">
                  <a:graphicData uri="http://schemas.microsoft.com/office/word/2010/wordprocessingShape">
                    <wps:wsp>
                      <wps:cNvSpPr txBox="1"/>
                      <wps:spPr>
                        <a:xfrm>
                          <a:off x="0" y="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5624E6B6" w14:textId="12724C23" w:rsidR="00780BEA" w:rsidRPr="00963D3F" w:rsidRDefault="00780BEA" w:rsidP="00AE1BAD">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technical expertise t</w:t>
                            </w:r>
                            <w:r>
                              <w:rPr>
                                <w:rFonts w:ascii="Verdana" w:hAnsi="Verdana"/>
                                <w:i/>
                                <w:sz w:val="17"/>
                                <w:szCs w:val="17"/>
                              </w:rPr>
                              <w:t>hat will</w:t>
                            </w:r>
                            <w:r w:rsidRPr="00963D3F">
                              <w:rPr>
                                <w:rFonts w:ascii="Verdana" w:hAnsi="Verdana"/>
                                <w:i/>
                                <w:sz w:val="17"/>
                                <w:szCs w:val="17"/>
                              </w:rPr>
                              <w:t xml:space="preserve"> support </w:t>
                            </w:r>
                            <w:r>
                              <w:rPr>
                                <w:rFonts w:ascii="Verdana" w:hAnsi="Verdana"/>
                                <w:i/>
                                <w:sz w:val="17"/>
                                <w:szCs w:val="17"/>
                              </w:rPr>
                              <w:t>the innovation and the</w:t>
                            </w:r>
                            <w:r w:rsidRPr="00963D3F">
                              <w:rPr>
                                <w:rFonts w:ascii="Verdana" w:hAnsi="Verdana"/>
                                <w:i/>
                                <w:sz w:val="17"/>
                                <w:szCs w:val="17"/>
                              </w:rPr>
                              <w:t xml:space="preserve"> customers</w:t>
                            </w:r>
                            <w:r w:rsidR="00826E08">
                              <w:rPr>
                                <w:rFonts w:ascii="Verdana" w:hAnsi="Verdana"/>
                                <w:i/>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694E84E" id="Text Box 256" o:spid="_x0000_s1038" type="#_x0000_t202" style="position:absolute;margin-left:82.45pt;margin-top:280.65pt;width:403.35pt;height:18pt;z-index:25174220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1YxAewIAAGUFAAAOAAAAZHJzL2Uyb0RvYy54bWysVN1P2zAQf5+0/8Hy+0gbtYxVpKgDMU1C&#10;gCgTz65j02i2z7OvTbq/fmcnLR3bC9NekvPd774/zi86a9hWhdiAq/j4ZMSZchLqxj1X/Nvj9Ycz&#10;ziIKVwsDTlV8pyK/mL9/d976mSphDaZWgZERF2etr/ga0c+KIsq1siKegFeOhBqCFUjP8FzUQbRk&#10;3ZqiHI1OixZC7QNIFSNxr3ohn2f7WiuJd1pHhcxUnGLD/A35u0rfYn4uZs9B+HUjhzDEP0RhRePI&#10;6cHUlUDBNqH5w5RtZIAIGk8k2AK0bqTKOVA249GrbJZr4VXOhYoT/aFM8f+Zlbfb+8CauuLl9JQz&#10;Jyw16VF1yD5DxxKPKtT6OCPg0hMUOxJQp/f8SMyUeKeDTX9KiZGcar071DeZk8ScjstyOplyJklW&#10;lmeno9yA4kXbh4hfFFiWiIoH6l8uq9jeRKRICLqHJGcOrhtjcg+N+41BwJ6j8hAM2imRPuBM4c6o&#10;pGXcg9JUhBx3YuTxU5cmsK2gwRFSKoc55WyX0AmlyfdbFAd8Uu2jeovyQSN7BocHZds4CLlKr8Ku&#10;v+9D1j2e6neUdyKxW3W5++NDQ1dQ76jPAfpdiV5eN9SMGxHxXgRaDmotLTze0UcbaCsOA8XZGsLP&#10;v/ETnmaWpJy1tGwVjz82IijOzFdH0/xpPJmk7cyPyfRjSY9wLFkdS9zGXgK1ZUynxctMJjyaPakD&#10;2Ce6C4vklUTCSfJdcdyTl9ifALorUi0WGUT76AXeuKWXyXQqcxq1x+5JBD/MI9Ik38J+LcXs1Vj2&#10;2KTpYLFB0E2e2VTovqpDA2iX8ygPdycdi+N3Rr1cx/kvAAAA//8DAFBLAwQUAAYACAAAACEAcZvG&#10;e98AAAALAQAADwAAAGRycy9kb3ducmV2LnhtbEyPTU/DMAyG70j7D5GRuLGkbOtoaTohEFcQ40Pi&#10;ljVeW61xqiZby7+fd4Ljaz96/bjYTK4TJxxC60lDMlcgkCpvW6o1fH683N6DCNGQNZ0n1PCLATbl&#10;7KowufUjveNpG2vBJRRyo6GJsc+lDFWDzoS575F4t/eDM5HjUEs7mJHLXSfvlEqlMy3xhcb0+NRg&#10;ddgenYav1/3P91K91c9u1Y9+UpJcJrW+uZ4eH0BEnOIfDBd9VoeSnXb+SDaIjnO6zBjVsEqTBQgm&#10;snWSgtjxJFsvQJaF/P9DeQYAAP//AwBQSwECLQAUAAYACAAAACEAtoM4kv4AAADhAQAAEwAAAAAA&#10;AAAAAAAAAAAAAAAAW0NvbnRlbnRfVHlwZXNdLnhtbFBLAQItABQABgAIAAAAIQA4/SH/1gAAAJQB&#10;AAALAAAAAAAAAAAAAAAAAC8BAABfcmVscy8ucmVsc1BLAQItABQABgAIAAAAIQBD1YxAewIAAGUF&#10;AAAOAAAAAAAAAAAAAAAAAC4CAABkcnMvZTJvRG9jLnhtbFBLAQItABQABgAIAAAAIQBxm8Z73wAA&#10;AAsBAAAPAAAAAAAAAAAAAAAAANUEAABkcnMvZG93bnJldi54bWxQSwUGAAAAAAQABADzAAAA4QUA&#10;AAAA&#10;" filled="f" stroked="f">
                <v:textbox>
                  <w:txbxContent>
                    <w:p w14:paraId="5624E6B6" w14:textId="12724C23" w:rsidR="00780BEA" w:rsidRPr="00963D3F" w:rsidRDefault="00780BEA" w:rsidP="00AE1BAD">
                      <w:pPr>
                        <w:rPr>
                          <w:rFonts w:ascii="Verdana" w:hAnsi="Verdana"/>
                          <w:i/>
                          <w:sz w:val="17"/>
                          <w:szCs w:val="17"/>
                        </w:rPr>
                      </w:pPr>
                      <w:r>
                        <w:rPr>
                          <w:rFonts w:ascii="Verdana" w:hAnsi="Verdana"/>
                          <w:i/>
                          <w:sz w:val="17"/>
                          <w:szCs w:val="17"/>
                        </w:rPr>
                        <w:t>Describe</w:t>
                      </w:r>
                      <w:r w:rsidRPr="00963D3F">
                        <w:rPr>
                          <w:rFonts w:ascii="Verdana" w:hAnsi="Verdana"/>
                          <w:i/>
                          <w:sz w:val="17"/>
                          <w:szCs w:val="17"/>
                        </w:rPr>
                        <w:t xml:space="preserve"> technical expertise t</w:t>
                      </w:r>
                      <w:r>
                        <w:rPr>
                          <w:rFonts w:ascii="Verdana" w:hAnsi="Verdana"/>
                          <w:i/>
                          <w:sz w:val="17"/>
                          <w:szCs w:val="17"/>
                        </w:rPr>
                        <w:t>hat will</w:t>
                      </w:r>
                      <w:r w:rsidRPr="00963D3F">
                        <w:rPr>
                          <w:rFonts w:ascii="Verdana" w:hAnsi="Verdana"/>
                          <w:i/>
                          <w:sz w:val="17"/>
                          <w:szCs w:val="17"/>
                        </w:rPr>
                        <w:t xml:space="preserve"> support </w:t>
                      </w:r>
                      <w:r>
                        <w:rPr>
                          <w:rFonts w:ascii="Verdana" w:hAnsi="Verdana"/>
                          <w:i/>
                          <w:sz w:val="17"/>
                          <w:szCs w:val="17"/>
                        </w:rPr>
                        <w:t>the innovation and the</w:t>
                      </w:r>
                      <w:r w:rsidRPr="00963D3F">
                        <w:rPr>
                          <w:rFonts w:ascii="Verdana" w:hAnsi="Verdana"/>
                          <w:i/>
                          <w:sz w:val="17"/>
                          <w:szCs w:val="17"/>
                        </w:rPr>
                        <w:t xml:space="preserve"> customers</w:t>
                      </w:r>
                      <w:r w:rsidR="00826E08">
                        <w:rPr>
                          <w:rFonts w:ascii="Verdana" w:hAnsi="Verdana"/>
                          <w:i/>
                          <w:sz w:val="17"/>
                          <w:szCs w:val="17"/>
                        </w:rPr>
                        <w:t>.</w:t>
                      </w:r>
                    </w:p>
                  </w:txbxContent>
                </v:textbox>
              </v:shape>
            </w:pict>
          </mc:Fallback>
        </mc:AlternateContent>
      </w:r>
      <w:r w:rsidR="004434A6" w:rsidRPr="00611C37">
        <w:rPr>
          <w:noProof/>
          <w:lang w:eastAsia="en-US"/>
        </w:rPr>
        <mc:AlternateContent>
          <mc:Choice Requires="wps">
            <w:drawing>
              <wp:anchor distT="0" distB="0" distL="114300" distR="114300" simplePos="0" relativeHeight="251741184" behindDoc="0" locked="0" layoutInCell="1" allowOverlap="1" wp14:anchorId="1DF86A6C" wp14:editId="49230CD0">
                <wp:simplePos x="0" y="0"/>
                <wp:positionH relativeFrom="column">
                  <wp:posOffset>1049655</wp:posOffset>
                </wp:positionH>
                <wp:positionV relativeFrom="paragraph">
                  <wp:posOffset>2312035</wp:posOffset>
                </wp:positionV>
                <wp:extent cx="5122545" cy="228600"/>
                <wp:effectExtent l="0" t="0" r="0" b="0"/>
                <wp:wrapNone/>
                <wp:docPr id="63" name="Text Box 63"/>
                <wp:cNvGraphicFramePr/>
                <a:graphic xmlns:a="http://schemas.openxmlformats.org/drawingml/2006/main">
                  <a:graphicData uri="http://schemas.microsoft.com/office/word/2010/wordprocessingShape">
                    <wps:wsp>
                      <wps:cNvSpPr txBox="1"/>
                      <wps:spPr>
                        <a:xfrm>
                          <a:off x="0" y="0"/>
                          <a:ext cx="5122545" cy="22860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2917C6E4" w14:textId="45DF856D" w:rsidR="00780BEA" w:rsidRPr="003C2820" w:rsidRDefault="00780BEA" w:rsidP="00623BFE">
                            <w:pPr>
                              <w:rPr>
                                <w:rFonts w:ascii="Verdana" w:hAnsi="Verdana"/>
                                <w:i/>
                                <w:sz w:val="17"/>
                                <w:szCs w:val="17"/>
                              </w:rPr>
                            </w:pPr>
                            <w:r w:rsidRPr="003C2820">
                              <w:rPr>
                                <w:rFonts w:ascii="Verdana" w:hAnsi="Verdana"/>
                                <w:i/>
                                <w:sz w:val="17"/>
                                <w:szCs w:val="17"/>
                              </w:rPr>
                              <w:t xml:space="preserve">Describe studies </w:t>
                            </w:r>
                            <w:r>
                              <w:rPr>
                                <w:rFonts w:ascii="Verdana" w:hAnsi="Verdana"/>
                                <w:i/>
                                <w:sz w:val="17"/>
                                <w:szCs w:val="17"/>
                              </w:rPr>
                              <w:t xml:space="preserve">that can be conducted </w:t>
                            </w:r>
                            <w:r w:rsidRPr="003C2820">
                              <w:rPr>
                                <w:rFonts w:ascii="Verdana" w:hAnsi="Verdana"/>
                                <w:i/>
                                <w:sz w:val="17"/>
                                <w:szCs w:val="17"/>
                              </w:rPr>
                              <w:t xml:space="preserve">to ensure the quality of the </w:t>
                            </w:r>
                            <w:r>
                              <w:rPr>
                                <w:rFonts w:ascii="Verdana" w:hAnsi="Verdana"/>
                                <w:i/>
                                <w:sz w:val="17"/>
                                <w:szCs w:val="17"/>
                              </w:rPr>
                              <w:t>innovation</w:t>
                            </w:r>
                            <w:r w:rsidR="00826E08">
                              <w:rPr>
                                <w:rFonts w:ascii="Verdana" w:hAnsi="Verdana"/>
                                <w:i/>
                                <w:sz w:val="17"/>
                                <w:szCs w:val="17"/>
                              </w:rPr>
                              <w:t>.</w:t>
                            </w:r>
                          </w:p>
                          <w:p w14:paraId="0A3CB629" w14:textId="13511824" w:rsidR="00780BEA" w:rsidRPr="00963D3F" w:rsidRDefault="00780BEA" w:rsidP="00AE1BAD">
                            <w:pPr>
                              <w:rPr>
                                <w:rFonts w:ascii="Verdana" w:hAnsi="Verdana"/>
                                <w:i/>
                                <w:sz w:val="17"/>
                                <w:szCs w:val="17"/>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DF86A6C" id="Text Box 63" o:spid="_x0000_s1039" type="#_x0000_t202" style="position:absolute;margin-left:82.65pt;margin-top:182.05pt;width:403.35pt;height:18pt;z-index:25174118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oK6xewIAAGMFAAAOAAAAZHJzL2Uyb0RvYy54bWysVN1v0zAQf0fif7D8ztKEtoyq6VQ2FSFN&#10;20SH9uw6dhth+4ztNil/PWcn6crgZYiX5Hz3u++P+VWrFTkI52swJc0vRpQIw6Gqzbak3x5X7y4p&#10;8YGZiikwoqRH4enV4u2beWNnooAdqEo4gkaMnzW2pLsQ7CzLPN8JzfwFWGFQKMFpFvDptlnlWIPW&#10;tcqK0WiaNeAq64AL75F70wnpItmXUvBwL6UXgaiSYmwhfV36buI3W8zZbOuY3dW8D4P9QxSa1Qad&#10;nkzdsMDI3tV/mNI1d+BBhgsOOgMpay5SDphNPnqRzXrHrEi5YHG8PZXJ/z+z/O7w4EhdlXT6nhLD&#10;NPboUbSBfIKWIAvr01g/Q9jaIjC0yMc+D3yPzJh2K52Of0yIoBwrfTxVN1rjyJzkRTEZTyjhKCuK&#10;y+kolT971rbOh88CNIlESR12LxWVHW59wEgQOkCiMwOrWqnUQWV+YyCw44g0Ar12TKQLOFHhqETU&#10;UuarkFiCFHdkpOET18qRA8OxYZwLE1LKyS6iI0qi79co9vio2kX1GuWTRvIMJpyUdW3ApSq9CLv6&#10;PoQsOzzW7yzvSIZ206be58XQ0A1UR+yzg25TvOWrGptxy3x4YA5XA1uL6x7u8SMVNCWFnqJkB+7n&#10;3/gRjxOLUkoaXLWS+h975gQl6ovBWf6Yj8dxN9NjPPlQ4MOdSzbnErPX14BtyfGwWJ7IiA9qIKUD&#10;/YRXYRm9oogZjr5LGgbyOnQHAK8KF8tlAuE2WhZuzdryaDqWOY7aY/vEnO3nMeAk38GwlGz2Yiw7&#10;bNQ0sNwHkHWa2Vjorqp9A3CT0yj3VyeeivN3Qj3fxsUvAAAA//8DAFBLAwQUAAYACAAAACEAhhUW&#10;ZN8AAAALAQAADwAAAGRycy9kb3ducmV2LnhtbEyPwU7DMBBE70j8g7VI3KidNg00xKkqEFcQbUHi&#10;5sbbJGq8jmK3CX/PcoLjaJ9m3xTryXXigkNoPWlIZgoEUuVtS7WG/e7l7gFEiIas6Tyhhm8MsC6v&#10;rwqTWz/SO162sRZcQiE3GpoY+1zKUDXoTJj5HolvRz84EzkOtbSDGbncdXKuVCadaYk/NKbHpwar&#10;0/bsNHy8Hr8+U/VWP7tlP/pJSXIrqfXtzbR5BBFxin8w/OqzOpTsdPBnskF0nLPlglENiyxNQDCx&#10;up/zuoOGVKkEZFnI/xvKHwAAAP//AwBQSwECLQAUAAYACAAAACEAtoM4kv4AAADhAQAAEwAAAAAA&#10;AAAAAAAAAAAAAAAAW0NvbnRlbnRfVHlwZXNdLnhtbFBLAQItABQABgAIAAAAIQA4/SH/1gAAAJQB&#10;AAALAAAAAAAAAAAAAAAAAC8BAABfcmVscy8ucmVsc1BLAQItABQABgAIAAAAIQBFoK6xewIAAGMF&#10;AAAOAAAAAAAAAAAAAAAAAC4CAABkcnMvZTJvRG9jLnhtbFBLAQItABQABgAIAAAAIQCGFRZk3wAA&#10;AAsBAAAPAAAAAAAAAAAAAAAAANUEAABkcnMvZG93bnJldi54bWxQSwUGAAAAAAQABADzAAAA4QUA&#10;AAAA&#10;" filled="f" stroked="f">
                <v:textbox>
                  <w:txbxContent>
                    <w:p w14:paraId="2917C6E4" w14:textId="45DF856D" w:rsidR="00780BEA" w:rsidRPr="003C2820" w:rsidRDefault="00780BEA" w:rsidP="00623BFE">
                      <w:pPr>
                        <w:rPr>
                          <w:rFonts w:ascii="Verdana" w:hAnsi="Verdana"/>
                          <w:i/>
                          <w:sz w:val="17"/>
                          <w:szCs w:val="17"/>
                        </w:rPr>
                      </w:pPr>
                      <w:r w:rsidRPr="003C2820">
                        <w:rPr>
                          <w:rFonts w:ascii="Verdana" w:hAnsi="Verdana"/>
                          <w:i/>
                          <w:sz w:val="17"/>
                          <w:szCs w:val="17"/>
                        </w:rPr>
                        <w:t xml:space="preserve">Describe studies </w:t>
                      </w:r>
                      <w:r>
                        <w:rPr>
                          <w:rFonts w:ascii="Verdana" w:hAnsi="Verdana"/>
                          <w:i/>
                          <w:sz w:val="17"/>
                          <w:szCs w:val="17"/>
                        </w:rPr>
                        <w:t xml:space="preserve">that can be conducted </w:t>
                      </w:r>
                      <w:r w:rsidRPr="003C2820">
                        <w:rPr>
                          <w:rFonts w:ascii="Verdana" w:hAnsi="Verdana"/>
                          <w:i/>
                          <w:sz w:val="17"/>
                          <w:szCs w:val="17"/>
                        </w:rPr>
                        <w:t xml:space="preserve">to ensure the quality of the </w:t>
                      </w:r>
                      <w:r>
                        <w:rPr>
                          <w:rFonts w:ascii="Verdana" w:hAnsi="Verdana"/>
                          <w:i/>
                          <w:sz w:val="17"/>
                          <w:szCs w:val="17"/>
                        </w:rPr>
                        <w:t>innovation</w:t>
                      </w:r>
                      <w:r w:rsidR="00826E08">
                        <w:rPr>
                          <w:rFonts w:ascii="Verdana" w:hAnsi="Verdana"/>
                          <w:i/>
                          <w:sz w:val="17"/>
                          <w:szCs w:val="17"/>
                        </w:rPr>
                        <w:t>.</w:t>
                      </w:r>
                    </w:p>
                    <w:p w14:paraId="0A3CB629" w14:textId="13511824" w:rsidR="00780BEA" w:rsidRPr="00963D3F" w:rsidRDefault="00780BEA" w:rsidP="00AE1BAD">
                      <w:pPr>
                        <w:rPr>
                          <w:rFonts w:ascii="Verdana" w:hAnsi="Verdana"/>
                          <w:i/>
                          <w:sz w:val="17"/>
                          <w:szCs w:val="17"/>
                        </w:rPr>
                      </w:pPr>
                    </w:p>
                  </w:txbxContent>
                </v:textbox>
              </v:shape>
            </w:pict>
          </mc:Fallback>
        </mc:AlternateContent>
      </w:r>
      <w:r w:rsidR="004B0D6E" w:rsidRPr="00611C37">
        <w:rPr>
          <w:noProof/>
          <w:lang w:eastAsia="en-US"/>
        </w:rPr>
        <w:drawing>
          <wp:inline distT="0" distB="0" distL="0" distR="0" wp14:anchorId="7DE5040B" wp14:editId="60AF6C7D">
            <wp:extent cx="6664325" cy="5069711"/>
            <wp:effectExtent l="57150" t="38100" r="22225" b="93345"/>
            <wp:docPr id="58" name="Diagram 5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5" r:lo="rId56" r:qs="rId57" r:cs="rId58"/>
              </a:graphicData>
            </a:graphic>
          </wp:inline>
        </w:drawing>
      </w:r>
    </w:p>
    <w:p w14:paraId="2161198C" w14:textId="27573904" w:rsidR="001504E6" w:rsidRPr="00611C37" w:rsidRDefault="00963D3F" w:rsidP="00963D3F">
      <w:pPr>
        <w:pStyle w:val="FFASub1"/>
      </w:pPr>
      <w:r w:rsidRPr="00611C37">
        <w:rPr>
          <w:noProof/>
          <w:sz w:val="28"/>
          <w:szCs w:val="28"/>
        </w:rPr>
        <w:lastRenderedPageBreak/>
        <mc:AlternateContent>
          <mc:Choice Requires="wps">
            <w:drawing>
              <wp:anchor distT="0" distB="0" distL="114300" distR="114300" simplePos="0" relativeHeight="251764736" behindDoc="1" locked="0" layoutInCell="1" allowOverlap="1" wp14:anchorId="58330A52" wp14:editId="391FCAA6">
                <wp:simplePos x="0" y="0"/>
                <wp:positionH relativeFrom="margin">
                  <wp:posOffset>3072130</wp:posOffset>
                </wp:positionH>
                <wp:positionV relativeFrom="paragraph">
                  <wp:posOffset>-595630</wp:posOffset>
                </wp:positionV>
                <wp:extent cx="3561080" cy="738505"/>
                <wp:effectExtent l="0" t="0" r="20320" b="23495"/>
                <wp:wrapNone/>
                <wp:docPr id="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1080" cy="738505"/>
                        </a:xfrm>
                        <a:prstGeom prst="rect">
                          <a:avLst/>
                        </a:prstGeom>
                        <a:solidFill>
                          <a:srgbClr val="FFFFFF"/>
                        </a:solidFill>
                        <a:ln w="9525">
                          <a:solidFill>
                            <a:srgbClr val="000000"/>
                          </a:solidFill>
                          <a:miter lim="800000"/>
                          <a:headEnd/>
                          <a:tailEnd/>
                        </a:ln>
                      </wps:spPr>
                      <wps:txbx>
                        <w:txbxContent>
                          <w:p w14:paraId="1DD62ADD"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3C370F6A"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8330A52" id="_x0000_s1040" type="#_x0000_t202" style="position:absolute;margin-left:241.9pt;margin-top:-46.9pt;width:280.4pt;height:58.15pt;z-index:-2515517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0l/0JwIAAE0EAAAOAAAAZHJzL2Uyb0RvYy54bWysVNtu2zAMfR+wfxD0vviSuE2NOEWXLsOA&#10;7gK0+wBZlmNhkuhJSuzu60vJaZrdXob5QSBF6pA8JL26HrUiB2GdBFPRbJZSIgyHRppdRb8+bN8s&#10;KXGemYYpMKKij8LR6/XrV6uhL0UOHahGWIIgxpVDX9HO+75MEsc7oZmbQS8MGluwmnlU7S5pLBsQ&#10;XaskT9OLZADb9Ba4cA5vbycjXUf8thXcf25bJzxRFcXcfDxtPOtwJusVK3eW9Z3kxzTYP2ShmTQY&#10;9AR1yzwjeyt/g9KSW3DQ+hkHnUDbSi5iDVhNlv5SzX3HehFrQXJcf6LJ/T9Y/unwxRLZVDTPKTFM&#10;Y48exOjJWxhJHugZelei132Pfn7Ea2xzLNX1d8C/OWJg0zGzEzfWwtAJ1mB6WXiZnD2dcFwAqYeP&#10;0GAYtvcQgcbW6sAdskEQHdv0eGpNSIXj5by4yNIlmjjaLufLIi1iCFY+v+6t8+8FaBKEilpsfURn&#10;hzvnQzasfHYJwRwo2WylUlGxu3qjLDkwHJNt/I7oP7kpQ4aKXhV5MRHwV4g0fn+C0NLjvCupK7o8&#10;ObEy0PbONHEaPZNqkjFlZY48BuomEv1Yj7Fj2TxECCTX0Dwisxam+cZ9RKED+4OSAWe7ou77nllB&#10;ifpgsDtX2WIRliEqi+IyR8WeW+pzCzMcoSrqKZnEjY8LFIgzcINdbGUk+CWTY844s5H3436FpTjX&#10;o9fLX2D9BAAA//8DAFBLAwQUAAYACAAAACEADzorbeAAAAALAQAADwAAAGRycy9kb3ducmV2Lnht&#10;bEyPwU7DMBBE70j8g7VIXFDrkIaQhmwqhASiNygIrm7sJhH2OthuGv4e5wS3He1o5k21mYxmo3K+&#10;t4RwvUyAKWqs7KlFeH97XBTAfBAkhbakEH6Uh019flaJUtoTvapxF1oWQ8iXAqELYSg5902njPBL&#10;OyiKv4N1RoQoXculE6cYbjRPkyTnRvQUGzoxqIdONV+7o0Eosufx029XLx9NftDrcHU7Pn07xMuL&#10;6f4OWFBT+DPDjB/RoY5Me3sk6ZlGyIpVRA8Ii/V8zI4ky3Jge4Q0vQFeV/z/hvoXAAD//wMAUEsB&#10;Ai0AFAAGAAgAAAAhALaDOJL+AAAA4QEAABMAAAAAAAAAAAAAAAAAAAAAAFtDb250ZW50X1R5cGVz&#10;XS54bWxQSwECLQAUAAYACAAAACEAOP0h/9YAAACUAQAACwAAAAAAAAAAAAAAAAAvAQAAX3JlbHMv&#10;LnJlbHNQSwECLQAUAAYACAAAACEAQ9Jf9CcCAABNBAAADgAAAAAAAAAAAAAAAAAuAgAAZHJzL2Uy&#10;b0RvYy54bWxQSwECLQAUAAYACAAAACEADzorbeAAAAALAQAADwAAAAAAAAAAAAAAAACBBAAAZHJz&#10;L2Rvd25yZXYueG1sUEsFBgAAAAAEAAQA8wAAAI4FAAAAAA==&#10;">
                <v:textbox>
                  <w:txbxContent>
                    <w:p w14:paraId="1DD62ADD"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3C370F6A"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p>
    <w:p w14:paraId="47CCA575" w14:textId="77777777" w:rsidR="00967592" w:rsidRPr="00611C37" w:rsidRDefault="00967592" w:rsidP="00963D3F">
      <w:pPr>
        <w:pStyle w:val="FFASub1"/>
      </w:pPr>
      <w:r w:rsidRPr="00611C37">
        <w:t xml:space="preserve">Directions: </w:t>
      </w:r>
    </w:p>
    <w:p w14:paraId="6E9088D9" w14:textId="62EFA983" w:rsidR="009F3994" w:rsidRPr="00611C37" w:rsidRDefault="007452A3" w:rsidP="00963D3F">
      <w:pPr>
        <w:pStyle w:val="FFABody"/>
      </w:pPr>
      <w:r w:rsidRPr="00611C37">
        <w:t xml:space="preserve">Using the </w:t>
      </w:r>
      <w:r w:rsidR="00FA792D">
        <w:t>f</w:t>
      </w:r>
      <w:r w:rsidR="00967592" w:rsidRPr="00611C37">
        <w:t xml:space="preserve">our </w:t>
      </w:r>
      <w:r w:rsidR="00FA792D">
        <w:t>s</w:t>
      </w:r>
      <w:r w:rsidR="00967592" w:rsidRPr="00611C37">
        <w:t xml:space="preserve">tages of </w:t>
      </w:r>
      <w:r w:rsidR="00FA792D">
        <w:t>i</w:t>
      </w:r>
      <w:r w:rsidR="00967592" w:rsidRPr="00611C37">
        <w:t xml:space="preserve">nnovation </w:t>
      </w:r>
      <w:r w:rsidRPr="00611C37">
        <w:t>diagram, design and i</w:t>
      </w:r>
      <w:r w:rsidR="00967592" w:rsidRPr="00611C37">
        <w:t xml:space="preserve">llustrate </w:t>
      </w:r>
      <w:r w:rsidRPr="00611C37">
        <w:t>the</w:t>
      </w:r>
      <w:r w:rsidR="00967592" w:rsidRPr="00611C37">
        <w:t xml:space="preserve"> </w:t>
      </w:r>
      <w:r w:rsidRPr="00611C37">
        <w:t>new,</w:t>
      </w:r>
      <w:r w:rsidR="00967592" w:rsidRPr="00611C37">
        <w:t xml:space="preserve"> innovative solution (a product, method, technology, etc.)</w:t>
      </w:r>
      <w:r w:rsidR="00AF519D">
        <w:t>.</w:t>
      </w:r>
    </w:p>
    <w:p w14:paraId="3DEB6F00" w14:textId="77777777" w:rsidR="009F3994" w:rsidRPr="00611C37" w:rsidRDefault="009F3994" w:rsidP="00963D3F">
      <w:pPr>
        <w:rPr>
          <w:rFonts w:ascii="Verdana" w:hAnsi="Verdana"/>
          <w:sz w:val="17"/>
          <w:szCs w:val="17"/>
        </w:rPr>
      </w:pPr>
    </w:p>
    <w:p w14:paraId="44440632" w14:textId="3E2C2E94" w:rsidR="00AE7FA2" w:rsidRPr="00611C37" w:rsidRDefault="00AE7FA2" w:rsidP="00AE7FA2">
      <w:pPr>
        <w:pStyle w:val="ListParagraph"/>
        <w:numPr>
          <w:ilvl w:val="1"/>
          <w:numId w:val="25"/>
        </w:numPr>
        <w:rPr>
          <w:rFonts w:ascii="Verdana" w:hAnsi="Verdana"/>
          <w:sz w:val="17"/>
          <w:szCs w:val="17"/>
        </w:rPr>
      </w:pPr>
      <w:r w:rsidRPr="00611C37">
        <w:rPr>
          <w:rFonts w:ascii="Verdana" w:hAnsi="Verdana"/>
          <w:sz w:val="17"/>
          <w:szCs w:val="17"/>
        </w:rPr>
        <w:t>Diagram of the innovation/product (provide labels and descriptions):</w:t>
      </w:r>
    </w:p>
    <w:p w14:paraId="4AC64D63" w14:textId="77777777" w:rsidR="00AE7FA2" w:rsidRPr="00611C37" w:rsidRDefault="00AE7FA2" w:rsidP="00963D3F">
      <w:pPr>
        <w:rPr>
          <w:rFonts w:ascii="Verdana" w:hAnsi="Verdana"/>
          <w:sz w:val="17"/>
          <w:szCs w:val="17"/>
        </w:rPr>
      </w:pPr>
    </w:p>
    <w:p w14:paraId="68FC223B" w14:textId="77777777" w:rsidR="00AE7FA2" w:rsidRPr="00611C37" w:rsidRDefault="00AE7FA2" w:rsidP="00963D3F">
      <w:pPr>
        <w:rPr>
          <w:rFonts w:ascii="Verdana" w:hAnsi="Verdana"/>
          <w:sz w:val="17"/>
          <w:szCs w:val="17"/>
        </w:rPr>
      </w:pPr>
    </w:p>
    <w:p w14:paraId="3C06CAC3" w14:textId="77777777" w:rsidR="009F3994" w:rsidRPr="00611C37" w:rsidRDefault="009F3994" w:rsidP="009F3994">
      <w:pPr>
        <w:rPr>
          <w:rFonts w:ascii="Verdana" w:hAnsi="Verdana"/>
          <w:sz w:val="17"/>
          <w:szCs w:val="17"/>
        </w:rPr>
      </w:pPr>
    </w:p>
    <w:p w14:paraId="6B9D611F" w14:textId="77777777" w:rsidR="009F3994" w:rsidRPr="00611C37" w:rsidRDefault="009F3994" w:rsidP="009F3994">
      <w:pPr>
        <w:rPr>
          <w:rFonts w:ascii="Verdana" w:hAnsi="Verdana"/>
          <w:sz w:val="17"/>
          <w:szCs w:val="17"/>
        </w:rPr>
      </w:pPr>
    </w:p>
    <w:p w14:paraId="0FA3CAA4" w14:textId="77777777" w:rsidR="009F3994" w:rsidRPr="00611C37" w:rsidRDefault="009F3994" w:rsidP="009F3994">
      <w:pPr>
        <w:rPr>
          <w:rFonts w:ascii="Verdana" w:hAnsi="Verdana"/>
          <w:sz w:val="17"/>
          <w:szCs w:val="17"/>
        </w:rPr>
      </w:pPr>
    </w:p>
    <w:p w14:paraId="19A1AA1B" w14:textId="77777777" w:rsidR="009F3994" w:rsidRPr="00611C37" w:rsidRDefault="009F3994" w:rsidP="009F3994">
      <w:pPr>
        <w:rPr>
          <w:rFonts w:ascii="Verdana" w:hAnsi="Verdana"/>
          <w:sz w:val="17"/>
          <w:szCs w:val="17"/>
        </w:rPr>
      </w:pPr>
    </w:p>
    <w:p w14:paraId="1DA9238D" w14:textId="77777777" w:rsidR="00AE7FA2" w:rsidRPr="00611C37" w:rsidRDefault="00AE7FA2" w:rsidP="009F3994">
      <w:pPr>
        <w:rPr>
          <w:rFonts w:ascii="Verdana" w:hAnsi="Verdana"/>
          <w:sz w:val="17"/>
          <w:szCs w:val="17"/>
        </w:rPr>
      </w:pPr>
    </w:p>
    <w:p w14:paraId="6A46F603" w14:textId="77777777" w:rsidR="00AE7FA2" w:rsidRPr="00611C37" w:rsidRDefault="00AE7FA2" w:rsidP="009F3994">
      <w:pPr>
        <w:rPr>
          <w:rFonts w:ascii="Verdana" w:hAnsi="Verdana"/>
          <w:sz w:val="17"/>
          <w:szCs w:val="17"/>
        </w:rPr>
      </w:pPr>
    </w:p>
    <w:p w14:paraId="3F58BF89" w14:textId="77777777" w:rsidR="00AE7FA2" w:rsidRPr="00611C37" w:rsidRDefault="00AE7FA2" w:rsidP="009F3994">
      <w:pPr>
        <w:rPr>
          <w:rFonts w:ascii="Verdana" w:hAnsi="Verdana"/>
          <w:sz w:val="17"/>
          <w:szCs w:val="17"/>
        </w:rPr>
      </w:pPr>
    </w:p>
    <w:p w14:paraId="4AB8BA91" w14:textId="77777777" w:rsidR="00AE7FA2" w:rsidRPr="00611C37" w:rsidRDefault="00AE7FA2" w:rsidP="009F3994">
      <w:pPr>
        <w:rPr>
          <w:rFonts w:ascii="Verdana" w:hAnsi="Verdana"/>
          <w:sz w:val="17"/>
          <w:szCs w:val="17"/>
        </w:rPr>
      </w:pPr>
    </w:p>
    <w:p w14:paraId="2BDA37AD" w14:textId="77777777" w:rsidR="00AE7FA2" w:rsidRPr="00611C37" w:rsidRDefault="00AE7FA2" w:rsidP="009F3994">
      <w:pPr>
        <w:rPr>
          <w:rFonts w:ascii="Verdana" w:hAnsi="Verdana"/>
          <w:sz w:val="17"/>
          <w:szCs w:val="17"/>
        </w:rPr>
      </w:pPr>
    </w:p>
    <w:p w14:paraId="6D96AA02" w14:textId="77777777" w:rsidR="00AE7FA2" w:rsidRPr="00611C37" w:rsidRDefault="00AE7FA2" w:rsidP="009F3994">
      <w:pPr>
        <w:rPr>
          <w:rFonts w:ascii="Verdana" w:hAnsi="Verdana"/>
          <w:sz w:val="17"/>
          <w:szCs w:val="17"/>
        </w:rPr>
      </w:pPr>
    </w:p>
    <w:p w14:paraId="4804F77A" w14:textId="77777777" w:rsidR="00AE7FA2" w:rsidRPr="00611C37" w:rsidRDefault="00AE7FA2" w:rsidP="009F3994">
      <w:pPr>
        <w:rPr>
          <w:rFonts w:ascii="Verdana" w:hAnsi="Verdana"/>
          <w:sz w:val="17"/>
          <w:szCs w:val="17"/>
        </w:rPr>
      </w:pPr>
    </w:p>
    <w:p w14:paraId="6A078DF2" w14:textId="77777777" w:rsidR="009F3994" w:rsidRPr="00611C37" w:rsidRDefault="009F3994" w:rsidP="009F3994">
      <w:pPr>
        <w:rPr>
          <w:rFonts w:ascii="Verdana" w:hAnsi="Verdana"/>
          <w:sz w:val="17"/>
          <w:szCs w:val="17"/>
        </w:rPr>
      </w:pPr>
    </w:p>
    <w:p w14:paraId="3EDD6956" w14:textId="77777777" w:rsidR="009F3994" w:rsidRPr="00611C37" w:rsidRDefault="009F3994" w:rsidP="009F3994">
      <w:pPr>
        <w:rPr>
          <w:rFonts w:ascii="Verdana" w:hAnsi="Verdana"/>
          <w:sz w:val="17"/>
          <w:szCs w:val="17"/>
        </w:rPr>
      </w:pPr>
    </w:p>
    <w:p w14:paraId="6DDFBC4A" w14:textId="77777777" w:rsidR="009F3994" w:rsidRPr="00611C37" w:rsidRDefault="009F3994" w:rsidP="009F3994">
      <w:pPr>
        <w:rPr>
          <w:rFonts w:ascii="Verdana" w:hAnsi="Verdana"/>
          <w:sz w:val="17"/>
          <w:szCs w:val="17"/>
        </w:rPr>
      </w:pPr>
    </w:p>
    <w:p w14:paraId="3B4767A8" w14:textId="77777777" w:rsidR="009F3994" w:rsidRPr="00611C37" w:rsidRDefault="009F3994" w:rsidP="009F3994">
      <w:pPr>
        <w:rPr>
          <w:rFonts w:ascii="Verdana" w:hAnsi="Verdana"/>
          <w:sz w:val="17"/>
          <w:szCs w:val="17"/>
        </w:rPr>
      </w:pPr>
    </w:p>
    <w:p w14:paraId="3D606CC7" w14:textId="77777777" w:rsidR="009F3994" w:rsidRPr="00611C37" w:rsidRDefault="009F3994" w:rsidP="009F3994">
      <w:pPr>
        <w:rPr>
          <w:rFonts w:ascii="Verdana" w:hAnsi="Verdana"/>
          <w:sz w:val="17"/>
          <w:szCs w:val="17"/>
        </w:rPr>
      </w:pPr>
    </w:p>
    <w:p w14:paraId="3739D27B" w14:textId="77777777" w:rsidR="009F3994" w:rsidRPr="00611C37" w:rsidRDefault="009F3994" w:rsidP="009F3994">
      <w:pPr>
        <w:rPr>
          <w:rFonts w:ascii="Verdana" w:hAnsi="Verdana"/>
          <w:sz w:val="17"/>
          <w:szCs w:val="17"/>
        </w:rPr>
      </w:pPr>
    </w:p>
    <w:p w14:paraId="27A9BBB9" w14:textId="77777777" w:rsidR="00AE7FA2" w:rsidRPr="00611C37" w:rsidRDefault="00AE7FA2" w:rsidP="009F3994">
      <w:pPr>
        <w:rPr>
          <w:rFonts w:ascii="Verdana" w:hAnsi="Verdana"/>
          <w:sz w:val="17"/>
          <w:szCs w:val="17"/>
        </w:rPr>
      </w:pPr>
    </w:p>
    <w:p w14:paraId="35936799" w14:textId="77777777" w:rsidR="00AE7FA2" w:rsidRPr="00611C37" w:rsidRDefault="00AE7FA2" w:rsidP="009F3994">
      <w:pPr>
        <w:rPr>
          <w:rFonts w:ascii="Verdana" w:hAnsi="Verdana"/>
          <w:sz w:val="17"/>
          <w:szCs w:val="17"/>
        </w:rPr>
      </w:pPr>
    </w:p>
    <w:p w14:paraId="72FA25AE" w14:textId="77777777" w:rsidR="00AE7FA2" w:rsidRPr="00611C37" w:rsidRDefault="00AE7FA2" w:rsidP="009F3994">
      <w:pPr>
        <w:rPr>
          <w:rFonts w:ascii="Verdana" w:hAnsi="Verdana"/>
          <w:sz w:val="17"/>
          <w:szCs w:val="17"/>
        </w:rPr>
      </w:pPr>
    </w:p>
    <w:p w14:paraId="018480E5" w14:textId="77777777" w:rsidR="00AE7FA2" w:rsidRPr="00611C37" w:rsidRDefault="00AE7FA2" w:rsidP="009F3994">
      <w:pPr>
        <w:rPr>
          <w:rFonts w:ascii="Verdana" w:hAnsi="Verdana"/>
          <w:sz w:val="17"/>
          <w:szCs w:val="17"/>
        </w:rPr>
      </w:pPr>
    </w:p>
    <w:p w14:paraId="135343B5" w14:textId="77777777" w:rsidR="00AE7FA2" w:rsidRPr="00611C37" w:rsidRDefault="00AE7FA2" w:rsidP="009F3994">
      <w:pPr>
        <w:rPr>
          <w:rFonts w:ascii="Verdana" w:hAnsi="Verdana"/>
          <w:sz w:val="17"/>
          <w:szCs w:val="17"/>
        </w:rPr>
      </w:pPr>
    </w:p>
    <w:p w14:paraId="5EB8AC8C" w14:textId="77777777" w:rsidR="00AE7FA2" w:rsidRPr="00611C37" w:rsidRDefault="00AE7FA2" w:rsidP="009F3994">
      <w:pPr>
        <w:rPr>
          <w:rFonts w:ascii="Verdana" w:hAnsi="Verdana"/>
          <w:sz w:val="17"/>
          <w:szCs w:val="17"/>
        </w:rPr>
      </w:pPr>
    </w:p>
    <w:p w14:paraId="6DC0611B" w14:textId="77777777" w:rsidR="00AE7FA2" w:rsidRPr="00611C37" w:rsidRDefault="00AE7FA2" w:rsidP="009F3994">
      <w:pPr>
        <w:rPr>
          <w:rFonts w:ascii="Verdana" w:hAnsi="Verdana"/>
          <w:sz w:val="17"/>
          <w:szCs w:val="17"/>
        </w:rPr>
      </w:pPr>
    </w:p>
    <w:p w14:paraId="085A3861" w14:textId="77777777" w:rsidR="00AE7FA2" w:rsidRPr="00611C37" w:rsidRDefault="00AE7FA2" w:rsidP="009F3994">
      <w:pPr>
        <w:rPr>
          <w:rFonts w:ascii="Verdana" w:hAnsi="Verdana"/>
          <w:sz w:val="17"/>
          <w:szCs w:val="17"/>
        </w:rPr>
      </w:pPr>
    </w:p>
    <w:p w14:paraId="0831A68D" w14:textId="77777777" w:rsidR="00AE7FA2" w:rsidRPr="00611C37" w:rsidRDefault="00AE7FA2" w:rsidP="009F3994">
      <w:pPr>
        <w:rPr>
          <w:rFonts w:ascii="Verdana" w:hAnsi="Verdana"/>
          <w:sz w:val="17"/>
          <w:szCs w:val="17"/>
        </w:rPr>
      </w:pPr>
    </w:p>
    <w:p w14:paraId="73CF235F" w14:textId="77777777" w:rsidR="00AE7FA2" w:rsidRPr="00611C37" w:rsidRDefault="00AE7FA2" w:rsidP="009F3994">
      <w:pPr>
        <w:rPr>
          <w:rFonts w:ascii="Verdana" w:hAnsi="Verdana"/>
          <w:sz w:val="17"/>
          <w:szCs w:val="17"/>
        </w:rPr>
      </w:pPr>
    </w:p>
    <w:p w14:paraId="6C8CDD88" w14:textId="77777777" w:rsidR="00AE7FA2" w:rsidRPr="00611C37" w:rsidRDefault="00AE7FA2" w:rsidP="009F3994">
      <w:pPr>
        <w:rPr>
          <w:rFonts w:ascii="Verdana" w:hAnsi="Verdana"/>
          <w:sz w:val="17"/>
          <w:szCs w:val="17"/>
        </w:rPr>
      </w:pPr>
    </w:p>
    <w:p w14:paraId="731BAB81" w14:textId="77777777" w:rsidR="00AE7FA2" w:rsidRPr="00611C37" w:rsidRDefault="00AE7FA2" w:rsidP="009F3994">
      <w:pPr>
        <w:rPr>
          <w:rFonts w:ascii="Verdana" w:hAnsi="Verdana"/>
          <w:sz w:val="17"/>
          <w:szCs w:val="17"/>
        </w:rPr>
      </w:pPr>
    </w:p>
    <w:p w14:paraId="253683FE" w14:textId="77777777" w:rsidR="00AE7FA2" w:rsidRPr="00611C37" w:rsidRDefault="00AE7FA2" w:rsidP="009F3994">
      <w:pPr>
        <w:rPr>
          <w:rFonts w:ascii="Verdana" w:hAnsi="Verdana"/>
          <w:sz w:val="17"/>
          <w:szCs w:val="17"/>
        </w:rPr>
      </w:pPr>
    </w:p>
    <w:p w14:paraId="37727CD8" w14:textId="77777777" w:rsidR="00AE7FA2" w:rsidRPr="00611C37" w:rsidRDefault="00AE7FA2" w:rsidP="009F3994">
      <w:pPr>
        <w:rPr>
          <w:rFonts w:ascii="Verdana" w:hAnsi="Verdana"/>
          <w:sz w:val="17"/>
          <w:szCs w:val="17"/>
        </w:rPr>
      </w:pPr>
    </w:p>
    <w:p w14:paraId="53518E42" w14:textId="77777777" w:rsidR="00AE7FA2" w:rsidRPr="00611C37" w:rsidRDefault="00AE7FA2" w:rsidP="009F3994">
      <w:pPr>
        <w:rPr>
          <w:rFonts w:ascii="Verdana" w:hAnsi="Verdana"/>
          <w:sz w:val="17"/>
          <w:szCs w:val="17"/>
        </w:rPr>
      </w:pPr>
    </w:p>
    <w:p w14:paraId="7ACB553D" w14:textId="77777777" w:rsidR="00AE7FA2" w:rsidRPr="00611C37" w:rsidRDefault="00AE7FA2" w:rsidP="009F3994">
      <w:pPr>
        <w:rPr>
          <w:rFonts w:ascii="Verdana" w:hAnsi="Verdana"/>
          <w:sz w:val="17"/>
          <w:szCs w:val="17"/>
        </w:rPr>
      </w:pPr>
    </w:p>
    <w:p w14:paraId="6591F39A" w14:textId="77777777" w:rsidR="00AE7FA2" w:rsidRPr="00611C37" w:rsidRDefault="00AE7FA2" w:rsidP="009F3994">
      <w:pPr>
        <w:rPr>
          <w:rFonts w:ascii="Verdana" w:hAnsi="Verdana"/>
          <w:sz w:val="17"/>
          <w:szCs w:val="17"/>
        </w:rPr>
      </w:pPr>
    </w:p>
    <w:p w14:paraId="2B3B5142" w14:textId="77777777" w:rsidR="00AE7FA2" w:rsidRPr="00611C37" w:rsidRDefault="00AE7FA2" w:rsidP="009F3994">
      <w:pPr>
        <w:rPr>
          <w:rFonts w:ascii="Verdana" w:hAnsi="Verdana"/>
          <w:sz w:val="17"/>
          <w:szCs w:val="17"/>
        </w:rPr>
      </w:pPr>
    </w:p>
    <w:p w14:paraId="404C7766" w14:textId="77777777" w:rsidR="009F3994" w:rsidRPr="00611C37" w:rsidRDefault="009F3994" w:rsidP="009F3994">
      <w:pPr>
        <w:rPr>
          <w:rFonts w:ascii="Verdana" w:hAnsi="Verdana"/>
          <w:sz w:val="17"/>
          <w:szCs w:val="17"/>
        </w:rPr>
      </w:pPr>
    </w:p>
    <w:p w14:paraId="508D5F2B" w14:textId="77777777" w:rsidR="009F3994" w:rsidRPr="00611C37" w:rsidRDefault="009F3994" w:rsidP="009F3994">
      <w:pPr>
        <w:rPr>
          <w:rFonts w:ascii="Verdana" w:hAnsi="Verdana"/>
          <w:sz w:val="17"/>
          <w:szCs w:val="17"/>
        </w:rPr>
      </w:pPr>
    </w:p>
    <w:p w14:paraId="4ACCA383" w14:textId="77777777" w:rsidR="00AE7FA2" w:rsidRPr="00611C37" w:rsidRDefault="00AE7FA2" w:rsidP="00AE7FA2">
      <w:pPr>
        <w:pStyle w:val="ListParagraph"/>
        <w:numPr>
          <w:ilvl w:val="1"/>
          <w:numId w:val="25"/>
        </w:numPr>
        <w:rPr>
          <w:rFonts w:ascii="Verdana" w:hAnsi="Verdana"/>
          <w:sz w:val="17"/>
          <w:szCs w:val="17"/>
        </w:rPr>
      </w:pPr>
      <w:r w:rsidRPr="00611C37">
        <w:rPr>
          <w:rFonts w:ascii="Verdana" w:hAnsi="Verdana"/>
          <w:sz w:val="17"/>
          <w:szCs w:val="17"/>
        </w:rPr>
        <w:t>Projected cost of the innovation/product:</w:t>
      </w:r>
    </w:p>
    <w:p w14:paraId="5A88C9AA" w14:textId="77777777" w:rsidR="009F3994" w:rsidRPr="00611C37" w:rsidRDefault="009F3994" w:rsidP="009F3994">
      <w:pPr>
        <w:rPr>
          <w:rFonts w:ascii="Verdana" w:hAnsi="Verdana"/>
          <w:sz w:val="17"/>
          <w:szCs w:val="17"/>
        </w:rPr>
      </w:pPr>
    </w:p>
    <w:p w14:paraId="4CAD5ED1" w14:textId="77777777" w:rsidR="009F3994" w:rsidRPr="00611C37" w:rsidRDefault="009F3994" w:rsidP="009F3994">
      <w:pPr>
        <w:rPr>
          <w:rFonts w:ascii="Verdana" w:hAnsi="Verdana"/>
          <w:sz w:val="17"/>
          <w:szCs w:val="17"/>
        </w:rPr>
      </w:pPr>
    </w:p>
    <w:p w14:paraId="321B4C85" w14:textId="77777777" w:rsidR="009F3994" w:rsidRPr="00611C37" w:rsidRDefault="009F3994" w:rsidP="009F3994">
      <w:pPr>
        <w:rPr>
          <w:rFonts w:ascii="Verdana" w:hAnsi="Verdana"/>
          <w:sz w:val="17"/>
          <w:szCs w:val="17"/>
        </w:rPr>
      </w:pPr>
    </w:p>
    <w:p w14:paraId="5C5366ED" w14:textId="77777777" w:rsidR="009F3994" w:rsidRPr="00611C37" w:rsidRDefault="009F3994" w:rsidP="009F3994">
      <w:pPr>
        <w:rPr>
          <w:rFonts w:ascii="Verdana" w:hAnsi="Verdana"/>
          <w:sz w:val="17"/>
          <w:szCs w:val="17"/>
        </w:rPr>
      </w:pPr>
    </w:p>
    <w:p w14:paraId="06A07F6C" w14:textId="77777777" w:rsidR="009F3994" w:rsidRPr="00611C37" w:rsidRDefault="009F3994" w:rsidP="009F3994">
      <w:pPr>
        <w:rPr>
          <w:rFonts w:ascii="Verdana" w:hAnsi="Verdana"/>
          <w:sz w:val="17"/>
          <w:szCs w:val="17"/>
        </w:rPr>
      </w:pPr>
    </w:p>
    <w:p w14:paraId="3FAD3800" w14:textId="77777777" w:rsidR="005637E7" w:rsidRPr="00611C37" w:rsidRDefault="005637E7" w:rsidP="00E3620D">
      <w:pPr>
        <w:pStyle w:val="FFATitle"/>
        <w:sectPr w:rsidR="005637E7" w:rsidRPr="00611C37" w:rsidSect="0058163D">
          <w:pgSz w:w="12240" w:h="15840" w:code="1"/>
          <w:pgMar w:top="990" w:right="720" w:bottom="1170" w:left="720" w:header="720" w:footer="720" w:gutter="0"/>
          <w:cols w:space="720"/>
          <w:titlePg/>
          <w:docGrid w:linePitch="360"/>
        </w:sectPr>
      </w:pPr>
    </w:p>
    <w:p w14:paraId="281C40A6" w14:textId="6480CBDC" w:rsidR="005637E7" w:rsidRPr="00611C37" w:rsidRDefault="00963D3F" w:rsidP="005637E7">
      <w:pPr>
        <w:spacing w:line="276" w:lineRule="auto"/>
        <w:rPr>
          <w:rFonts w:ascii="Verdana" w:hAnsi="Verdana"/>
          <w:b/>
          <w:i/>
          <w:sz w:val="17"/>
          <w:szCs w:val="17"/>
        </w:rPr>
      </w:pPr>
      <w:r w:rsidRPr="00611C37">
        <w:rPr>
          <w:noProof/>
          <w:sz w:val="28"/>
          <w:szCs w:val="28"/>
        </w:rPr>
        <w:lastRenderedPageBreak/>
        <mc:AlternateContent>
          <mc:Choice Requires="wps">
            <w:drawing>
              <wp:anchor distT="0" distB="0" distL="114300" distR="114300" simplePos="0" relativeHeight="251766784" behindDoc="1" locked="0" layoutInCell="1" allowOverlap="1" wp14:anchorId="3C19A9CA" wp14:editId="5A1C033B">
                <wp:simplePos x="0" y="0"/>
                <wp:positionH relativeFrom="margin">
                  <wp:posOffset>2441074</wp:posOffset>
                </wp:positionH>
                <wp:positionV relativeFrom="paragraph">
                  <wp:posOffset>-596466</wp:posOffset>
                </wp:positionV>
                <wp:extent cx="4192069" cy="657727"/>
                <wp:effectExtent l="0" t="0" r="18415" b="28575"/>
                <wp:wrapNone/>
                <wp:docPr id="2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192069" cy="657727"/>
                        </a:xfrm>
                        <a:prstGeom prst="rect">
                          <a:avLst/>
                        </a:prstGeom>
                        <a:solidFill>
                          <a:srgbClr val="FFFFFF"/>
                        </a:solidFill>
                        <a:ln w="9525">
                          <a:solidFill>
                            <a:srgbClr val="000000"/>
                          </a:solidFill>
                          <a:miter lim="800000"/>
                          <a:headEnd/>
                          <a:tailEnd/>
                        </a:ln>
                      </wps:spPr>
                      <wps:txbx>
                        <w:txbxContent>
                          <w:p w14:paraId="193B4BF6"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12DDDD55"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C19A9CA" id="_x0000_s1041" type="#_x0000_t202" style="position:absolute;margin-left:192.2pt;margin-top:-46.95pt;width:330.1pt;height:51.8pt;z-index:-2515496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E9koKAIAAE0EAAAOAAAAZHJzL2Uyb0RvYy54bWysVNtu2zAMfR+wfxD0vvgCJ2mMOEWXLsOA&#10;rhvQ7gNkWY6FyaImKbG7rx8lp2l2exnmB4EUqUPykPT6euwVOQrrJOiKZrOUEqE5NFLvK/rlcffm&#10;ihLnmW6YAi0q+iQcvd68frUeTCly6EA1whIE0a4cTEU7702ZJI53omduBkZoNLZge+ZRtfuksWxA&#10;9F4leZoukgFsYyxw4Rze3k5Guon4bSu4/9S2TniiKoq5+XjaeNbhTDZrVu4tM53kpzTYP2TRM6kx&#10;6BnqlnlGDlb+BtVLbsFB62cc+gTaVnIRa8BqsvSXah46ZkSsBclx5kyT+3+w/P742RLZVDQvKNGs&#10;xx49itGTtzCSPNAzGFei14NBPz/iNbY5lurMHfCvjmjYdkzvxY21MHSCNZheFl4mF08nHBdA6uEj&#10;NBiGHTxEoLG1feAO2SCIjm16OrcmpMLxsshWebpYUcLRtpgvl/kyhmDl82tjnX8voCdBqKjF1kd0&#10;drxzPmTDymeXEMyBks1OKhUVu6+3ypIjwzHZxe+E/pOb0mSo6GqezycC/gqRxu9PEL30OO9K9hW9&#10;OjuxMtD2TjdxGj2TapIxZaVPPAbqJhL9WI+xY1kRIgSSa2iekFkL03zjPqLQgf1OyYCzXVH37cCs&#10;oER90NidVVYUYRmiUsyXOSr20lJfWpjmCFVRT8kkbn1coECchhvsYisjwS+ZnHLGmY28n/YrLMWl&#10;Hr1e/gKbHwAAAP//AwBQSwMEFAAGAAgAAAAhAIoKLIjgAAAACgEAAA8AAABkcnMvZG93bnJldi54&#10;bWxMj8FOwzAQRO9I/IO1SFxQ60CiNEnjVAgJBDcoiF7deJtE2Otgu2n4e9wTHFfzNPO23sxGswmd&#10;HywJuF0mwJBaqwbqBHy8Py4KYD5IUlJbQgE/6GHTXF7UslL2RG84bUPHYgn5SgroQxgrzn3bo5F+&#10;aUekmB2sMzLE03VcOXmK5UbzuyTJuZEDxYVejvjQY/u1PRoBRfY87fxL+vrZ5gddhpvV9PTthLi+&#10;mu/XwALO4Q+Gs35UhyY67e2RlGdaQFpkWUQFLMq0BHYmkizLge0FlCvgTc3/v9D8AgAA//8DAFBL&#10;AQItABQABgAIAAAAIQC2gziS/gAAAOEBAAATAAAAAAAAAAAAAAAAAAAAAABbQ29udGVudF9UeXBl&#10;c10ueG1sUEsBAi0AFAAGAAgAAAAhADj9If/WAAAAlAEAAAsAAAAAAAAAAAAAAAAALwEAAF9yZWxz&#10;Ly5yZWxzUEsBAi0AFAAGAAgAAAAhANcT2SgoAgAATQQAAA4AAAAAAAAAAAAAAAAALgIAAGRycy9l&#10;Mm9Eb2MueG1sUEsBAi0AFAAGAAgAAAAhAIoKLIjgAAAACgEAAA8AAAAAAAAAAAAAAAAAggQAAGRy&#10;cy9kb3ducmV2LnhtbFBLBQYAAAAABAAEAPMAAACPBQAAAAA=&#10;">
                <v:textbox>
                  <w:txbxContent>
                    <w:p w14:paraId="193B4BF6"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12DDDD55"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p>
    <w:p w14:paraId="25C1B150" w14:textId="410147DD" w:rsidR="006E6D7C" w:rsidRPr="00611C37" w:rsidRDefault="006E6D7C" w:rsidP="00602279">
      <w:pPr>
        <w:pStyle w:val="FFATitle"/>
        <w:spacing w:after="0"/>
      </w:pPr>
      <w:r w:rsidRPr="00611C37">
        <w:t xml:space="preserve">Innovations to Address Global Issues </w:t>
      </w:r>
    </w:p>
    <w:p w14:paraId="12BC0FD3" w14:textId="77777777" w:rsidR="006E6D7C" w:rsidRPr="00602279" w:rsidRDefault="006E6D7C" w:rsidP="00602279">
      <w:pPr>
        <w:pStyle w:val="FFASub2"/>
        <w:rPr>
          <w:sz w:val="40"/>
        </w:rPr>
      </w:pPr>
      <w:r w:rsidRPr="00602279">
        <w:rPr>
          <w:sz w:val="40"/>
        </w:rPr>
        <w:t>Part 2</w:t>
      </w:r>
    </w:p>
    <w:p w14:paraId="7D45E59E" w14:textId="77777777" w:rsidR="004245B8" w:rsidRDefault="004245B8" w:rsidP="006E6D7C">
      <w:pPr>
        <w:pStyle w:val="FFASub1"/>
      </w:pPr>
    </w:p>
    <w:p w14:paraId="53B7C940" w14:textId="25425865" w:rsidR="006E6D7C" w:rsidRPr="00611C37" w:rsidRDefault="006E6D7C" w:rsidP="006E6D7C">
      <w:pPr>
        <w:pStyle w:val="FFASub1"/>
      </w:pPr>
      <w:r w:rsidRPr="00611C37">
        <w:t xml:space="preserve">DIRECTIONS: </w:t>
      </w:r>
    </w:p>
    <w:p w14:paraId="4CB06D8C" w14:textId="77777777" w:rsidR="006E6D7C" w:rsidRPr="00611C37" w:rsidRDefault="006E6D7C" w:rsidP="006E6D7C">
      <w:pPr>
        <w:pStyle w:val="FFABody"/>
      </w:pPr>
      <w:r w:rsidRPr="00611C37">
        <w:t xml:space="preserve">Find information on an agricultural innovation of your choice. Choose an innovation in an area that you are interested in, such as animal science, agronomy, forestry, technology or agribusiness. </w:t>
      </w:r>
    </w:p>
    <w:p w14:paraId="276770C6" w14:textId="77777777" w:rsidR="006E6D7C" w:rsidRPr="00611C37" w:rsidRDefault="006E6D7C" w:rsidP="006E6D7C">
      <w:pPr>
        <w:pStyle w:val="FFABody"/>
      </w:pPr>
    </w:p>
    <w:p w14:paraId="465E1866" w14:textId="1F46F8A2" w:rsidR="006E6D7C" w:rsidRPr="00611C37" w:rsidRDefault="006E6D7C" w:rsidP="006E6D7C">
      <w:pPr>
        <w:pStyle w:val="FFABody"/>
      </w:pPr>
      <w:r w:rsidRPr="00611C37">
        <w:t>Answer the following questions to build your understanding of the innovation you chose.</w:t>
      </w:r>
    </w:p>
    <w:p w14:paraId="22DACAF0" w14:textId="77777777" w:rsidR="006E6D7C" w:rsidRPr="00611C37" w:rsidRDefault="006E6D7C" w:rsidP="006E6D7C">
      <w:pPr>
        <w:pStyle w:val="FFABody"/>
      </w:pPr>
    </w:p>
    <w:p w14:paraId="3EA81069" w14:textId="77777777" w:rsidR="006E6D7C" w:rsidRPr="00611C37" w:rsidRDefault="006E6D7C" w:rsidP="006E6D7C">
      <w:pPr>
        <w:pStyle w:val="FFABody"/>
        <w:rPr>
          <w:b/>
          <w:sz w:val="28"/>
          <w:szCs w:val="28"/>
        </w:rPr>
      </w:pPr>
      <w:r w:rsidRPr="00611C37">
        <w:rPr>
          <w:noProof/>
        </w:rPr>
        <w:drawing>
          <wp:inline distT="0" distB="0" distL="0" distR="0" wp14:anchorId="63433D75" wp14:editId="2599A1F9">
            <wp:extent cx="937208" cy="742950"/>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map-clip-art.gif"/>
                    <pic:cNvPicPr/>
                  </pic:nvPicPr>
                  <pic:blipFill>
                    <a:blip r:embed="rId60">
                      <a:extLst>
                        <a:ext uri="{28A0092B-C50C-407E-A947-70E740481C1C}">
                          <a14:useLocalDpi xmlns:a14="http://schemas.microsoft.com/office/drawing/2010/main" val="0"/>
                        </a:ext>
                      </a:extLst>
                    </a:blip>
                    <a:stretch>
                      <a:fillRect/>
                    </a:stretch>
                  </pic:blipFill>
                  <pic:spPr>
                    <a:xfrm>
                      <a:off x="0" y="0"/>
                      <a:ext cx="970530" cy="769365"/>
                    </a:xfrm>
                    <a:prstGeom prst="rect">
                      <a:avLst/>
                    </a:prstGeom>
                  </pic:spPr>
                </pic:pic>
              </a:graphicData>
            </a:graphic>
          </wp:inline>
        </w:drawing>
      </w:r>
      <w:r w:rsidRPr="00611C37">
        <w:rPr>
          <w:b/>
          <w:sz w:val="28"/>
          <w:szCs w:val="28"/>
        </w:rPr>
        <w:t>Presentation Points</w:t>
      </w:r>
    </w:p>
    <w:p w14:paraId="508A60F6" w14:textId="00BD23DD" w:rsidR="006E6D7C" w:rsidRPr="00611C37" w:rsidRDefault="006E6D7C" w:rsidP="006E6D7C">
      <w:pPr>
        <w:pStyle w:val="FFABody"/>
        <w:rPr>
          <w:b/>
        </w:rPr>
      </w:pPr>
      <w:r w:rsidRPr="00611C37">
        <w:rPr>
          <w:b/>
        </w:rPr>
        <w:t xml:space="preserve">1. If you had 5 minutes to describe and explain your chosen agricultural innovation to your class, what would </w:t>
      </w:r>
      <w:proofErr w:type="gramStart"/>
      <w:r w:rsidRPr="00611C37">
        <w:rPr>
          <w:b/>
        </w:rPr>
        <w:t xml:space="preserve">be your top </w:t>
      </w:r>
      <w:r w:rsidR="00AF519D">
        <w:rPr>
          <w:b/>
        </w:rPr>
        <w:t>5</w:t>
      </w:r>
      <w:r w:rsidR="00AF519D" w:rsidRPr="00611C37">
        <w:rPr>
          <w:b/>
        </w:rPr>
        <w:t xml:space="preserve"> </w:t>
      </w:r>
      <w:r w:rsidRPr="00611C37">
        <w:rPr>
          <w:b/>
        </w:rPr>
        <w:t>talking points</w:t>
      </w:r>
      <w:proofErr w:type="gramEnd"/>
      <w:r w:rsidRPr="00611C37">
        <w:rPr>
          <w:b/>
        </w:rPr>
        <w:t xml:space="preserve">? List these points </w:t>
      </w:r>
      <w:proofErr w:type="gramStart"/>
      <w:r w:rsidRPr="00611C37">
        <w:rPr>
          <w:b/>
        </w:rPr>
        <w:t>below</w:t>
      </w:r>
      <w:r w:rsidR="00AF519D">
        <w:rPr>
          <w:b/>
        </w:rPr>
        <w:t>,</w:t>
      </w:r>
      <w:r w:rsidRPr="00611C37">
        <w:rPr>
          <w:b/>
        </w:rPr>
        <w:t xml:space="preserve"> and</w:t>
      </w:r>
      <w:proofErr w:type="gramEnd"/>
      <w:r w:rsidRPr="00611C37">
        <w:rPr>
          <w:b/>
        </w:rPr>
        <w:t xml:space="preserve"> write a few sentences to describe them.</w:t>
      </w:r>
    </w:p>
    <w:p w14:paraId="67B6AEE2" w14:textId="77777777" w:rsidR="006E6D7C" w:rsidRPr="00611C37" w:rsidRDefault="006E6D7C" w:rsidP="006E6D7C">
      <w:pPr>
        <w:pStyle w:val="FFABody"/>
      </w:pPr>
    </w:p>
    <w:tbl>
      <w:tblPr>
        <w:tblStyle w:val="TableGrid"/>
        <w:tblW w:w="0" w:type="auto"/>
        <w:tblLook w:val="04A0" w:firstRow="1" w:lastRow="0" w:firstColumn="1" w:lastColumn="0" w:noHBand="0" w:noVBand="1"/>
      </w:tblPr>
      <w:tblGrid>
        <w:gridCol w:w="10790"/>
      </w:tblGrid>
      <w:tr w:rsidR="006E6D7C" w:rsidRPr="00611C37" w14:paraId="0A491BF1" w14:textId="77777777" w:rsidTr="00780BEA">
        <w:trPr>
          <w:trHeight w:val="773"/>
        </w:trPr>
        <w:tc>
          <w:tcPr>
            <w:tcW w:w="10790" w:type="dxa"/>
          </w:tcPr>
          <w:p w14:paraId="665FF50F" w14:textId="77777777" w:rsidR="006E6D7C" w:rsidRPr="00611C37" w:rsidRDefault="006E6D7C" w:rsidP="006E6D7C">
            <w:pPr>
              <w:pStyle w:val="FFABody"/>
              <w:numPr>
                <w:ilvl w:val="0"/>
                <w:numId w:val="32"/>
              </w:numPr>
            </w:pPr>
          </w:p>
        </w:tc>
      </w:tr>
      <w:tr w:rsidR="006E6D7C" w:rsidRPr="00611C37" w14:paraId="6AE5EC91" w14:textId="77777777" w:rsidTr="00780BEA">
        <w:trPr>
          <w:trHeight w:val="800"/>
        </w:trPr>
        <w:tc>
          <w:tcPr>
            <w:tcW w:w="10790" w:type="dxa"/>
          </w:tcPr>
          <w:p w14:paraId="31C197B6" w14:textId="77777777" w:rsidR="006E6D7C" w:rsidRPr="00611C37" w:rsidRDefault="006E6D7C" w:rsidP="006E6D7C">
            <w:pPr>
              <w:pStyle w:val="FFABody"/>
              <w:numPr>
                <w:ilvl w:val="0"/>
                <w:numId w:val="32"/>
              </w:numPr>
            </w:pPr>
          </w:p>
        </w:tc>
      </w:tr>
      <w:tr w:rsidR="006E6D7C" w:rsidRPr="00611C37" w14:paraId="5FA90D61" w14:textId="77777777" w:rsidTr="00780BEA">
        <w:trPr>
          <w:trHeight w:val="800"/>
        </w:trPr>
        <w:tc>
          <w:tcPr>
            <w:tcW w:w="10790" w:type="dxa"/>
          </w:tcPr>
          <w:p w14:paraId="11B17382" w14:textId="77777777" w:rsidR="006E6D7C" w:rsidRPr="00611C37" w:rsidRDefault="006E6D7C" w:rsidP="006E6D7C">
            <w:pPr>
              <w:pStyle w:val="FFABody"/>
              <w:numPr>
                <w:ilvl w:val="0"/>
                <w:numId w:val="32"/>
              </w:numPr>
            </w:pPr>
          </w:p>
        </w:tc>
      </w:tr>
      <w:tr w:rsidR="006E6D7C" w:rsidRPr="00611C37" w14:paraId="231A10A7" w14:textId="77777777" w:rsidTr="00780BEA">
        <w:trPr>
          <w:trHeight w:val="800"/>
        </w:trPr>
        <w:tc>
          <w:tcPr>
            <w:tcW w:w="10790" w:type="dxa"/>
          </w:tcPr>
          <w:p w14:paraId="73732331" w14:textId="77777777" w:rsidR="006E6D7C" w:rsidRPr="00611C37" w:rsidRDefault="006E6D7C" w:rsidP="006E6D7C">
            <w:pPr>
              <w:pStyle w:val="FFABody"/>
              <w:numPr>
                <w:ilvl w:val="0"/>
                <w:numId w:val="32"/>
              </w:numPr>
            </w:pPr>
          </w:p>
        </w:tc>
      </w:tr>
      <w:tr w:rsidR="006E6D7C" w:rsidRPr="00611C37" w14:paraId="532D0B20" w14:textId="77777777" w:rsidTr="00780BEA">
        <w:trPr>
          <w:trHeight w:val="800"/>
        </w:trPr>
        <w:tc>
          <w:tcPr>
            <w:tcW w:w="10790" w:type="dxa"/>
          </w:tcPr>
          <w:p w14:paraId="39FDA844" w14:textId="77777777" w:rsidR="006E6D7C" w:rsidRPr="00611C37" w:rsidRDefault="006E6D7C" w:rsidP="006E6D7C">
            <w:pPr>
              <w:pStyle w:val="FFABody"/>
              <w:numPr>
                <w:ilvl w:val="0"/>
                <w:numId w:val="32"/>
              </w:numPr>
            </w:pPr>
          </w:p>
        </w:tc>
      </w:tr>
    </w:tbl>
    <w:p w14:paraId="02109CFA" w14:textId="77777777" w:rsidR="006E6D7C" w:rsidRPr="00611C37" w:rsidRDefault="006E6D7C" w:rsidP="006E6D7C">
      <w:pPr>
        <w:pStyle w:val="FFABody"/>
      </w:pPr>
    </w:p>
    <w:p w14:paraId="5262C7D6" w14:textId="77777777" w:rsidR="006E6D7C" w:rsidRPr="00611C37" w:rsidRDefault="006E6D7C" w:rsidP="006E6D7C">
      <w:pPr>
        <w:pStyle w:val="FFABody"/>
      </w:pPr>
    </w:p>
    <w:p w14:paraId="32992C3F" w14:textId="77777777" w:rsidR="006E6D7C" w:rsidRPr="00611C37" w:rsidRDefault="006E6D7C" w:rsidP="006E6D7C">
      <w:pPr>
        <w:pStyle w:val="FFABody"/>
      </w:pPr>
      <w:r w:rsidRPr="00611C37">
        <w:t xml:space="preserve">2. How will this innovation advance agriculture? How will it </w:t>
      </w:r>
      <w:proofErr w:type="gramStart"/>
      <w:r w:rsidRPr="00611C37">
        <w:t>help</w:t>
      </w:r>
      <w:proofErr w:type="gramEnd"/>
      <w:r w:rsidRPr="00611C37">
        <w:t xml:space="preserve"> use resources (natural/financial/human) more effectively? Will it help increase production?</w:t>
      </w:r>
    </w:p>
    <w:p w14:paraId="39432CA7" w14:textId="77777777" w:rsidR="006E6D7C" w:rsidRPr="00611C37" w:rsidRDefault="006E6D7C" w:rsidP="006E6D7C">
      <w:pPr>
        <w:pStyle w:val="FFABody"/>
      </w:pPr>
    </w:p>
    <w:p w14:paraId="6114CC3F" w14:textId="77777777" w:rsidR="006E6D7C" w:rsidRPr="00611C37" w:rsidRDefault="006E6D7C" w:rsidP="006E6D7C">
      <w:pPr>
        <w:pStyle w:val="FFABody"/>
      </w:pPr>
    </w:p>
    <w:p w14:paraId="75EC74F6" w14:textId="77777777" w:rsidR="006E6D7C" w:rsidRPr="00611C37" w:rsidRDefault="006E6D7C" w:rsidP="006E6D7C">
      <w:pPr>
        <w:pStyle w:val="FFABody"/>
      </w:pPr>
    </w:p>
    <w:p w14:paraId="0B4FE6AC" w14:textId="77777777" w:rsidR="006E6D7C" w:rsidRPr="00611C37" w:rsidRDefault="006E6D7C" w:rsidP="006E6D7C">
      <w:pPr>
        <w:pStyle w:val="FFABody"/>
      </w:pPr>
    </w:p>
    <w:p w14:paraId="13511E24" w14:textId="77777777" w:rsidR="006E6D7C" w:rsidRPr="00611C37" w:rsidRDefault="006E6D7C" w:rsidP="006E6D7C">
      <w:pPr>
        <w:pStyle w:val="FFABody"/>
      </w:pPr>
    </w:p>
    <w:p w14:paraId="29FE13C3" w14:textId="77777777" w:rsidR="006E6D7C" w:rsidRPr="00611C37" w:rsidRDefault="006E6D7C" w:rsidP="006E6D7C">
      <w:pPr>
        <w:pStyle w:val="FFABody"/>
      </w:pPr>
    </w:p>
    <w:p w14:paraId="1348DAA9" w14:textId="77777777" w:rsidR="006E6D7C" w:rsidRPr="00611C37" w:rsidRDefault="006E6D7C" w:rsidP="006E6D7C">
      <w:pPr>
        <w:pStyle w:val="FFABody"/>
      </w:pPr>
      <w:r w:rsidRPr="00611C37">
        <w:t>3. Is this innovation being used effectively? Describe how it is being used.</w:t>
      </w:r>
    </w:p>
    <w:p w14:paraId="6CF94F6C" w14:textId="77777777" w:rsidR="006E6D7C" w:rsidRPr="00611C37" w:rsidRDefault="006E6D7C" w:rsidP="006E6D7C">
      <w:pPr>
        <w:pStyle w:val="FFABody"/>
      </w:pPr>
    </w:p>
    <w:p w14:paraId="3368CDC2" w14:textId="77777777" w:rsidR="006E6D7C" w:rsidRPr="00611C37" w:rsidRDefault="006E6D7C" w:rsidP="006E6D7C">
      <w:pPr>
        <w:pStyle w:val="FFABody"/>
      </w:pPr>
    </w:p>
    <w:p w14:paraId="56AA5821" w14:textId="77777777" w:rsidR="006E6D7C" w:rsidRPr="00611C37" w:rsidRDefault="006E6D7C" w:rsidP="006E6D7C">
      <w:pPr>
        <w:pStyle w:val="FFABody"/>
      </w:pPr>
    </w:p>
    <w:p w14:paraId="6003BCDB" w14:textId="77777777" w:rsidR="006E6D7C" w:rsidRPr="00611C37" w:rsidRDefault="006E6D7C" w:rsidP="006E6D7C">
      <w:pPr>
        <w:pStyle w:val="FFABody"/>
      </w:pPr>
    </w:p>
    <w:p w14:paraId="0A7119B8" w14:textId="77777777" w:rsidR="006E6D7C" w:rsidRPr="00611C37" w:rsidRDefault="006E6D7C" w:rsidP="006E6D7C">
      <w:pPr>
        <w:pStyle w:val="FFABody"/>
      </w:pPr>
    </w:p>
    <w:p w14:paraId="2FF45A7F" w14:textId="731593EC" w:rsidR="006E6D7C" w:rsidRPr="00611C37" w:rsidRDefault="006E6D7C" w:rsidP="006E6D7C">
      <w:pPr>
        <w:pStyle w:val="FFABody"/>
      </w:pPr>
      <w:r w:rsidRPr="00611C37">
        <w:t xml:space="preserve">4. How could this innovation be advanced in the future? What ideas do you have to improve this innovation? Could you use these ideas as a starting point for upcoming career development events (CDE) or your </w:t>
      </w:r>
      <w:r w:rsidR="00AF519D">
        <w:t>supervised agricultural experience (SAE) program</w:t>
      </w:r>
      <w:r w:rsidRPr="00611C37">
        <w:t xml:space="preserve">? </w:t>
      </w:r>
    </w:p>
    <w:p w14:paraId="4C408BE2" w14:textId="77777777" w:rsidR="006E6D7C" w:rsidRPr="00611C37" w:rsidRDefault="006E6D7C" w:rsidP="006E6D7C">
      <w:pPr>
        <w:pStyle w:val="FFABody"/>
        <w:rPr>
          <w:b/>
        </w:rPr>
      </w:pPr>
    </w:p>
    <w:p w14:paraId="68571739" w14:textId="77777777" w:rsidR="006E6D7C" w:rsidRPr="00611C37" w:rsidRDefault="006E6D7C" w:rsidP="005637E7">
      <w:pPr>
        <w:pStyle w:val="FFATitle"/>
      </w:pPr>
    </w:p>
    <w:p w14:paraId="5EE8EF47" w14:textId="35A8EA16" w:rsidR="005637E7" w:rsidRPr="00611C37" w:rsidRDefault="006E6D7C" w:rsidP="006E6D7C">
      <w:pPr>
        <w:pStyle w:val="FFATitle"/>
      </w:pPr>
      <w:r w:rsidRPr="00611C37">
        <w:br w:type="page"/>
      </w:r>
      <w:r w:rsidRPr="00611C37">
        <w:rPr>
          <w:noProof/>
          <w:sz w:val="28"/>
          <w:szCs w:val="28"/>
        </w:rPr>
        <w:lastRenderedPageBreak/>
        <mc:AlternateContent>
          <mc:Choice Requires="wps">
            <w:drawing>
              <wp:anchor distT="0" distB="0" distL="114300" distR="114300" simplePos="0" relativeHeight="251770880" behindDoc="1" locked="0" layoutInCell="1" allowOverlap="1" wp14:anchorId="18A60BAE" wp14:editId="10C5A2FC">
                <wp:simplePos x="0" y="0"/>
                <wp:positionH relativeFrom="margin">
                  <wp:posOffset>3822700</wp:posOffset>
                </wp:positionH>
                <wp:positionV relativeFrom="paragraph">
                  <wp:posOffset>-450850</wp:posOffset>
                </wp:positionV>
                <wp:extent cx="3340735" cy="812800"/>
                <wp:effectExtent l="0" t="0" r="12065" b="25400"/>
                <wp:wrapNone/>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0735" cy="812800"/>
                        </a:xfrm>
                        <a:prstGeom prst="rect">
                          <a:avLst/>
                        </a:prstGeom>
                        <a:solidFill>
                          <a:srgbClr val="FFFFFF"/>
                        </a:solidFill>
                        <a:ln w="9525">
                          <a:solidFill>
                            <a:srgbClr val="000000"/>
                          </a:solidFill>
                          <a:miter lim="800000"/>
                          <a:headEnd/>
                          <a:tailEnd/>
                        </a:ln>
                      </wps:spPr>
                      <wps:txbx>
                        <w:txbxContent>
                          <w:p w14:paraId="18E82C9B" w14:textId="77777777" w:rsidR="00780BEA" w:rsidRPr="004D0C27" w:rsidRDefault="00780BEA" w:rsidP="006E6D7C">
                            <w:pPr>
                              <w:rPr>
                                <w:rFonts w:ascii="Verdana" w:hAnsi="Verdana"/>
                                <w:b/>
                                <w:sz w:val="14"/>
                                <w:szCs w:val="14"/>
                              </w:rPr>
                            </w:pPr>
                            <w:r w:rsidRPr="004D0C27">
                              <w:rPr>
                                <w:rFonts w:ascii="Verdana" w:hAnsi="Verdana"/>
                                <w:sz w:val="14"/>
                                <w:szCs w:val="14"/>
                              </w:rPr>
                              <w:t>Aligned to the following standards:</w:t>
                            </w:r>
                          </w:p>
                          <w:p w14:paraId="1E03FE2B" w14:textId="77777777" w:rsidR="00780BEA" w:rsidRPr="004D0C27" w:rsidRDefault="00780BEA" w:rsidP="006E6D7C">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8A60BAE" id="_x0000_s1042" type="#_x0000_t202" style="position:absolute;margin-left:301pt;margin-top:-35.5pt;width:263.05pt;height:64pt;z-index:-2515456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4dXVJwIAAEwEAAAOAAAAZHJzL2Uyb0RvYy54bWysVNtu2zAMfR+wfxD0vthxkjU14hRdugwD&#10;ugvQ7gNkWY6FSaImKbG7ry8lJ1nQbS/D/CCIInVEnkN6dTNoRQ7CeQmmotNJTokwHBppdhX99rh9&#10;s6TEB2YapsCIij4JT2/Wr1+teluKAjpQjXAEQYwve1vRLgRbZpnnndDMT8AKg84WnGYBTbfLGsd6&#10;RNcqK/L8bdaDa6wDLrzH07vRSdcJv20FD1/a1otAVEUxt5BWl9Y6rtl6xcqdY7aT/JgG+4csNJMG&#10;Hz1D3bHAyN7J36C05A48tGHCQWfQtpKLVANWM81fVPPQMStSLUiOt2ea/P+D5Z8PXx2RTUVRKMM0&#10;SvQohkDewUCKyE5vfYlBDxbDwoDHqHKq1Nt74N89MbDpmNmJW+eg7wRrMLtpvJldXB1xfASp+0/Q&#10;4DNsHyABDa3TkTokgyA6qvR0ViamwvFwNpvnV7MFJRx9y2mxzJN0GStPt63z4YMATeKmog6VT+js&#10;cO9DzIaVp5D4mAclm61UKhluV2+UIweGXbJNXyrgRZgypK/o9aJYjAT8FSJP358gtAzY7kpqrOIc&#10;xMpI23vTpGYMTKpxjykrc+QxUjeSGIZ6SIJNFyd9amiekFkHY3vjOOKmA/eTkh5bu6L+x545QYn6&#10;aFCd6+l8HmchGfPFVYGGu/TUlx5mOEJVNFAybjchzU8kzsAtqtjKRHCUe8zkmDO2bOL9OF5xJi7t&#10;FPXrJ7B+BgAA//8DAFBLAwQUAAYACAAAACEAB1PSzuEAAAALAQAADwAAAGRycy9kb3ducmV2Lnht&#10;bEyPwU7DMBBE70j8g7VIXFBrJ0ASQpwKIYHgBqUqVzfZJhH2OthuGv4e9wS3Wc1o9k21mo1mEzo/&#10;WJKQLAUwpMa2A3USNh9PiwKYD4papS2hhB/0sKrPzypVtvZI7zitQ8diCflSSehDGEvOfdOjUX5p&#10;R6To7a0zKsTTdbx16hjLjeapEBk3aqD4oVcjPvbYfK0PRkJx8zJ9+tfrt22T7fVduMqn528n5eXF&#10;/HAPLOAc/sJwwo/oUEemnT1Q65mWkIk0bgkSFnkSxSmRpEUCbCfhNhfA64r/31D/AgAA//8DAFBL&#10;AQItABQABgAIAAAAIQC2gziS/gAAAOEBAAATAAAAAAAAAAAAAAAAAAAAAABbQ29udGVudF9UeXBl&#10;c10ueG1sUEsBAi0AFAAGAAgAAAAhADj9If/WAAAAlAEAAAsAAAAAAAAAAAAAAAAALwEAAF9yZWxz&#10;Ly5yZWxzUEsBAi0AFAAGAAgAAAAhAIbh1dUnAgAATAQAAA4AAAAAAAAAAAAAAAAALgIAAGRycy9l&#10;Mm9Eb2MueG1sUEsBAi0AFAAGAAgAAAAhAAdT0s7hAAAACwEAAA8AAAAAAAAAAAAAAAAAgQQAAGRy&#10;cy9kb3ducmV2LnhtbFBLBQYAAAAABAAEAPMAAACPBQAAAAA=&#10;">
                <v:textbox>
                  <w:txbxContent>
                    <w:p w14:paraId="18E82C9B" w14:textId="77777777" w:rsidR="00780BEA" w:rsidRPr="004D0C27" w:rsidRDefault="00780BEA" w:rsidP="006E6D7C">
                      <w:pPr>
                        <w:rPr>
                          <w:rFonts w:ascii="Verdana" w:hAnsi="Verdana"/>
                          <w:b/>
                          <w:sz w:val="14"/>
                          <w:szCs w:val="14"/>
                        </w:rPr>
                      </w:pPr>
                      <w:r w:rsidRPr="004D0C27">
                        <w:rPr>
                          <w:rFonts w:ascii="Verdana" w:hAnsi="Verdana"/>
                          <w:sz w:val="14"/>
                          <w:szCs w:val="14"/>
                        </w:rPr>
                        <w:t>Aligned to the following standards:</w:t>
                      </w:r>
                    </w:p>
                    <w:p w14:paraId="1E03FE2B" w14:textId="77777777" w:rsidR="00780BEA" w:rsidRPr="004D0C27" w:rsidRDefault="00780BEA" w:rsidP="006E6D7C">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r w:rsidR="00892FC2" w:rsidRPr="00611C37">
        <w:t>Nine</w:t>
      </w:r>
      <w:r w:rsidR="00D530C3" w:rsidRPr="00611C37">
        <w:t xml:space="preserve"> Rules of Innovation</w:t>
      </w:r>
    </w:p>
    <w:p w14:paraId="293061DE" w14:textId="77777777" w:rsidR="005637E7" w:rsidRPr="00611C37" w:rsidRDefault="005637E7" w:rsidP="005637E7">
      <w:pPr>
        <w:pStyle w:val="FFASub1"/>
      </w:pPr>
      <w:r w:rsidRPr="00611C37">
        <w:t xml:space="preserve">Directions: </w:t>
      </w:r>
    </w:p>
    <w:p w14:paraId="732750A6" w14:textId="090A5D04" w:rsidR="00694A31" w:rsidRPr="00611C37" w:rsidRDefault="003F0B99" w:rsidP="00963D3F">
      <w:pPr>
        <w:pStyle w:val="FFABody"/>
      </w:pPr>
      <w:r w:rsidRPr="00611C37">
        <w:t>Implementing new innovations require</w:t>
      </w:r>
      <w:r w:rsidR="00AF519D">
        <w:t>s</w:t>
      </w:r>
      <w:r w:rsidRPr="00611C37">
        <w:t xml:space="preserve"> complex thinking and comprehensive planning. Read Greg Satell’s (</w:t>
      </w:r>
      <w:r w:rsidR="00B642AE" w:rsidRPr="00611C37">
        <w:t>qtd. in Vora, 2017</w:t>
      </w:r>
      <w:r w:rsidRPr="00611C37">
        <w:t>)</w:t>
      </w:r>
      <w:r w:rsidR="009C222B" w:rsidRPr="00611C37">
        <w:t xml:space="preserve"> “Nine Rules for Innovation” </w:t>
      </w:r>
      <w:r w:rsidR="00FD7AA9" w:rsidRPr="00611C37">
        <w:t>and answer the following questions</w:t>
      </w:r>
      <w:r w:rsidR="009C222B" w:rsidRPr="00611C37">
        <w:t xml:space="preserve">. </w:t>
      </w:r>
    </w:p>
    <w:p w14:paraId="6FEFBF34" w14:textId="77777777" w:rsidR="00F35AB7" w:rsidRPr="00611C37" w:rsidRDefault="00F35AB7" w:rsidP="00963D3F">
      <w:pPr>
        <w:pStyle w:val="FFABody"/>
      </w:pPr>
    </w:p>
    <w:p w14:paraId="60AEB600" w14:textId="7F3AE224" w:rsidR="005637E7" w:rsidRPr="00611C37" w:rsidRDefault="00EC7CE7" w:rsidP="00963D3F">
      <w:pPr>
        <w:pStyle w:val="FFABody"/>
        <w:spacing w:before="160" w:after="360"/>
        <w:jc w:val="center"/>
        <w:rPr>
          <w:b/>
          <w:i/>
          <w:sz w:val="22"/>
        </w:rPr>
      </w:pPr>
      <w:proofErr w:type="gramStart"/>
      <w:r w:rsidRPr="00611C37">
        <w:rPr>
          <w:b/>
          <w:i/>
          <w:sz w:val="22"/>
        </w:rPr>
        <w:t xml:space="preserve">New </w:t>
      </w:r>
      <w:r w:rsidR="0046095C" w:rsidRPr="00611C37">
        <w:rPr>
          <w:b/>
          <w:i/>
          <w:sz w:val="22"/>
        </w:rPr>
        <w:t>Innovation</w:t>
      </w:r>
      <w:proofErr w:type="gramEnd"/>
      <w:r w:rsidR="00FD7AA9" w:rsidRPr="00611C37">
        <w:rPr>
          <w:b/>
          <w:i/>
          <w:sz w:val="22"/>
        </w:rPr>
        <w:t xml:space="preserve"> Name</w:t>
      </w:r>
      <w:r w:rsidR="0046095C" w:rsidRPr="00611C37">
        <w:rPr>
          <w:b/>
          <w:i/>
          <w:sz w:val="22"/>
        </w:rPr>
        <w:t>: ______________________________________________</w:t>
      </w:r>
    </w:p>
    <w:p w14:paraId="639C1D30" w14:textId="4226C9BB" w:rsidR="00F35AB7" w:rsidRPr="00611C37" w:rsidRDefault="00F35AB7" w:rsidP="00AE59FE">
      <w:pPr>
        <w:pStyle w:val="FFATitle"/>
        <w:rPr>
          <w:sz w:val="21"/>
        </w:rPr>
      </w:pPr>
      <w:r w:rsidRPr="00611C37">
        <w:rPr>
          <w:noProof/>
        </w:rPr>
        <w:drawing>
          <wp:anchor distT="0" distB="0" distL="114300" distR="114300" simplePos="0" relativeHeight="251747328" behindDoc="0" locked="0" layoutInCell="1" allowOverlap="1" wp14:anchorId="0CCF4FAC" wp14:editId="29FF4991">
            <wp:simplePos x="0" y="0"/>
            <wp:positionH relativeFrom="column">
              <wp:posOffset>35560</wp:posOffset>
            </wp:positionH>
            <wp:positionV relativeFrom="paragraph">
              <wp:posOffset>280637</wp:posOffset>
            </wp:positionV>
            <wp:extent cx="3906306" cy="5654843"/>
            <wp:effectExtent l="0" t="0" r="5715" b="9525"/>
            <wp:wrapNone/>
            <wp:docPr id="260" name="Picture 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 name="FB_IMG_1540127231671.jpg"/>
                    <pic:cNvPicPr/>
                  </pic:nvPicPr>
                  <pic:blipFill>
                    <a:blip r:embed="rId61">
                      <a:extLst>
                        <a:ext uri="{28A0092B-C50C-407E-A947-70E740481C1C}">
                          <a14:useLocalDpi xmlns:a14="http://schemas.microsoft.com/office/drawing/2010/main" val="0"/>
                        </a:ext>
                      </a:extLst>
                    </a:blip>
                    <a:stretch>
                      <a:fillRect/>
                    </a:stretch>
                  </pic:blipFill>
                  <pic:spPr>
                    <a:xfrm>
                      <a:off x="0" y="0"/>
                      <a:ext cx="3906306" cy="5654843"/>
                    </a:xfrm>
                    <a:prstGeom prst="rect">
                      <a:avLst/>
                    </a:prstGeom>
                  </pic:spPr>
                </pic:pic>
              </a:graphicData>
            </a:graphic>
            <wp14:sizeRelH relativeFrom="page">
              <wp14:pctWidth>0</wp14:pctWidth>
            </wp14:sizeRelH>
            <wp14:sizeRelV relativeFrom="page">
              <wp14:pctHeight>0</wp14:pctHeight>
            </wp14:sizeRelV>
          </wp:anchor>
        </w:drawing>
      </w:r>
    </w:p>
    <w:tbl>
      <w:tblPr>
        <w:tblStyle w:val="TableGrid"/>
        <w:tblW w:w="0" w:type="auto"/>
        <w:tblInd w:w="6555" w:type="dxa"/>
        <w:tblLook w:val="04A0" w:firstRow="1" w:lastRow="0" w:firstColumn="1" w:lastColumn="0" w:noHBand="0" w:noVBand="1"/>
      </w:tblPr>
      <w:tblGrid>
        <w:gridCol w:w="4149"/>
      </w:tblGrid>
      <w:tr w:rsidR="00847F2F" w:rsidRPr="00611C37" w14:paraId="72F22801" w14:textId="77777777" w:rsidTr="00963D3F">
        <w:trPr>
          <w:trHeight w:val="2906"/>
        </w:trPr>
        <w:tc>
          <w:tcPr>
            <w:tcW w:w="4149" w:type="dxa"/>
          </w:tcPr>
          <w:p w14:paraId="2E2595D7" w14:textId="530D6D81" w:rsidR="00F35AB7" w:rsidRPr="00611C37" w:rsidRDefault="00F35AB7" w:rsidP="00F35AB7">
            <w:pPr>
              <w:pStyle w:val="FFATitle"/>
              <w:spacing w:after="480"/>
              <w:rPr>
                <w:rFonts w:ascii="Verdana" w:hAnsi="Verdana" w:cs="Lasiver-Regular"/>
                <w:b w:val="0"/>
                <w:i/>
                <w:color w:val="070909"/>
                <w:sz w:val="20"/>
                <w:szCs w:val="20"/>
              </w:rPr>
            </w:pPr>
            <w:r w:rsidRPr="00611C37">
              <w:rPr>
                <w:rFonts w:ascii="Verdana" w:hAnsi="Verdana" w:cs="Lasiver-Regular"/>
                <w:b w:val="0"/>
                <w:i/>
                <w:color w:val="070909"/>
                <w:sz w:val="20"/>
                <w:szCs w:val="20"/>
              </w:rPr>
              <w:t>How can you combine your innovation with</w:t>
            </w:r>
            <w:r w:rsidR="003F0B99" w:rsidRPr="00611C37">
              <w:rPr>
                <w:rFonts w:ascii="Verdana" w:hAnsi="Verdana" w:cs="Lasiver-Regular"/>
                <w:b w:val="0"/>
                <w:i/>
                <w:color w:val="070909"/>
                <w:sz w:val="20"/>
                <w:szCs w:val="20"/>
              </w:rPr>
              <w:t xml:space="preserve"> additional</w:t>
            </w:r>
            <w:r w:rsidRPr="00611C37">
              <w:rPr>
                <w:rFonts w:ascii="Verdana" w:hAnsi="Verdana" w:cs="Lasiver-Regular"/>
                <w:b w:val="0"/>
                <w:i/>
                <w:color w:val="070909"/>
                <w:sz w:val="20"/>
                <w:szCs w:val="20"/>
              </w:rPr>
              <w:t xml:space="preserve"> </w:t>
            </w:r>
            <w:r w:rsidR="003F0B99" w:rsidRPr="00611C37">
              <w:rPr>
                <w:rFonts w:ascii="Verdana" w:hAnsi="Verdana" w:cs="Lasiver-Regular"/>
                <w:b w:val="0"/>
                <w:i/>
                <w:color w:val="070909"/>
                <w:sz w:val="20"/>
                <w:szCs w:val="20"/>
              </w:rPr>
              <w:t>existing</w:t>
            </w:r>
            <w:r w:rsidRPr="00611C37">
              <w:rPr>
                <w:rFonts w:ascii="Verdana" w:hAnsi="Verdana" w:cs="Lasiver-Regular"/>
                <w:b w:val="0"/>
                <w:i/>
                <w:color w:val="070909"/>
                <w:sz w:val="20"/>
                <w:szCs w:val="20"/>
              </w:rPr>
              <w:t xml:space="preserve"> ideas?</w:t>
            </w:r>
          </w:p>
        </w:tc>
      </w:tr>
      <w:tr w:rsidR="00847F2F" w:rsidRPr="00611C37" w14:paraId="3E00D2D8" w14:textId="77777777" w:rsidTr="00963D3F">
        <w:trPr>
          <w:trHeight w:val="2789"/>
        </w:trPr>
        <w:tc>
          <w:tcPr>
            <w:tcW w:w="4149" w:type="dxa"/>
          </w:tcPr>
          <w:p w14:paraId="4EF59278" w14:textId="044E8CD7" w:rsidR="00F35AB7" w:rsidRPr="00611C37" w:rsidRDefault="00F35AB7" w:rsidP="00F35AB7">
            <w:pPr>
              <w:pStyle w:val="FFATitle"/>
              <w:spacing w:after="480"/>
              <w:rPr>
                <w:rFonts w:ascii="Verdana" w:hAnsi="Verdana" w:cs="Lasiver-Regular"/>
                <w:b w:val="0"/>
                <w:i/>
                <w:color w:val="070909"/>
                <w:sz w:val="20"/>
                <w:szCs w:val="20"/>
              </w:rPr>
            </w:pPr>
            <w:r w:rsidRPr="00611C37">
              <w:rPr>
                <w:rFonts w:ascii="Verdana" w:hAnsi="Verdana" w:cs="Lasiver-Regular"/>
                <w:b w:val="0"/>
                <w:i/>
                <w:color w:val="070909"/>
                <w:sz w:val="20"/>
                <w:szCs w:val="20"/>
              </w:rPr>
              <w:t xml:space="preserve">After the innovation is developed, how can you </w:t>
            </w:r>
            <w:r w:rsidR="003F0B99" w:rsidRPr="00611C37">
              <w:rPr>
                <w:rFonts w:ascii="Verdana" w:hAnsi="Verdana" w:cs="Lasiver-Regular"/>
                <w:b w:val="0"/>
                <w:i/>
                <w:color w:val="070909"/>
                <w:sz w:val="20"/>
                <w:szCs w:val="20"/>
              </w:rPr>
              <w:t>incorporate</w:t>
            </w:r>
            <w:r w:rsidRPr="00611C37">
              <w:rPr>
                <w:rFonts w:ascii="Verdana" w:hAnsi="Verdana" w:cs="Lasiver-Regular"/>
                <w:b w:val="0"/>
                <w:i/>
                <w:color w:val="070909"/>
                <w:sz w:val="20"/>
                <w:szCs w:val="20"/>
              </w:rPr>
              <w:t xml:space="preserve"> the 70/20/10 rule?</w:t>
            </w:r>
          </w:p>
        </w:tc>
      </w:tr>
      <w:tr w:rsidR="00847F2F" w:rsidRPr="00611C37" w14:paraId="2A147065" w14:textId="77777777" w:rsidTr="00963D3F">
        <w:trPr>
          <w:trHeight w:val="3077"/>
        </w:trPr>
        <w:tc>
          <w:tcPr>
            <w:tcW w:w="4149" w:type="dxa"/>
          </w:tcPr>
          <w:p w14:paraId="40A58CB9" w14:textId="0FE4006A" w:rsidR="00F35AB7" w:rsidRPr="00611C37" w:rsidRDefault="003F0B99" w:rsidP="00F35AB7">
            <w:pPr>
              <w:pStyle w:val="FFATitle"/>
              <w:spacing w:after="480"/>
              <w:rPr>
                <w:rFonts w:ascii="Verdana" w:hAnsi="Verdana" w:cs="Lasiver-Regular"/>
                <w:b w:val="0"/>
                <w:i/>
                <w:color w:val="070909"/>
                <w:sz w:val="20"/>
                <w:szCs w:val="20"/>
              </w:rPr>
            </w:pPr>
            <w:r w:rsidRPr="00611C37">
              <w:rPr>
                <w:rFonts w:ascii="Verdana" w:hAnsi="Verdana" w:cs="Lasiver-Regular"/>
                <w:b w:val="0"/>
                <w:i/>
                <w:color w:val="070909"/>
                <w:sz w:val="20"/>
                <w:szCs w:val="20"/>
              </w:rPr>
              <w:t>What additional collaborations could you use to strengthen your network?</w:t>
            </w:r>
          </w:p>
        </w:tc>
      </w:tr>
    </w:tbl>
    <w:p w14:paraId="77097CE0" w14:textId="6515D58F" w:rsidR="009C222B" w:rsidRPr="00611C37" w:rsidRDefault="00B642AE" w:rsidP="00E3620D">
      <w:pPr>
        <w:pStyle w:val="FFATitle"/>
      </w:pPr>
      <w:r w:rsidRPr="00611C37">
        <w:rPr>
          <w:noProof/>
        </w:rPr>
        <mc:AlternateContent>
          <mc:Choice Requires="wps">
            <w:drawing>
              <wp:anchor distT="0" distB="0" distL="114300" distR="114300" simplePos="0" relativeHeight="251748352" behindDoc="0" locked="0" layoutInCell="1" allowOverlap="1" wp14:anchorId="1F30C2F3" wp14:editId="41B5F89F">
                <wp:simplePos x="0" y="0"/>
                <wp:positionH relativeFrom="column">
                  <wp:posOffset>-55880</wp:posOffset>
                </wp:positionH>
                <wp:positionV relativeFrom="paragraph">
                  <wp:posOffset>34925</wp:posOffset>
                </wp:positionV>
                <wp:extent cx="4218305" cy="553720"/>
                <wp:effectExtent l="0" t="0" r="0" b="5080"/>
                <wp:wrapSquare wrapText="bothSides"/>
                <wp:docPr id="261" name="Text Box 261"/>
                <wp:cNvGraphicFramePr/>
                <a:graphic xmlns:a="http://schemas.openxmlformats.org/drawingml/2006/main">
                  <a:graphicData uri="http://schemas.microsoft.com/office/word/2010/wordprocessingShape">
                    <wps:wsp>
                      <wps:cNvSpPr txBox="1"/>
                      <wps:spPr>
                        <a:xfrm>
                          <a:off x="0" y="0"/>
                          <a:ext cx="4218305" cy="553720"/>
                        </a:xfrm>
                        <a:prstGeom prst="rect">
                          <a:avLst/>
                        </a:prstGeom>
                        <a:noFill/>
                        <a:ln>
                          <a:noFill/>
                        </a:ln>
                        <a:effectLst/>
                      </wps:spPr>
                      <wps:style>
                        <a:lnRef idx="0">
                          <a:schemeClr val="accent1"/>
                        </a:lnRef>
                        <a:fillRef idx="0">
                          <a:schemeClr val="accent1"/>
                        </a:fillRef>
                        <a:effectRef idx="0">
                          <a:schemeClr val="accent1"/>
                        </a:effectRef>
                        <a:fontRef idx="minor">
                          <a:schemeClr val="dk1"/>
                        </a:fontRef>
                      </wps:style>
                      <wps:txbx>
                        <w:txbxContent>
                          <w:p w14:paraId="5815C54B" w14:textId="31AC36C7" w:rsidR="00780BEA" w:rsidRPr="00963D3F" w:rsidRDefault="00780BEA">
                            <w:pPr>
                              <w:rPr>
                                <w:rFonts w:ascii="Verdana" w:hAnsi="Verdana"/>
                                <w:sz w:val="17"/>
                                <w:szCs w:val="17"/>
                              </w:rPr>
                            </w:pPr>
                            <w:r w:rsidRPr="00963D3F">
                              <w:rPr>
                                <w:rFonts w:ascii="Verdana" w:hAnsi="Verdana"/>
                                <w:sz w:val="17"/>
                                <w:szCs w:val="17"/>
                              </w:rPr>
                              <w:t>(</w:t>
                            </w:r>
                            <w:r>
                              <w:rPr>
                                <w:rFonts w:ascii="Verdana" w:hAnsi="Verdana"/>
                                <w:sz w:val="17"/>
                                <w:szCs w:val="17"/>
                              </w:rPr>
                              <w:t>Vora</w:t>
                            </w:r>
                            <w:r w:rsidRPr="00963D3F">
                              <w:rPr>
                                <w:rFonts w:ascii="Verdana" w:hAnsi="Verdana"/>
                                <w:sz w:val="17"/>
                                <w:szCs w:val="17"/>
                              </w:rPr>
                              <w:t xml:space="preserve">, </w:t>
                            </w:r>
                            <w:r>
                              <w:rPr>
                                <w:rFonts w:ascii="Verdana" w:hAnsi="Verdana"/>
                                <w:sz w:val="17"/>
                                <w:szCs w:val="17"/>
                              </w:rPr>
                              <w:t xml:space="preserve">2017); URL: </w:t>
                            </w:r>
                            <w:r>
                              <w:rPr>
                                <w:rFonts w:ascii="Verdana" w:hAnsi="Verdana"/>
                                <w:sz w:val="17"/>
                                <w:szCs w:val="17"/>
                              </w:rPr>
                              <w:br/>
                            </w:r>
                            <w:hyperlink r:id="rId62" w:history="1">
                              <w:r w:rsidRPr="00C6561C">
                                <w:rPr>
                                  <w:rStyle w:val="Hyperlink"/>
                                  <w:rFonts w:ascii="Verdana" w:hAnsi="Verdana"/>
                                  <w:sz w:val="17"/>
                                  <w:szCs w:val="17"/>
                                </w:rPr>
                                <w:t>http://qaspire.com/2017/10/23/the-9-rules-of-innovation-by-greg-satell/</w:t>
                              </w:r>
                            </w:hyperlink>
                            <w:r>
                              <w:rPr>
                                <w:rFonts w:ascii="Verdana" w:hAnsi="Verdana"/>
                                <w:sz w:val="17"/>
                                <w:szCs w:val="17"/>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F30C2F3" id="Text Box 261" o:spid="_x0000_s1043" type="#_x0000_t202" style="position:absolute;margin-left:-4.4pt;margin-top:2.75pt;width:332.15pt;height:43.6pt;z-index:251748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SBoUfQIAAGUFAAAOAAAAZHJzL2Uyb0RvYy54bWysVN9P2zAQfp+0/8Hy+0hbWsYqUtSBmCYh&#10;QIOJZ9exaTTb59nXJt1fz9lJSsf2wrQX53L33fl+fOez89YatlUh1uBKPj4acaachKp2TyX//nD1&#10;4ZSziMJVwoBTJd+pyM8X79+dNX6uJrAGU6nAKIiL88aXfI3o50UR5VpZEY/AK0dGDcEKpN/wVFRB&#10;NBTdmmIyGp0UDYTKB5AqRtJedka+yPG1VhJvtY4KmSk55Yb5DPlcpbNYnIn5UxB+Xcs+DfEPWVhR&#10;O7p0H+pSoGCbUP8RytYyQASNRxJsAVrXUuUaqJrx6FU192vhVa6FmhP9vk3x/4WVN9u7wOqq5JOT&#10;MWdOWBrSg2qRfYaWJR11qPFxTsB7T1BsyUCTHvSRlKnwVgebvlQSIzv1erfvbwonSTmdjE+PRzPO&#10;JNlms+OPkzyA4sXbh4hfFFiWhJIHml9uq9heR6RMCDpA0mUOrmpj8gyN+01BwE6jMgl671RIl3CW&#10;cGdU8jLum9LUhJx3UmT6qQsT2FYQcYSUymEuOccldEJpuvstjj0+uXZZvcV575FvBod7Z1s7CLlL&#10;r9Kufgwp6w5P/TuoO4nYrto8/fHJMNAVVDuac4BuV6KXVzUN41pEvBOBloNGSwuPt3RoA03JoZc4&#10;W0P49Td9whNnycpZQ8tW8vhzI4LizHx1xOZP4+k0bWf+mc4SL1g4tKwOLW5jL4DGQnyl7LKY8GgG&#10;UQewj/QuLNOtZBJO0t0lx0G8wO4JoHdFquUyg2gfvcBrd+9lCp3anKj20D6K4Hs+IjH5Boa1FPNX&#10;tOywydPBcoOg68zZ1Oiuq/0AaJczlft3Jz0Wh/8Z9fI6Lp4BAAD//wMAUEsDBBQABgAIAAAAIQAh&#10;SLMc2wAAAAcBAAAPAAAAZHJzL2Rvd25yZXYueG1sTM5NT8MwDAbgOxL/ITISt81homMrdScE4gpi&#10;fEjcssZrKxqnarK1/HuyE7vZeq3XT7GZXKeOPITWC8HNXINiqbxtpSb4eH+erUCFaMSazgsT/HKA&#10;TXl5UZjc+lHe+LiNtUolEnJD0MTY54ihatiZMPc9S8r2fnAmpnWo0Q5mTOWuw4XWS3SmlfShMT0/&#10;Nlz9bA+O4PNl//11q1/rJ5f1o580ilsj0fXV9HAPKvIU/4/hxE90KJNp5w9ig+oIZqskjwRZBirF&#10;y+w07AjWizvAssBzf/kHAAD//wMAUEsBAi0AFAAGAAgAAAAhALaDOJL+AAAA4QEAABMAAAAAAAAA&#10;AAAAAAAAAAAAAFtDb250ZW50X1R5cGVzXS54bWxQSwECLQAUAAYACAAAACEAOP0h/9YAAACUAQAA&#10;CwAAAAAAAAAAAAAAAAAvAQAAX3JlbHMvLnJlbHNQSwECLQAUAAYACAAAACEAn0gaFH0CAABlBQAA&#10;DgAAAAAAAAAAAAAAAAAuAgAAZHJzL2Uyb0RvYy54bWxQSwECLQAUAAYACAAAACEAIUizHNsAAAAH&#10;AQAADwAAAAAAAAAAAAAAAADXBAAAZHJzL2Rvd25yZXYueG1sUEsFBgAAAAAEAAQA8wAAAN8FAAAA&#10;AA==&#10;" filled="f" stroked="f">
                <v:textbox>
                  <w:txbxContent>
                    <w:p w14:paraId="5815C54B" w14:textId="31AC36C7" w:rsidR="00780BEA" w:rsidRPr="00963D3F" w:rsidRDefault="00780BEA">
                      <w:pPr>
                        <w:rPr>
                          <w:rFonts w:ascii="Verdana" w:hAnsi="Verdana"/>
                          <w:sz w:val="17"/>
                          <w:szCs w:val="17"/>
                        </w:rPr>
                      </w:pPr>
                      <w:r w:rsidRPr="00963D3F">
                        <w:rPr>
                          <w:rFonts w:ascii="Verdana" w:hAnsi="Verdana"/>
                          <w:sz w:val="17"/>
                          <w:szCs w:val="17"/>
                        </w:rPr>
                        <w:t>(</w:t>
                      </w:r>
                      <w:r>
                        <w:rPr>
                          <w:rFonts w:ascii="Verdana" w:hAnsi="Verdana"/>
                          <w:sz w:val="17"/>
                          <w:szCs w:val="17"/>
                        </w:rPr>
                        <w:t>Vora</w:t>
                      </w:r>
                      <w:r w:rsidRPr="00963D3F">
                        <w:rPr>
                          <w:rFonts w:ascii="Verdana" w:hAnsi="Verdana"/>
                          <w:sz w:val="17"/>
                          <w:szCs w:val="17"/>
                        </w:rPr>
                        <w:t xml:space="preserve">, </w:t>
                      </w:r>
                      <w:r>
                        <w:rPr>
                          <w:rFonts w:ascii="Verdana" w:hAnsi="Verdana"/>
                          <w:sz w:val="17"/>
                          <w:szCs w:val="17"/>
                        </w:rPr>
                        <w:t xml:space="preserve">2017); URL: </w:t>
                      </w:r>
                      <w:r>
                        <w:rPr>
                          <w:rFonts w:ascii="Verdana" w:hAnsi="Verdana"/>
                          <w:sz w:val="17"/>
                          <w:szCs w:val="17"/>
                        </w:rPr>
                        <w:br/>
                      </w:r>
                      <w:hyperlink r:id="rId64" w:history="1">
                        <w:r w:rsidRPr="00C6561C">
                          <w:rPr>
                            <w:rStyle w:val="Hyperlink"/>
                            <w:rFonts w:ascii="Verdana" w:hAnsi="Verdana"/>
                            <w:sz w:val="17"/>
                            <w:szCs w:val="17"/>
                          </w:rPr>
                          <w:t>http://qaspire.com/2017/10/23/the-9-rules-of-innovation-by-greg-satell/</w:t>
                        </w:r>
                      </w:hyperlink>
                      <w:r>
                        <w:rPr>
                          <w:rFonts w:ascii="Verdana" w:hAnsi="Verdana"/>
                          <w:sz w:val="17"/>
                          <w:szCs w:val="17"/>
                        </w:rPr>
                        <w:t xml:space="preserve"> </w:t>
                      </w:r>
                    </w:p>
                  </w:txbxContent>
                </v:textbox>
                <w10:wrap type="square"/>
              </v:shape>
            </w:pict>
          </mc:Fallback>
        </mc:AlternateContent>
      </w:r>
    </w:p>
    <w:p w14:paraId="328CF0F7" w14:textId="77777777" w:rsidR="00694A31" w:rsidRPr="00611C37" w:rsidRDefault="00694A31" w:rsidP="00E3620D">
      <w:pPr>
        <w:pStyle w:val="FFATitle"/>
        <w:sectPr w:rsidR="00694A31" w:rsidRPr="00611C37" w:rsidSect="0058163D">
          <w:headerReference w:type="default" r:id="rId65"/>
          <w:pgSz w:w="12240" w:h="15840" w:code="1"/>
          <w:pgMar w:top="990" w:right="720" w:bottom="1170" w:left="720" w:header="720" w:footer="720" w:gutter="0"/>
          <w:cols w:space="720"/>
          <w:titlePg/>
          <w:docGrid w:linePitch="360"/>
        </w:sectPr>
      </w:pPr>
    </w:p>
    <w:p w14:paraId="64B89E47" w14:textId="244B7849" w:rsidR="00847F2F" w:rsidRPr="00611C37" w:rsidRDefault="00963D3F" w:rsidP="00847F2F">
      <w:pPr>
        <w:spacing w:line="276" w:lineRule="auto"/>
        <w:rPr>
          <w:rFonts w:ascii="Verdana" w:hAnsi="Verdana"/>
          <w:b/>
          <w:i/>
          <w:sz w:val="17"/>
          <w:szCs w:val="17"/>
        </w:rPr>
      </w:pPr>
      <w:r w:rsidRPr="00611C37">
        <w:rPr>
          <w:noProof/>
          <w:sz w:val="28"/>
          <w:szCs w:val="28"/>
        </w:rPr>
        <w:lastRenderedPageBreak/>
        <mc:AlternateContent>
          <mc:Choice Requires="wps">
            <w:drawing>
              <wp:anchor distT="0" distB="0" distL="114300" distR="114300" simplePos="0" relativeHeight="251768832" behindDoc="1" locked="0" layoutInCell="1" allowOverlap="1" wp14:anchorId="7E524EE0" wp14:editId="36A8D6B8">
                <wp:simplePos x="0" y="0"/>
                <wp:positionH relativeFrom="margin">
                  <wp:posOffset>3072130</wp:posOffset>
                </wp:positionH>
                <wp:positionV relativeFrom="paragraph">
                  <wp:posOffset>-595630</wp:posOffset>
                </wp:positionV>
                <wp:extent cx="3561080" cy="738505"/>
                <wp:effectExtent l="0" t="0" r="20320" b="23495"/>
                <wp:wrapNone/>
                <wp:docPr id="2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1080" cy="738505"/>
                        </a:xfrm>
                        <a:prstGeom prst="rect">
                          <a:avLst/>
                        </a:prstGeom>
                        <a:solidFill>
                          <a:srgbClr val="FFFFFF"/>
                        </a:solidFill>
                        <a:ln w="9525">
                          <a:solidFill>
                            <a:srgbClr val="000000"/>
                          </a:solidFill>
                          <a:miter lim="800000"/>
                          <a:headEnd/>
                          <a:tailEnd/>
                        </a:ln>
                      </wps:spPr>
                      <wps:txbx>
                        <w:txbxContent>
                          <w:p w14:paraId="3E0F0B22"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622AF024"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E524EE0" id="_x0000_s1044" type="#_x0000_t202" style="position:absolute;margin-left:241.9pt;margin-top:-46.9pt;width:280.4pt;height:58.15pt;z-index:-2515476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cFGmJgIAAE0EAAAOAAAAZHJzL2Uyb0RvYy54bWysVNtu2zAMfR+wfxD0vthO4zY14hRdugwD&#10;ugvQ7gNkWY6FSaImKbGzry+lpGl2wR6G+UEgReqQPCS9uBm1IjvhvART02KSUyIMh1aaTU2/Pq7f&#10;zCnxgZmWKTCipnvh6c3y9avFYCsxhR5UKxxBEOOrwda0D8FWWeZ5LzTzE7DCoLEDp1lA1W2y1rEB&#10;0bXKpnl+mQ3gWuuAC+/x9u5gpMuE33WCh89d50UgqqaYW0inS2cTz2y5YNXGMdtLfkyD/UMWmkmD&#10;QU9QdywwsnXyNygtuQMPXZhw0Bl0neQi1YDVFPkv1Tz0zIpUC5Lj7Ykm//9g+afdF0dkW9NpSYlh&#10;Gnv0KMZA3sJIppGewfoKvR4s+oURr7HNqVRv74F/88TAqmdmI26dg6EXrMX0ivgyO3t6wPERpBk+&#10;Qoth2DZAAho7pyN3yAZBdGzT/tSamArHy4vyssjnaOJou7qYl3mZQrDq+bV1PrwXoEkUauqw9Qmd&#10;7e59iNmw6tklBvOgZLuWSiXFbZqVcmTHcEzW6Tui/+SmDBlqel0iVX+HyNP3JwgtA867krqm85MT&#10;qyJt70ybpjEwqQ4ypqzMkcdI3YHEMDZj6lhxFSNEkhto98isg8N84z6i0IP7QcmAs11T/33LnKBE&#10;fTDYnetiNovLkJRZeTVFxZ1bmnMLMxyhahooOYirkBYoUmDgFrvYyUTwSybHnHFmE+/H/YpLca4n&#10;r5e/wPIJAAD//wMAUEsDBBQABgAIAAAAIQAPOitt4AAAAAsBAAAPAAAAZHJzL2Rvd25yZXYueG1s&#10;TI/BTsMwEETvSPyDtUhcUOuQhpCGbCqEBKI3KAiubuwmEfY62G4a/h7nBLcd7WjmTbWZjGajcr63&#10;hHC9TIApaqzsqUV4f3tcFMB8ECSFtqQQfpSHTX1+VolS2hO9qnEXWhZDyJcCoQthKDn3TaeM8Es7&#10;KIq/g3VGhChdy6UTpxhuNE+TJOdG9BQbOjGoh041X7ujQSiy5/HTb1cvH01+0OtwdTs+fTvEy4vp&#10;/g5YUFP4M8OMH9Ghjkx7eyTpmUbIilVEDwiL9XzMjiTLcmB7hDS9AV5X/P+G+hcAAP//AwBQSwEC&#10;LQAUAAYACAAAACEAtoM4kv4AAADhAQAAEwAAAAAAAAAAAAAAAAAAAAAAW0NvbnRlbnRfVHlwZXNd&#10;LnhtbFBLAQItABQABgAIAAAAIQA4/SH/1gAAAJQBAAALAAAAAAAAAAAAAAAAAC8BAABfcmVscy8u&#10;cmVsc1BLAQItABQABgAIAAAAIQDkcFGmJgIAAE0EAAAOAAAAAAAAAAAAAAAAAC4CAABkcnMvZTJv&#10;RG9jLnhtbFBLAQItABQABgAIAAAAIQAPOitt4AAAAAsBAAAPAAAAAAAAAAAAAAAAAIAEAABkcnMv&#10;ZG93bnJldi54bWxQSwUGAAAAAAQABADzAAAAjQUAAAAA&#10;">
                <v:textbox>
                  <w:txbxContent>
                    <w:p w14:paraId="3E0F0B22" w14:textId="77777777" w:rsidR="00780BEA" w:rsidRPr="004D0C27" w:rsidRDefault="00780BEA" w:rsidP="00963D3F">
                      <w:pPr>
                        <w:rPr>
                          <w:rFonts w:ascii="Verdana" w:hAnsi="Verdana"/>
                          <w:b/>
                          <w:sz w:val="14"/>
                          <w:szCs w:val="14"/>
                        </w:rPr>
                      </w:pPr>
                      <w:r w:rsidRPr="004D0C27">
                        <w:rPr>
                          <w:rFonts w:ascii="Verdana" w:hAnsi="Verdana"/>
                          <w:sz w:val="14"/>
                          <w:szCs w:val="14"/>
                        </w:rPr>
                        <w:t>Aligned to the following standards:</w:t>
                      </w:r>
                    </w:p>
                    <w:p w14:paraId="622AF024" w14:textId="77777777" w:rsidR="00780BEA" w:rsidRPr="004D0C27" w:rsidRDefault="00780BEA" w:rsidP="00963D3F">
                      <w:pPr>
                        <w:pStyle w:val="FFABody"/>
                        <w:rPr>
                          <w:sz w:val="14"/>
                          <w:szCs w:val="14"/>
                        </w:rPr>
                      </w:pPr>
                      <w:r>
                        <w:rPr>
                          <w:sz w:val="14"/>
                          <w:szCs w:val="14"/>
                        </w:rPr>
                        <w:t>CS.01; CS.02; CS.05; CS.06; FFA.CS-M; FFA.CS-N; AG1; AG2; AG5; AG6; AGC09.02; AGC10.03; AGC10.04; CCSS.ELA.RI.9-10.2; CCSS.ELA.RI.9-10.3; CCSS.ELA.W.9-10.2; CCSS.ELA.SL.9-10.2; CCSS; .SL.9-10.4; CCSS.RST.9.10.8; CCSS.ELA.WHST.9.10.6; HS-ETS1-3; AFNR Career Cluster, Statement 2; CRP.06; CRP.07; CRP.08</w:t>
                      </w:r>
                      <w:r w:rsidRPr="00E54BFF">
                        <w:rPr>
                          <w:sz w:val="14"/>
                          <w:szCs w:val="14"/>
                        </w:rPr>
                        <w:t xml:space="preserve"> </w:t>
                      </w:r>
                    </w:p>
                  </w:txbxContent>
                </v:textbox>
                <w10:wrap anchorx="margin"/>
              </v:shape>
            </w:pict>
          </mc:Fallback>
        </mc:AlternateContent>
      </w:r>
    </w:p>
    <w:p w14:paraId="7C9E5354" w14:textId="1F2D924E" w:rsidR="0033483B" w:rsidRPr="00611C37" w:rsidRDefault="0019272B" w:rsidP="00E3620D">
      <w:pPr>
        <w:pStyle w:val="FFATitle"/>
      </w:pPr>
      <w:r w:rsidRPr="00611C37">
        <w:t xml:space="preserve">Where </w:t>
      </w:r>
      <w:r w:rsidR="00AF519D">
        <w:t>Is</w:t>
      </w:r>
      <w:r w:rsidR="00AF519D" w:rsidRPr="00611C37">
        <w:t xml:space="preserve"> </w:t>
      </w:r>
      <w:r w:rsidRPr="00611C37">
        <w:t xml:space="preserve">Innovation in </w:t>
      </w:r>
      <w:r w:rsidR="00AF519D">
        <w:t>T</w:t>
      </w:r>
      <w:r w:rsidR="00AF519D" w:rsidRPr="00611C37">
        <w:t xml:space="preserve">his </w:t>
      </w:r>
      <w:r w:rsidRPr="00611C37">
        <w:t xml:space="preserve">Career? </w:t>
      </w:r>
    </w:p>
    <w:p w14:paraId="16C1A376" w14:textId="77777777" w:rsidR="00E3620D" w:rsidRPr="00611C37" w:rsidRDefault="0033483B" w:rsidP="00E3620D">
      <w:pPr>
        <w:pStyle w:val="FFASub1"/>
      </w:pPr>
      <w:r w:rsidRPr="00611C37">
        <w:t xml:space="preserve">Directions: </w:t>
      </w:r>
    </w:p>
    <w:p w14:paraId="522B28F0" w14:textId="210EE1EF" w:rsidR="00DF499D" w:rsidRPr="00611C37" w:rsidRDefault="00511417" w:rsidP="00511417">
      <w:pPr>
        <w:pStyle w:val="FFABody"/>
      </w:pPr>
      <w:r w:rsidRPr="00611C37">
        <w:t xml:space="preserve">Agriculture has a role in everyone’s life that goes far beyond providing food and clothing. Agriculture encompasses scientists, engineers, computer programmers, mathematicians, artists, communicators, educators and many other </w:t>
      </w:r>
      <w:r w:rsidR="00AF519D">
        <w:t xml:space="preserve">individuals in diverse </w:t>
      </w:r>
      <w:r w:rsidRPr="00611C37">
        <w:t xml:space="preserve">careers, and they all play a role in </w:t>
      </w:r>
      <w:r w:rsidR="00CB2975" w:rsidRPr="00611C37">
        <w:t>introducing</w:t>
      </w:r>
      <w:r w:rsidRPr="00611C37">
        <w:t xml:space="preserve"> new innovations to improve </w:t>
      </w:r>
      <w:r w:rsidR="00CB2975" w:rsidRPr="00611C37">
        <w:t>the agricultur</w:t>
      </w:r>
      <w:r w:rsidR="00AF519D">
        <w:t>e</w:t>
      </w:r>
      <w:r w:rsidRPr="00611C37">
        <w:t xml:space="preserve"> industry</w:t>
      </w:r>
      <w:r w:rsidR="00DF499D" w:rsidRPr="00611C37">
        <w:t>.</w:t>
      </w:r>
    </w:p>
    <w:p w14:paraId="747944DB" w14:textId="77777777" w:rsidR="00DF499D" w:rsidRPr="00611C37" w:rsidRDefault="00DF499D" w:rsidP="00511417">
      <w:pPr>
        <w:pStyle w:val="FFABody"/>
      </w:pPr>
    </w:p>
    <w:p w14:paraId="4D6B99D6" w14:textId="126A8822" w:rsidR="00CB2975" w:rsidRPr="00611C37" w:rsidRDefault="00511417" w:rsidP="00963D3F">
      <w:pPr>
        <w:pStyle w:val="FFABody"/>
      </w:pPr>
      <w:r w:rsidRPr="00611C37">
        <w:t xml:space="preserve">Visit </w:t>
      </w:r>
      <w:proofErr w:type="spellStart"/>
      <w:r w:rsidRPr="00611C37">
        <w:t>AgExplorer</w:t>
      </w:r>
      <w:proofErr w:type="spellEnd"/>
      <w:r w:rsidRPr="00611C37">
        <w:t xml:space="preserve"> (</w:t>
      </w:r>
      <w:hyperlink r:id="rId66" w:history="1">
        <w:r w:rsidR="004C58D6" w:rsidRPr="004C58D6">
          <w:rPr>
            <w:rStyle w:val="Hyperlink"/>
          </w:rPr>
          <w:t>AgExplorer.ffa.org</w:t>
        </w:r>
      </w:hyperlink>
      <w:r w:rsidRPr="00611C37">
        <w:t>) to discover different careers that interest you.</w:t>
      </w:r>
      <w:r w:rsidR="008F15C8" w:rsidRPr="00611C37">
        <w:t xml:space="preserve"> </w:t>
      </w:r>
      <w:r w:rsidR="00344788" w:rsidRPr="00611C37">
        <w:t xml:space="preserve">Identify </w:t>
      </w:r>
      <w:r w:rsidR="00AF519D">
        <w:t>one to two</w:t>
      </w:r>
      <w:r w:rsidR="00344788" w:rsidRPr="00611C37">
        <w:t xml:space="preserve"> specific examples of innovation within each different career system.</w:t>
      </w:r>
    </w:p>
    <w:p w14:paraId="233EA4F4" w14:textId="07366920" w:rsidR="0058163D" w:rsidRPr="00611C37" w:rsidRDefault="0058163D" w:rsidP="00963D3F">
      <w:pPr>
        <w:pStyle w:val="FFABody"/>
      </w:pPr>
    </w:p>
    <w:tbl>
      <w:tblPr>
        <w:tblStyle w:val="TableGrid"/>
        <w:tblW w:w="10365" w:type="dxa"/>
        <w:tblLook w:val="04A0" w:firstRow="1" w:lastRow="0" w:firstColumn="1" w:lastColumn="0" w:noHBand="0" w:noVBand="1"/>
      </w:tblPr>
      <w:tblGrid>
        <w:gridCol w:w="3453"/>
        <w:gridCol w:w="3456"/>
        <w:gridCol w:w="3456"/>
      </w:tblGrid>
      <w:tr w:rsidR="00243A90" w:rsidRPr="00611C37" w14:paraId="3BBAC25F" w14:textId="77777777" w:rsidTr="00963D3F">
        <w:trPr>
          <w:trHeight w:val="3431"/>
        </w:trPr>
        <w:tc>
          <w:tcPr>
            <w:tcW w:w="3453" w:type="dxa"/>
          </w:tcPr>
          <w:p w14:paraId="0D9A90CD" w14:textId="4BA54A14" w:rsidR="00852B0E" w:rsidRPr="00611C37" w:rsidRDefault="00852B0E" w:rsidP="00963D3F">
            <w:pPr>
              <w:pStyle w:val="FFABody"/>
              <w:jc w:val="center"/>
              <w:rPr>
                <w:b/>
                <w:sz w:val="22"/>
              </w:rPr>
            </w:pPr>
            <w:r w:rsidRPr="00611C37">
              <w:rPr>
                <w:b/>
                <w:sz w:val="22"/>
              </w:rPr>
              <w:t>Agribusiness Systems</w:t>
            </w:r>
          </w:p>
        </w:tc>
        <w:tc>
          <w:tcPr>
            <w:tcW w:w="3456" w:type="dxa"/>
          </w:tcPr>
          <w:p w14:paraId="7DB1ADDC" w14:textId="5CFF5D25" w:rsidR="00852B0E" w:rsidRPr="00611C37" w:rsidRDefault="00852B0E" w:rsidP="00963D3F">
            <w:pPr>
              <w:pStyle w:val="FFABody"/>
              <w:jc w:val="center"/>
            </w:pPr>
            <w:r w:rsidRPr="00611C37">
              <w:rPr>
                <w:b/>
                <w:sz w:val="22"/>
              </w:rPr>
              <w:t>Animal Systems</w:t>
            </w:r>
          </w:p>
        </w:tc>
        <w:tc>
          <w:tcPr>
            <w:tcW w:w="3456" w:type="dxa"/>
          </w:tcPr>
          <w:p w14:paraId="2467C344" w14:textId="18A3BFBC" w:rsidR="00852B0E" w:rsidRPr="00611C37" w:rsidRDefault="00852B0E" w:rsidP="00963D3F">
            <w:pPr>
              <w:pStyle w:val="FFABody"/>
              <w:jc w:val="center"/>
              <w:rPr>
                <w:b/>
                <w:sz w:val="22"/>
              </w:rPr>
            </w:pPr>
            <w:r w:rsidRPr="00611C37">
              <w:rPr>
                <w:b/>
                <w:sz w:val="22"/>
              </w:rPr>
              <w:t>Biotechnology Systems</w:t>
            </w:r>
          </w:p>
        </w:tc>
      </w:tr>
      <w:tr w:rsidR="00243A90" w:rsidRPr="00611C37" w14:paraId="4E2764AD" w14:textId="77777777" w:rsidTr="00243A90">
        <w:trPr>
          <w:trHeight w:val="3611"/>
        </w:trPr>
        <w:tc>
          <w:tcPr>
            <w:tcW w:w="3453" w:type="dxa"/>
          </w:tcPr>
          <w:p w14:paraId="06BF98F9" w14:textId="2D44560C" w:rsidR="00852B0E" w:rsidRPr="00611C37" w:rsidRDefault="00852B0E" w:rsidP="00963D3F">
            <w:pPr>
              <w:pStyle w:val="FFABody"/>
              <w:jc w:val="center"/>
            </w:pPr>
            <w:r w:rsidRPr="00611C37">
              <w:rPr>
                <w:b/>
                <w:sz w:val="22"/>
              </w:rPr>
              <w:t>Environmental Service Systems</w:t>
            </w:r>
          </w:p>
        </w:tc>
        <w:tc>
          <w:tcPr>
            <w:tcW w:w="3456" w:type="dxa"/>
          </w:tcPr>
          <w:p w14:paraId="7F5C2F7E" w14:textId="31A5E699" w:rsidR="00852B0E" w:rsidRPr="00611C37" w:rsidRDefault="00852B0E" w:rsidP="00963D3F">
            <w:pPr>
              <w:pStyle w:val="FFABody"/>
              <w:jc w:val="center"/>
            </w:pPr>
            <w:r w:rsidRPr="00611C37">
              <w:rPr>
                <w:b/>
                <w:sz w:val="22"/>
              </w:rPr>
              <w:t>Food Products &amp; Processing Systems</w:t>
            </w:r>
          </w:p>
        </w:tc>
        <w:tc>
          <w:tcPr>
            <w:tcW w:w="3456" w:type="dxa"/>
          </w:tcPr>
          <w:p w14:paraId="0E96E6F8" w14:textId="448C4610" w:rsidR="00852B0E" w:rsidRPr="00611C37" w:rsidRDefault="00852B0E" w:rsidP="00963D3F">
            <w:pPr>
              <w:pStyle w:val="FFABody"/>
              <w:jc w:val="center"/>
            </w:pPr>
            <w:r w:rsidRPr="00611C37">
              <w:rPr>
                <w:b/>
                <w:sz w:val="22"/>
              </w:rPr>
              <w:t>Natural Resources Systems</w:t>
            </w:r>
          </w:p>
        </w:tc>
      </w:tr>
      <w:tr w:rsidR="00243A90" w:rsidRPr="00611C37" w14:paraId="543D78F2" w14:textId="77777777" w:rsidTr="00243A90">
        <w:trPr>
          <w:trHeight w:val="3431"/>
        </w:trPr>
        <w:tc>
          <w:tcPr>
            <w:tcW w:w="3453" w:type="dxa"/>
          </w:tcPr>
          <w:p w14:paraId="584E1D9C" w14:textId="54689C6B" w:rsidR="00852B0E" w:rsidRPr="00611C37" w:rsidRDefault="00852B0E" w:rsidP="00963D3F">
            <w:pPr>
              <w:pStyle w:val="FFABody"/>
              <w:jc w:val="center"/>
            </w:pPr>
            <w:r w:rsidRPr="00611C37">
              <w:rPr>
                <w:b/>
                <w:sz w:val="22"/>
              </w:rPr>
              <w:t>Plant Systems</w:t>
            </w:r>
          </w:p>
        </w:tc>
        <w:tc>
          <w:tcPr>
            <w:tcW w:w="3456" w:type="dxa"/>
          </w:tcPr>
          <w:p w14:paraId="47D2BE91" w14:textId="6386C62B" w:rsidR="00852B0E" w:rsidRPr="00611C37" w:rsidRDefault="00852B0E" w:rsidP="00963D3F">
            <w:pPr>
              <w:pStyle w:val="FFABody"/>
              <w:jc w:val="center"/>
            </w:pPr>
            <w:r w:rsidRPr="00611C37">
              <w:rPr>
                <w:b/>
                <w:sz w:val="22"/>
              </w:rPr>
              <w:t>Power, Structural &amp; Technical Systems</w:t>
            </w:r>
          </w:p>
        </w:tc>
        <w:tc>
          <w:tcPr>
            <w:tcW w:w="3456" w:type="dxa"/>
          </w:tcPr>
          <w:p w14:paraId="7AE592CB" w14:textId="446D4021" w:rsidR="00852B0E" w:rsidRPr="00611C37" w:rsidRDefault="00852B0E" w:rsidP="00963D3F">
            <w:pPr>
              <w:pStyle w:val="FFABody"/>
              <w:jc w:val="center"/>
            </w:pPr>
            <w:r w:rsidRPr="00611C37">
              <w:rPr>
                <w:b/>
                <w:sz w:val="22"/>
              </w:rPr>
              <w:t>Agricultural Education</w:t>
            </w:r>
          </w:p>
        </w:tc>
      </w:tr>
    </w:tbl>
    <w:p w14:paraId="461F0F88" w14:textId="77777777" w:rsidR="00707B75" w:rsidRPr="00611C37" w:rsidRDefault="00707B75" w:rsidP="00963D3F">
      <w:pPr>
        <w:pStyle w:val="FFABody"/>
      </w:pPr>
    </w:p>
    <w:p w14:paraId="45952C05" w14:textId="5144C101" w:rsidR="00B62B2A" w:rsidRPr="00611C37" w:rsidRDefault="00B62B2A" w:rsidP="00963D3F">
      <w:pPr>
        <w:tabs>
          <w:tab w:val="left" w:pos="1587"/>
        </w:tabs>
      </w:pPr>
    </w:p>
    <w:sectPr w:rsidR="00B62B2A" w:rsidRPr="00611C37" w:rsidSect="00963D3F">
      <w:pgSz w:w="12240" w:h="15840" w:code="1"/>
      <w:pgMar w:top="994" w:right="720" w:bottom="72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6C84EB" w14:textId="77777777" w:rsidR="005E5A4A" w:rsidRDefault="005E5A4A" w:rsidP="008D333D">
      <w:r>
        <w:separator/>
      </w:r>
    </w:p>
  </w:endnote>
  <w:endnote w:type="continuationSeparator" w:id="0">
    <w:p w14:paraId="13C94B8D" w14:textId="77777777" w:rsidR="005E5A4A" w:rsidRDefault="005E5A4A" w:rsidP="008D33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Lasiver-Regular">
    <w:altName w:val="Calibri"/>
    <w:panose1 w:val="00000000000000000000"/>
    <w:charset w:val="4D"/>
    <w:family w:val="auto"/>
    <w:notTrueType/>
    <w:pitch w:val="default"/>
    <w:sig w:usb0="00000003" w:usb1="00000000" w:usb2="00000000" w:usb3="00000000" w:csb0="00000001" w:csb1="00000000"/>
  </w:font>
  <w:font w:name="Georgia">
    <w:panose1 w:val="02040502050405020303"/>
    <w:charset w:val="00"/>
    <w:family w:val="roman"/>
    <w:pitch w:val="variable"/>
    <w:sig w:usb0="00000287" w:usb1="00000000" w:usb2="00000000" w:usb3="00000000" w:csb0="0000009F" w:csb1="00000000"/>
  </w:font>
  <w:font w:name="KlinicSlab-Medium">
    <w:altName w:val="Calibri"/>
    <w:panose1 w:val="00000000000000000000"/>
    <w:charset w:val="4D"/>
    <w:family w:val="auto"/>
    <w:notTrueType/>
    <w:pitch w:val="default"/>
    <w:sig w:usb0="00000003" w:usb1="00000000" w:usb2="00000000" w:usb3="00000000" w:csb0="00000001" w:csb1="00000000"/>
  </w:font>
  <w:font w:name="Lasiver">
    <w:panose1 w:val="000000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KlinicSlab-MediumItalic">
    <w:altName w:val="Calibri"/>
    <w:panose1 w:val="00000000000000000000"/>
    <w:charset w:val="4D"/>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4D100F" w14:textId="77777777" w:rsidR="00780BEA" w:rsidRDefault="00780BEA" w:rsidP="00D77246"/>
  <w:p w14:paraId="176DE997" w14:textId="77777777" w:rsidR="00780BEA" w:rsidRDefault="00780BEA" w:rsidP="008D333D">
    <w:pPr>
      <w:tabs>
        <w:tab w:val="left" w:pos="4770"/>
      </w:tabs>
    </w:pPr>
    <w:r>
      <w:rPr>
        <w:noProof/>
      </w:rPr>
      <w:drawing>
        <wp:anchor distT="0" distB="0" distL="114300" distR="114300" simplePos="0" relativeHeight="251652608" behindDoc="0" locked="0" layoutInCell="1" allowOverlap="1" wp14:anchorId="62D1B189" wp14:editId="2194C610">
          <wp:simplePos x="0" y="0"/>
          <wp:positionH relativeFrom="page">
            <wp:posOffset>0</wp:posOffset>
          </wp:positionH>
          <wp:positionV relativeFrom="paragraph">
            <wp:posOffset>-4445</wp:posOffset>
          </wp:positionV>
          <wp:extent cx="7794607" cy="713232"/>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B2C775" w14:textId="77777777" w:rsidR="00780BEA" w:rsidRDefault="00780BEA">
    <w:r>
      <w:rPr>
        <w:noProof/>
      </w:rPr>
      <w:drawing>
        <wp:anchor distT="0" distB="0" distL="114300" distR="114300" simplePos="0" relativeHeight="251650560" behindDoc="0" locked="0" layoutInCell="1" allowOverlap="1" wp14:anchorId="6960941C" wp14:editId="391EF28E">
          <wp:simplePos x="0" y="0"/>
          <wp:positionH relativeFrom="page">
            <wp:posOffset>-19050</wp:posOffset>
          </wp:positionH>
          <wp:positionV relativeFrom="paragraph">
            <wp:posOffset>-13970</wp:posOffset>
          </wp:positionV>
          <wp:extent cx="7794607" cy="713232"/>
          <wp:effectExtent l="0" t="0" r="0"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53640926-AAD7-44D8-BBD7-CCE9431645EC}">
                      <a14:shadowObscured xmlns:a14="http://schemas.microsoft.com/office/drawing/2010/main"/>
                    </a:ext>
                    <a:ext uri="{FAA26D3D-D897-4be2-8F04-BA451C77F1D7}">
                      <ma14:placeholder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40090A" w14:textId="77777777" w:rsidR="005E5A4A" w:rsidRDefault="005E5A4A" w:rsidP="008D333D">
      <w:r>
        <w:separator/>
      </w:r>
    </w:p>
  </w:footnote>
  <w:footnote w:type="continuationSeparator" w:id="0">
    <w:p w14:paraId="4CA910FB" w14:textId="77777777" w:rsidR="005E5A4A" w:rsidRDefault="005E5A4A" w:rsidP="008D33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AC018A" w14:textId="434508D8" w:rsidR="00780BEA" w:rsidRDefault="00780BEA">
    <w:r>
      <w:rPr>
        <w:noProof/>
      </w:rPr>
      <mc:AlternateContent>
        <mc:Choice Requires="wps">
          <w:drawing>
            <wp:anchor distT="0" distB="0" distL="114300" distR="114300" simplePos="0" relativeHeight="251658752" behindDoc="0" locked="0" layoutInCell="1" allowOverlap="1" wp14:anchorId="4A71240E" wp14:editId="3FCB744F">
              <wp:simplePos x="0" y="0"/>
              <wp:positionH relativeFrom="column">
                <wp:posOffset>4654550</wp:posOffset>
              </wp:positionH>
              <wp:positionV relativeFrom="paragraph">
                <wp:posOffset>-355600</wp:posOffset>
              </wp:positionV>
              <wp:extent cx="2273300" cy="622300"/>
              <wp:effectExtent l="0" t="0" r="0" b="6350"/>
              <wp:wrapNone/>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3300" cy="622300"/>
                      </a:xfrm>
                      <a:prstGeom prst="rect">
                        <a:avLst/>
                      </a:prstGeom>
                      <a:solidFill>
                        <a:srgbClr val="FFFFFF"/>
                      </a:solidFill>
                      <a:ln w="9525">
                        <a:noFill/>
                        <a:miter lim="800000"/>
                        <a:headEnd/>
                        <a:tailEnd/>
                      </a:ln>
                    </wps:spPr>
                    <wps:txbx>
                      <w:txbxContent>
                        <w:p w14:paraId="535B7FE6" w14:textId="5B00D4E0" w:rsidR="00780BEA" w:rsidRDefault="00A23108" w:rsidP="00C43FD4">
                          <w:pPr>
                            <w:pStyle w:val="FFATitle"/>
                          </w:pPr>
                          <w:r>
                            <w:t xml:space="preserve">FFA </w:t>
                          </w:r>
                          <w:r w:rsidR="00780BEA">
                            <w:t>Blue 365: Lesson 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A71240E" id="_x0000_t202" coordsize="21600,21600" o:spt="202" path="m,l,21600r21600,l21600,xe">
              <v:stroke joinstyle="miter"/>
              <v:path gradientshapeok="t" o:connecttype="rect"/>
            </v:shapetype>
            <v:shape id="_x0000_s1045" type="#_x0000_t202" style="position:absolute;margin-left:366.5pt;margin-top:-28pt;width:179pt;height:49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8RpJHwIAAB0EAAAOAAAAZHJzL2Uyb0RvYy54bWysU81u2zAMvg/YOwi6L3acpGmNOEWXLsOA&#10;7gdo9wCyLMfCJFGTlNjZ05eS0zTbbsN0EEiR/ER+JFe3g1bkIJyXYCo6neSUCMOhkWZX0e9P23fX&#10;lPjATMMUGFHRo/D0dv32zaq3pSigA9UIRxDE+LK3Fe1CsGWWed4JzfwErDBobMFpFlB1u6xxrEd0&#10;rbIiz6+yHlxjHXDhPb7ej0a6TvhtK3j42rZeBKIqirmFdLt01/HO1itW7hyzneSnNNg/ZKGZNPjp&#10;GeqeBUb2Tv4FpSV34KENEw46g7aVXKQasJpp/kc1jx2zItWC5Hh7psn/P1j+5fDNEdlUdJYvKTFM&#10;Y5OexBDIexhIEfnprS/R7dGiYxjwGfucavX2AfgPTwxsOmZ24s456DvBGsxvGiOzi9ARx0eQuv8M&#10;DX7D9gES0NA6HclDOgiiY5+O597EVDg+FsVyNsvRxNF2VRRRjl+w8iXaOh8+CtAkChV12PuEzg4P&#10;PoyuLy7xMw9KNlupVFLcrt4oRw4M52Sbzgn9NzdlSF/Rm0WxSMgGYjxCs1LLgHOspK7odR5PDGdl&#10;ZOODaZIcmFSjjEkrc6InMjJyE4Z6QMfIWQ3NEYlyMM4r7hcKHbhflPQ4qxX1P/fMCUrUJ4Nk30zn&#10;8zjcSZkvlgUq7tJSX1qY4QhV0UDJKG5CWoiYr4E7bEorE1+vmZxyxRlMjJ/2JQ75pZ68Xrd6/QwA&#10;AP//AwBQSwMEFAAGAAgAAAAhACEj1zbfAAAACwEAAA8AAABkcnMvZG93bnJldi54bWxMj81OwzAQ&#10;hO9IvIO1SFxQa/cvoSGbCpBAXFv6AE68TSLidRS7Tfr2uCe4zWhHs9/ku8l24kKDbx0jLOYKBHHl&#10;TMs1wvH7Y/YMwgfNRneOCeFKHnbF/V2uM+NG3tPlEGoRS9hnGqEJoc+k9FVDVvu564nj7eQGq0O0&#10;Qy3NoMdYbju5VCqRVrccPzS6p/eGqp/D2SKcvsanzXYsP8Mx3a+TN92mpbsiPj5Mry8gAk3hLww3&#10;/IgORWQq3ZmNFx1CulrFLQFhtkmiuCXUdhFVibBeKpBFLv9vKH4BAAD//wMAUEsBAi0AFAAGAAgA&#10;AAAhALaDOJL+AAAA4QEAABMAAAAAAAAAAAAAAAAAAAAAAFtDb250ZW50X1R5cGVzXS54bWxQSwEC&#10;LQAUAAYACAAAACEAOP0h/9YAAACUAQAACwAAAAAAAAAAAAAAAAAvAQAAX3JlbHMvLnJlbHNQSwEC&#10;LQAUAAYACAAAACEAvPEaSR8CAAAdBAAADgAAAAAAAAAAAAAAAAAuAgAAZHJzL2Uyb0RvYy54bWxQ&#10;SwECLQAUAAYACAAAACEAISPXNt8AAAALAQAADwAAAAAAAAAAAAAAAAB5BAAAZHJzL2Rvd25yZXYu&#10;eG1sUEsFBgAAAAAEAAQA8wAAAIUFAAAAAA==&#10;" stroked="f">
              <v:textbox>
                <w:txbxContent>
                  <w:p w14:paraId="535B7FE6" w14:textId="5B00D4E0" w:rsidR="00780BEA" w:rsidRDefault="00A23108" w:rsidP="00C43FD4">
                    <w:pPr>
                      <w:pStyle w:val="FFATitle"/>
                    </w:pPr>
                    <w:r>
                      <w:t xml:space="preserve">FFA </w:t>
                    </w:r>
                    <w:r w:rsidR="00780BEA">
                      <w:t>Blue 365: Lesson 2</w:t>
                    </w:r>
                  </w:p>
                </w:txbxContent>
              </v:textbox>
            </v:shape>
          </w:pict>
        </mc:Fallback>
      </mc:AlternateContent>
    </w:r>
    <w:r>
      <w:rPr>
        <w:noProof/>
      </w:rPr>
      <w:drawing>
        <wp:anchor distT="0" distB="0" distL="114300" distR="114300" simplePos="0" relativeHeight="251656704" behindDoc="1" locked="0" layoutInCell="1" allowOverlap="1" wp14:anchorId="707C161E" wp14:editId="78341424">
          <wp:simplePos x="0" y="0"/>
          <wp:positionH relativeFrom="column">
            <wp:posOffset>0</wp:posOffset>
          </wp:positionH>
          <wp:positionV relativeFrom="paragraph">
            <wp:posOffset>-641349</wp:posOffset>
          </wp:positionV>
          <wp:extent cx="901700" cy="1149668"/>
          <wp:effectExtent l="0" t="0" r="0" b="0"/>
          <wp:wrapNone/>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ationalFFA_Emblem_R_3C_CMYK.jpg"/>
                  <pic:cNvPicPr/>
                </pic:nvPicPr>
                <pic:blipFill>
                  <a:blip r:embed="rId1">
                    <a:extLst>
                      <a:ext uri="{28A0092B-C50C-407E-A947-70E740481C1C}">
                        <a14:useLocalDpi xmlns:a14="http://schemas.microsoft.com/office/drawing/2010/main" val="0"/>
                      </a:ext>
                    </a:extLst>
                  </a:blip>
                  <a:stretch>
                    <a:fillRect/>
                  </a:stretch>
                </pic:blipFill>
                <pic:spPr>
                  <a:xfrm>
                    <a:off x="0" y="0"/>
                    <a:ext cx="901700" cy="1149668"/>
                  </a:xfrm>
                  <a:prstGeom prst="rect">
                    <a:avLst/>
                  </a:prstGeom>
                </pic:spPr>
              </pic:pic>
            </a:graphicData>
          </a:graphic>
          <wp14:sizeRelH relativeFrom="page">
            <wp14:pctWidth>0</wp14:pctWidth>
          </wp14:sizeRelH>
          <wp14:sizeRelV relativeFrom="page">
            <wp14:pctHeight>0</wp14:pctHeight>
          </wp14:sizeRelV>
        </wp:anchor>
      </w:drawing>
    </w:r>
    <w:r w:rsidRPr="00817638">
      <w:rPr>
        <w:noProof/>
      </w:rPr>
      <mc:AlternateContent>
        <mc:Choice Requires="wps">
          <w:drawing>
            <wp:anchor distT="0" distB="0" distL="114300" distR="114300" simplePos="0" relativeHeight="251654656" behindDoc="0" locked="0" layoutInCell="1" allowOverlap="1" wp14:anchorId="292319F7" wp14:editId="63D88FA6">
              <wp:simplePos x="0" y="0"/>
              <wp:positionH relativeFrom="column">
                <wp:posOffset>4572000</wp:posOffset>
              </wp:positionH>
              <wp:positionV relativeFrom="paragraph">
                <wp:posOffset>-566420</wp:posOffset>
              </wp:positionV>
              <wp:extent cx="0" cy="1005840"/>
              <wp:effectExtent l="0" t="0" r="19050" b="22860"/>
              <wp:wrapNone/>
              <wp:docPr id="2"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005840"/>
                      </a:xfrm>
                      <a:prstGeom prst="line">
                        <a:avLst/>
                      </a:prstGeom>
                      <a:noFill/>
                      <a:ln w="12700">
                        <a:solidFill>
                          <a:srgbClr val="DA291C"/>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38100" dist="25400" dir="5400000" algn="ctr" rotWithShape="0">
                                <a:srgbClr val="000000">
                                  <a:alpha val="35001"/>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xmlns:mo="http://schemas.microsoft.com/office/mac/office/2008/main" xmlns:mv="urn:schemas-microsoft-com:mac:vml">
          <w:pict>
            <v:line w14:anchorId="434B37D4" id="Line 2" o:spid="_x0000_s1026" style="position:absolute;z-index:251654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in,-44.6pt" to="5in,34.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m5owIAAJMFAAAOAAAAZHJzL2Uyb0RvYy54bWysVE1v2zAMvQ/YfxB0d/0R56NGkyG1nV26&#10;rVg77KxYcixMlgxJiRMM+++j5MRrussw1AeDlMSnR/JRdx+OrUAHpg1XconjmwgjJitFudwt8bfn&#10;TbDAyFgiKRFKsiU+MYM/rN6/u+u7jCWqUYIyjQBEmqzvlrixtsvC0FQNa4m5UR2TsFkr3RILrt6F&#10;VJMe0FsRJlE0C3ulaadVxYyB1WLYxCuPX9essl/q2jCLxBIDN+v/2v+37h+u7ki206RreHWmQf6D&#10;RUu4hEtHqIJYgvaa/wXV8koro2p7U6k2VHXNK+ZzgGzi6FU2Tw3pmM8FimO6sUzm7WCrz4dHjThd&#10;4gQjSVpo0QOXDCWuMn1nMjiQy0ftcquO8ql7UNUPg6TKGyJ3zDN8PnUQFruI8CrEOaYD/G3/SVE4&#10;Q/ZW+TIda906SCgAOvpunMZusKNF1bBYwWocRdNF6jsVkuwS2GljPzLVImcssQDOHpgcHox1REh2&#10;OeLukWrDhfDNFhL1gJrMo8hHGCU4dbvunNG7bS40OhDQS7FObuPcpwU7L49ptZfUozWM0PJsW8LF&#10;YMPtQjo85iU4UALvaMH065Cjl8fP2+i2XJSLNEiTWRmkUVEE602eBrNNPJ8WkyLPi/iXIxqnWcMp&#10;ZdJxvUg1Tv9NCuehGUQ2inWsSniN7ssHZK+ZrjfTaJ5OFsF8Pp0E6aSMgvvFJg/WeTybzcv7/L58&#10;xbT02Zu3ITuW0rFSe8v0U0N7tBV7/ZWAficLUApGlDs9JNN0cGDUnQkfRkTs4I2qrMZIK/ud28bL&#10;1wnPYV713ocM60R0DRkUMZlG0aDz8biv1UhnqNyl6c4b23Yuxp/agkgugvBj4yZlmLmtoqdHfRkn&#10;mHwfdH6l3NPy0gf75Vu6+g0AAP//AwBQSwMEFAAGAAgAAAAhACaHPp7dAAAACgEAAA8AAABkcnMv&#10;ZG93bnJldi54bWxMj8FOwzAMhu9IvEPkSVzQljKkMbq6E5rECQSs8ABpk7XRGqdKsrXw9BhxgKN/&#10;//r8udhOrhdnE6L1hHCzyEAYary21CJ8vD/O1yBiUqRV78kgfJoI2/LyolC59iPtzblKrWAIxVwh&#10;dCkNuZSx6YxTceEHQ7w7+OBU4jG0Ugc1Mtz1cpllK+mUJb7QqcHsOtMcq5NDePt6uqXDS/1aHUNG&#10;z/uxsrtri3g1mx42IJKZ0l8ZfvRZHUp2qv2JdBQ9wh3juYowX98vQXDjN6kRVhzIspD/Xyi/AQAA&#10;//8DAFBLAQItABQABgAIAAAAIQC2gziS/gAAAOEBAAATAAAAAAAAAAAAAAAAAAAAAABbQ29udGVu&#10;dF9UeXBlc10ueG1sUEsBAi0AFAAGAAgAAAAhADj9If/WAAAAlAEAAAsAAAAAAAAAAAAAAAAALwEA&#10;AF9yZWxzLy5yZWxzUEsBAi0AFAAGAAgAAAAhAOD5ebmjAgAAkwUAAA4AAAAAAAAAAAAAAAAALgIA&#10;AGRycy9lMm9Eb2MueG1sUEsBAi0AFAAGAAgAAAAhACaHPp7dAAAACgEAAA8AAAAAAAAAAAAAAAAA&#10;/QQAAGRycy9kb3ducmV2LnhtbFBLBQYAAAAABAAEAPMAAAAHBgAAAAA=&#10;" strokecolor="#da291c" strokeweight="1pt">
              <v:shadow color="black" opacity="22938f" offset="0"/>
            </v:lin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C934F9" w14:textId="4C144611" w:rsidR="00780BEA" w:rsidRPr="00C43FD4" w:rsidRDefault="00780BEA" w:rsidP="00524ECF">
    <w:pPr>
      <w:rPr>
        <w:sz w:val="17"/>
        <w:szCs w:val="17"/>
      </w:rPr>
    </w:pPr>
    <w:r w:rsidRPr="00C43FD4">
      <w:rPr>
        <w:rFonts w:ascii="Verdana" w:hAnsi="Verdana"/>
        <w:sz w:val="17"/>
        <w:szCs w:val="17"/>
      </w:rPr>
      <w:t xml:space="preserve">NAME: _______________________ </w:t>
    </w:r>
  </w:p>
  <w:p w14:paraId="3895C39F" w14:textId="64976196" w:rsidR="00780BEA" w:rsidRDefault="00780BEA" w:rsidP="00E37A94">
    <w:pPr>
      <w:pStyle w:val="FFABody"/>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5498A" w14:textId="0EE87F13" w:rsidR="00780BEA" w:rsidRDefault="00780BEA">
    <w:pPr>
      <w:pStyle w:val="Header"/>
    </w:pPr>
    <w:r w:rsidRPr="00C43FD4">
      <w:rPr>
        <w:rFonts w:ascii="Verdana" w:hAnsi="Verdana"/>
        <w:sz w:val="17"/>
        <w:szCs w:val="17"/>
      </w:rPr>
      <w:t>NAME: _______________________</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7B4FEE"/>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A285F81"/>
    <w:multiLevelType w:val="hybridMultilevel"/>
    <w:tmpl w:val="E2DEF88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ED47A85"/>
    <w:multiLevelType w:val="hybridMultilevel"/>
    <w:tmpl w:val="30907C9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02F08C7"/>
    <w:multiLevelType w:val="hybridMultilevel"/>
    <w:tmpl w:val="8E1E8E08"/>
    <w:lvl w:ilvl="0" w:tplc="BE58C566">
      <w:start w:val="1"/>
      <w:numFmt w:val="decimal"/>
      <w:lvlText w:val="%1)"/>
      <w:lvlJc w:val="left"/>
      <w:pPr>
        <w:ind w:left="6120" w:hanging="360"/>
      </w:pPr>
      <w:rPr>
        <w:rFonts w:hint="default"/>
      </w:rPr>
    </w:lvl>
    <w:lvl w:ilvl="1" w:tplc="04090019" w:tentative="1">
      <w:start w:val="1"/>
      <w:numFmt w:val="lowerLetter"/>
      <w:lvlText w:val="%2."/>
      <w:lvlJc w:val="left"/>
      <w:pPr>
        <w:ind w:left="6840" w:hanging="360"/>
      </w:pPr>
    </w:lvl>
    <w:lvl w:ilvl="2" w:tplc="0409001B" w:tentative="1">
      <w:start w:val="1"/>
      <w:numFmt w:val="lowerRoman"/>
      <w:lvlText w:val="%3."/>
      <w:lvlJc w:val="right"/>
      <w:pPr>
        <w:ind w:left="7560" w:hanging="180"/>
      </w:pPr>
    </w:lvl>
    <w:lvl w:ilvl="3" w:tplc="0409000F" w:tentative="1">
      <w:start w:val="1"/>
      <w:numFmt w:val="decimal"/>
      <w:lvlText w:val="%4."/>
      <w:lvlJc w:val="left"/>
      <w:pPr>
        <w:ind w:left="8280" w:hanging="360"/>
      </w:pPr>
    </w:lvl>
    <w:lvl w:ilvl="4" w:tplc="04090019" w:tentative="1">
      <w:start w:val="1"/>
      <w:numFmt w:val="lowerLetter"/>
      <w:lvlText w:val="%5."/>
      <w:lvlJc w:val="left"/>
      <w:pPr>
        <w:ind w:left="9000" w:hanging="360"/>
      </w:pPr>
    </w:lvl>
    <w:lvl w:ilvl="5" w:tplc="0409001B" w:tentative="1">
      <w:start w:val="1"/>
      <w:numFmt w:val="lowerRoman"/>
      <w:lvlText w:val="%6."/>
      <w:lvlJc w:val="right"/>
      <w:pPr>
        <w:ind w:left="9720" w:hanging="180"/>
      </w:pPr>
    </w:lvl>
    <w:lvl w:ilvl="6" w:tplc="0409000F" w:tentative="1">
      <w:start w:val="1"/>
      <w:numFmt w:val="decimal"/>
      <w:lvlText w:val="%7."/>
      <w:lvlJc w:val="left"/>
      <w:pPr>
        <w:ind w:left="10440" w:hanging="360"/>
      </w:pPr>
    </w:lvl>
    <w:lvl w:ilvl="7" w:tplc="04090019" w:tentative="1">
      <w:start w:val="1"/>
      <w:numFmt w:val="lowerLetter"/>
      <w:lvlText w:val="%8."/>
      <w:lvlJc w:val="left"/>
      <w:pPr>
        <w:ind w:left="11160" w:hanging="360"/>
      </w:pPr>
    </w:lvl>
    <w:lvl w:ilvl="8" w:tplc="0409001B" w:tentative="1">
      <w:start w:val="1"/>
      <w:numFmt w:val="lowerRoman"/>
      <w:lvlText w:val="%9."/>
      <w:lvlJc w:val="right"/>
      <w:pPr>
        <w:ind w:left="11880" w:hanging="180"/>
      </w:pPr>
    </w:lvl>
  </w:abstractNum>
  <w:abstractNum w:abstractNumId="4" w15:restartNumberingAfterBreak="0">
    <w:nsid w:val="17DC11D5"/>
    <w:multiLevelType w:val="hybridMultilevel"/>
    <w:tmpl w:val="3A7AE49A"/>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9435470"/>
    <w:multiLevelType w:val="hybridMultilevel"/>
    <w:tmpl w:val="08FCE48C"/>
    <w:lvl w:ilvl="0" w:tplc="8A1E4BD8">
      <w:start w:val="1"/>
      <w:numFmt w:val="bullet"/>
      <w:pStyle w:val="BulletPoints"/>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6" w15:restartNumberingAfterBreak="0">
    <w:nsid w:val="1C662B0F"/>
    <w:multiLevelType w:val="hybridMultilevel"/>
    <w:tmpl w:val="69C8932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DAA38F7"/>
    <w:multiLevelType w:val="hybridMultilevel"/>
    <w:tmpl w:val="C59EC384"/>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8" w15:restartNumberingAfterBreak="0">
    <w:nsid w:val="22460101"/>
    <w:multiLevelType w:val="hybridMultilevel"/>
    <w:tmpl w:val="8342F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C7D6E14"/>
    <w:multiLevelType w:val="hybridMultilevel"/>
    <w:tmpl w:val="3A7AE49A"/>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3AEF1CA6"/>
    <w:multiLevelType w:val="hybridMultilevel"/>
    <w:tmpl w:val="DEACE938"/>
    <w:lvl w:ilvl="0" w:tplc="598A8FC4">
      <w:numFmt w:val="bullet"/>
      <w:lvlText w:val="-"/>
      <w:lvlJc w:val="left"/>
      <w:pPr>
        <w:ind w:left="720" w:hanging="360"/>
      </w:pPr>
      <w:rPr>
        <w:rFonts w:ascii="Calibri" w:eastAsiaTheme="minorHAnsi" w:hAnsi="Calibri" w:cstheme="minorBidi"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C6F1E41"/>
    <w:multiLevelType w:val="hybridMultilevel"/>
    <w:tmpl w:val="3A7AE49A"/>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45952F98"/>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45E64788"/>
    <w:multiLevelType w:val="hybridMultilevel"/>
    <w:tmpl w:val="6932FC3C"/>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464B6644"/>
    <w:multiLevelType w:val="hybridMultilevel"/>
    <w:tmpl w:val="1FBCC2B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4D97623D"/>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E8C290F"/>
    <w:multiLevelType w:val="hybridMultilevel"/>
    <w:tmpl w:val="B6241A5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F291CD7"/>
    <w:multiLevelType w:val="hybridMultilevel"/>
    <w:tmpl w:val="3A7AE49A"/>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60364C65"/>
    <w:multiLevelType w:val="hybridMultilevel"/>
    <w:tmpl w:val="18606AA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62D6752D"/>
    <w:multiLevelType w:val="hybridMultilevel"/>
    <w:tmpl w:val="D20A8A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5542091"/>
    <w:multiLevelType w:val="hybridMultilevel"/>
    <w:tmpl w:val="62FE3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67AA2387"/>
    <w:multiLevelType w:val="hybridMultilevel"/>
    <w:tmpl w:val="6958CA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6BBF52E7"/>
    <w:multiLevelType w:val="hybridMultilevel"/>
    <w:tmpl w:val="55FE49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6E5D42D8"/>
    <w:multiLevelType w:val="hybridMultilevel"/>
    <w:tmpl w:val="748EE7BC"/>
    <w:lvl w:ilvl="0" w:tplc="B6E272F4">
      <w:start w:val="1"/>
      <w:numFmt w:val="decimal"/>
      <w:lvlText w:val="%1."/>
      <w:lvlJc w:val="left"/>
      <w:pPr>
        <w:ind w:left="720" w:hanging="360"/>
      </w:pPr>
      <w:rPr>
        <w:rFonts w:ascii="Verdana" w:hAnsi="Verdana" w:cs="Lasiver-Regular" w:hint="default"/>
        <w:b w:val="0"/>
        <w:color w:val="070909"/>
        <w:sz w:val="17"/>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6EEE7808"/>
    <w:multiLevelType w:val="multilevel"/>
    <w:tmpl w:val="28F0DF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6FB0036E"/>
    <w:multiLevelType w:val="hybridMultilevel"/>
    <w:tmpl w:val="C526E04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6" w15:restartNumberingAfterBreak="0">
    <w:nsid w:val="74F246F2"/>
    <w:multiLevelType w:val="hybridMultilevel"/>
    <w:tmpl w:val="E6F25574"/>
    <w:lvl w:ilvl="0" w:tplc="66D8E5BE">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75B16AED"/>
    <w:multiLevelType w:val="hybridMultilevel"/>
    <w:tmpl w:val="AD9CA41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84252E0"/>
    <w:multiLevelType w:val="hybridMultilevel"/>
    <w:tmpl w:val="3A7AE49A"/>
    <w:lvl w:ilvl="0" w:tplc="66D8E5BE">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79382906"/>
    <w:multiLevelType w:val="hybridMultilevel"/>
    <w:tmpl w:val="8BA84620"/>
    <w:lvl w:ilvl="0" w:tplc="122C748A">
      <w:start w:val="1"/>
      <w:numFmt w:val="bullet"/>
      <w:lvlText w:val=""/>
      <w:lvlJc w:val="left"/>
      <w:pPr>
        <w:ind w:left="720" w:hanging="360"/>
      </w:pPr>
      <w:rPr>
        <w:rFonts w:ascii="Symbol" w:hAnsi="Symbol" w:hint="default"/>
        <w:color w:val="auto"/>
        <w:sz w:val="17"/>
        <w:szCs w:val="17"/>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30" w15:restartNumberingAfterBreak="0">
    <w:nsid w:val="7C0810C7"/>
    <w:multiLevelType w:val="hybridMultilevel"/>
    <w:tmpl w:val="C47E9BB6"/>
    <w:lvl w:ilvl="0" w:tplc="178A6B54">
      <w:start w:val="1"/>
      <w:numFmt w:val="decimal"/>
      <w:lvlText w:val="%1)"/>
      <w:lvlJc w:val="left"/>
      <w:pPr>
        <w:ind w:left="1080" w:hanging="360"/>
      </w:pPr>
      <w:rPr>
        <w:rFonts w:ascii="Verdana" w:hAnsi="Verdana" w:hint="default"/>
        <w:sz w:val="17"/>
        <w:szCs w:val="17"/>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1" w15:restartNumberingAfterBreak="0">
    <w:nsid w:val="7C9D77DB"/>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358242020">
    <w:abstractNumId w:val="5"/>
  </w:num>
  <w:num w:numId="2" w16cid:durableId="1504665364">
    <w:abstractNumId w:val="18"/>
  </w:num>
  <w:num w:numId="3" w16cid:durableId="1708331042">
    <w:abstractNumId w:val="8"/>
  </w:num>
  <w:num w:numId="4" w16cid:durableId="1650942689">
    <w:abstractNumId w:val="31"/>
  </w:num>
  <w:num w:numId="5" w16cid:durableId="1619608869">
    <w:abstractNumId w:val="13"/>
  </w:num>
  <w:num w:numId="6" w16cid:durableId="217782746">
    <w:abstractNumId w:val="25"/>
  </w:num>
  <w:num w:numId="7" w16cid:durableId="394284222">
    <w:abstractNumId w:val="7"/>
  </w:num>
  <w:num w:numId="8" w16cid:durableId="1870945394">
    <w:abstractNumId w:val="20"/>
  </w:num>
  <w:num w:numId="9" w16cid:durableId="717359406">
    <w:abstractNumId w:val="19"/>
  </w:num>
  <w:num w:numId="10" w16cid:durableId="1756852197">
    <w:abstractNumId w:val="27"/>
  </w:num>
  <w:num w:numId="11" w16cid:durableId="381563625">
    <w:abstractNumId w:val="21"/>
  </w:num>
  <w:num w:numId="12" w16cid:durableId="443041418">
    <w:abstractNumId w:val="15"/>
  </w:num>
  <w:num w:numId="13" w16cid:durableId="1453598755">
    <w:abstractNumId w:val="4"/>
  </w:num>
  <w:num w:numId="14" w16cid:durableId="435911315">
    <w:abstractNumId w:val="0"/>
  </w:num>
  <w:num w:numId="15" w16cid:durableId="593250821">
    <w:abstractNumId w:val="29"/>
  </w:num>
  <w:num w:numId="16" w16cid:durableId="1109932388">
    <w:abstractNumId w:val="22"/>
  </w:num>
  <w:num w:numId="17" w16cid:durableId="1591427149">
    <w:abstractNumId w:val="10"/>
  </w:num>
  <w:num w:numId="18" w16cid:durableId="245770002">
    <w:abstractNumId w:val="23"/>
  </w:num>
  <w:num w:numId="19" w16cid:durableId="1234313410">
    <w:abstractNumId w:val="6"/>
  </w:num>
  <w:num w:numId="20" w16cid:durableId="2068262394">
    <w:abstractNumId w:val="12"/>
  </w:num>
  <w:num w:numId="21" w16cid:durableId="115293772">
    <w:abstractNumId w:val="11"/>
  </w:num>
  <w:num w:numId="22" w16cid:durableId="734552099">
    <w:abstractNumId w:val="26"/>
  </w:num>
  <w:num w:numId="23" w16cid:durableId="1564635324">
    <w:abstractNumId w:val="16"/>
  </w:num>
  <w:num w:numId="24" w16cid:durableId="1974405878">
    <w:abstractNumId w:val="14"/>
  </w:num>
  <w:num w:numId="25" w16cid:durableId="679429996">
    <w:abstractNumId w:val="2"/>
  </w:num>
  <w:num w:numId="26" w16cid:durableId="1427261746">
    <w:abstractNumId w:val="24"/>
  </w:num>
  <w:num w:numId="27" w16cid:durableId="1413163816">
    <w:abstractNumId w:val="9"/>
  </w:num>
  <w:num w:numId="28" w16cid:durableId="118494115">
    <w:abstractNumId w:val="17"/>
  </w:num>
  <w:num w:numId="29" w16cid:durableId="761100824">
    <w:abstractNumId w:val="30"/>
  </w:num>
  <w:num w:numId="30" w16cid:durableId="1470174897">
    <w:abstractNumId w:val="3"/>
  </w:num>
  <w:num w:numId="31" w16cid:durableId="1864590487">
    <w:abstractNumId w:val="28"/>
  </w:num>
  <w:num w:numId="32" w16cid:durableId="2120837479">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D333D"/>
    <w:rsid w:val="00002B39"/>
    <w:rsid w:val="0000645A"/>
    <w:rsid w:val="00010869"/>
    <w:rsid w:val="000149B1"/>
    <w:rsid w:val="00017285"/>
    <w:rsid w:val="0002141A"/>
    <w:rsid w:val="00021DB8"/>
    <w:rsid w:val="000322A9"/>
    <w:rsid w:val="00034A1A"/>
    <w:rsid w:val="00034F41"/>
    <w:rsid w:val="00035F83"/>
    <w:rsid w:val="0004011E"/>
    <w:rsid w:val="00042591"/>
    <w:rsid w:val="00043617"/>
    <w:rsid w:val="00045D2F"/>
    <w:rsid w:val="000460D7"/>
    <w:rsid w:val="000502AE"/>
    <w:rsid w:val="00054D99"/>
    <w:rsid w:val="00057440"/>
    <w:rsid w:val="00063A7F"/>
    <w:rsid w:val="00064CB9"/>
    <w:rsid w:val="00073B62"/>
    <w:rsid w:val="00076263"/>
    <w:rsid w:val="00081DA1"/>
    <w:rsid w:val="00082235"/>
    <w:rsid w:val="000843EC"/>
    <w:rsid w:val="00084A79"/>
    <w:rsid w:val="000862AE"/>
    <w:rsid w:val="000907D5"/>
    <w:rsid w:val="000942BC"/>
    <w:rsid w:val="000A4493"/>
    <w:rsid w:val="000B3F14"/>
    <w:rsid w:val="000B474E"/>
    <w:rsid w:val="000B47F9"/>
    <w:rsid w:val="000D3041"/>
    <w:rsid w:val="000E4B27"/>
    <w:rsid w:val="000E58D5"/>
    <w:rsid w:val="000E78D8"/>
    <w:rsid w:val="000F32DA"/>
    <w:rsid w:val="000F3A0F"/>
    <w:rsid w:val="000F447D"/>
    <w:rsid w:val="000F7195"/>
    <w:rsid w:val="000F7C7A"/>
    <w:rsid w:val="001105CD"/>
    <w:rsid w:val="00110AE2"/>
    <w:rsid w:val="00111E2B"/>
    <w:rsid w:val="0011389C"/>
    <w:rsid w:val="001246A6"/>
    <w:rsid w:val="00125E81"/>
    <w:rsid w:val="00126E6D"/>
    <w:rsid w:val="001324AC"/>
    <w:rsid w:val="00140D8B"/>
    <w:rsid w:val="00145646"/>
    <w:rsid w:val="001504E6"/>
    <w:rsid w:val="001521AC"/>
    <w:rsid w:val="001537CA"/>
    <w:rsid w:val="00160138"/>
    <w:rsid w:val="0016307F"/>
    <w:rsid w:val="00173441"/>
    <w:rsid w:val="0017583F"/>
    <w:rsid w:val="001766F2"/>
    <w:rsid w:val="00180244"/>
    <w:rsid w:val="001824A6"/>
    <w:rsid w:val="00182D5B"/>
    <w:rsid w:val="001923C4"/>
    <w:rsid w:val="0019272B"/>
    <w:rsid w:val="00196757"/>
    <w:rsid w:val="001A3DB4"/>
    <w:rsid w:val="001A5EA1"/>
    <w:rsid w:val="001B2732"/>
    <w:rsid w:val="001B32D0"/>
    <w:rsid w:val="001B4AC4"/>
    <w:rsid w:val="001B61AA"/>
    <w:rsid w:val="001C192E"/>
    <w:rsid w:val="001C4C94"/>
    <w:rsid w:val="001C5B4B"/>
    <w:rsid w:val="001D10E6"/>
    <w:rsid w:val="001D5044"/>
    <w:rsid w:val="001D5A26"/>
    <w:rsid w:val="001E21EF"/>
    <w:rsid w:val="001E69C5"/>
    <w:rsid w:val="001F7DF8"/>
    <w:rsid w:val="002051FE"/>
    <w:rsid w:val="0022312A"/>
    <w:rsid w:val="00225088"/>
    <w:rsid w:val="00230AE0"/>
    <w:rsid w:val="00230C34"/>
    <w:rsid w:val="0023298D"/>
    <w:rsid w:val="0023339D"/>
    <w:rsid w:val="00235D56"/>
    <w:rsid w:val="002361C2"/>
    <w:rsid w:val="0023796D"/>
    <w:rsid w:val="002423AE"/>
    <w:rsid w:val="00243A90"/>
    <w:rsid w:val="00245787"/>
    <w:rsid w:val="00247C4D"/>
    <w:rsid w:val="00254847"/>
    <w:rsid w:val="00261911"/>
    <w:rsid w:val="00263056"/>
    <w:rsid w:val="00263C1D"/>
    <w:rsid w:val="0027167F"/>
    <w:rsid w:val="00280FF8"/>
    <w:rsid w:val="00284908"/>
    <w:rsid w:val="0028605B"/>
    <w:rsid w:val="00286135"/>
    <w:rsid w:val="0029220A"/>
    <w:rsid w:val="002A17D3"/>
    <w:rsid w:val="002A7265"/>
    <w:rsid w:val="002B42A3"/>
    <w:rsid w:val="002B7942"/>
    <w:rsid w:val="002C0B15"/>
    <w:rsid w:val="002C4BB1"/>
    <w:rsid w:val="002C6A07"/>
    <w:rsid w:val="002D103B"/>
    <w:rsid w:val="002E181C"/>
    <w:rsid w:val="002E4154"/>
    <w:rsid w:val="002E4502"/>
    <w:rsid w:val="002F057B"/>
    <w:rsid w:val="00300B6D"/>
    <w:rsid w:val="003013EC"/>
    <w:rsid w:val="00303CF3"/>
    <w:rsid w:val="003057A3"/>
    <w:rsid w:val="0030591F"/>
    <w:rsid w:val="00311F30"/>
    <w:rsid w:val="00327E5F"/>
    <w:rsid w:val="00327FBB"/>
    <w:rsid w:val="00333289"/>
    <w:rsid w:val="0033483B"/>
    <w:rsid w:val="003362F9"/>
    <w:rsid w:val="00343C20"/>
    <w:rsid w:val="00344788"/>
    <w:rsid w:val="00345BF8"/>
    <w:rsid w:val="00353EC4"/>
    <w:rsid w:val="00354242"/>
    <w:rsid w:val="00357BC2"/>
    <w:rsid w:val="0036074E"/>
    <w:rsid w:val="00362F56"/>
    <w:rsid w:val="00364422"/>
    <w:rsid w:val="00367472"/>
    <w:rsid w:val="003705CA"/>
    <w:rsid w:val="00381C20"/>
    <w:rsid w:val="00382A31"/>
    <w:rsid w:val="00383C2D"/>
    <w:rsid w:val="0039156C"/>
    <w:rsid w:val="003941DA"/>
    <w:rsid w:val="003A1160"/>
    <w:rsid w:val="003A35F6"/>
    <w:rsid w:val="003A413F"/>
    <w:rsid w:val="003A46D0"/>
    <w:rsid w:val="003A46FA"/>
    <w:rsid w:val="003A79BE"/>
    <w:rsid w:val="003A7E58"/>
    <w:rsid w:val="003C143B"/>
    <w:rsid w:val="003C7AAA"/>
    <w:rsid w:val="003E5BAE"/>
    <w:rsid w:val="003F0B99"/>
    <w:rsid w:val="003F1817"/>
    <w:rsid w:val="003F1881"/>
    <w:rsid w:val="003F1A66"/>
    <w:rsid w:val="003F3775"/>
    <w:rsid w:val="00404BA8"/>
    <w:rsid w:val="004131B4"/>
    <w:rsid w:val="00414066"/>
    <w:rsid w:val="00416DAA"/>
    <w:rsid w:val="004223D0"/>
    <w:rsid w:val="004245B8"/>
    <w:rsid w:val="00432DC7"/>
    <w:rsid w:val="0043315E"/>
    <w:rsid w:val="004422DC"/>
    <w:rsid w:val="004434A6"/>
    <w:rsid w:val="0044388B"/>
    <w:rsid w:val="00445084"/>
    <w:rsid w:val="0044570D"/>
    <w:rsid w:val="0045339A"/>
    <w:rsid w:val="00454573"/>
    <w:rsid w:val="00456F59"/>
    <w:rsid w:val="0046095C"/>
    <w:rsid w:val="004639BB"/>
    <w:rsid w:val="00464B39"/>
    <w:rsid w:val="00467358"/>
    <w:rsid w:val="0047306E"/>
    <w:rsid w:val="004762A2"/>
    <w:rsid w:val="004817DA"/>
    <w:rsid w:val="00484212"/>
    <w:rsid w:val="004A1C1E"/>
    <w:rsid w:val="004A4F82"/>
    <w:rsid w:val="004A5286"/>
    <w:rsid w:val="004A6AA7"/>
    <w:rsid w:val="004B0D6E"/>
    <w:rsid w:val="004B6025"/>
    <w:rsid w:val="004B7173"/>
    <w:rsid w:val="004C3D0C"/>
    <w:rsid w:val="004C564A"/>
    <w:rsid w:val="004C58D6"/>
    <w:rsid w:val="004C5E66"/>
    <w:rsid w:val="004D0C27"/>
    <w:rsid w:val="004D44FE"/>
    <w:rsid w:val="004E7935"/>
    <w:rsid w:val="004F1D18"/>
    <w:rsid w:val="004F2E51"/>
    <w:rsid w:val="0050643D"/>
    <w:rsid w:val="0050775B"/>
    <w:rsid w:val="00507BD9"/>
    <w:rsid w:val="00511417"/>
    <w:rsid w:val="00512683"/>
    <w:rsid w:val="00512784"/>
    <w:rsid w:val="005171A1"/>
    <w:rsid w:val="0052189D"/>
    <w:rsid w:val="00522F85"/>
    <w:rsid w:val="00524D70"/>
    <w:rsid w:val="00524ECF"/>
    <w:rsid w:val="0052619D"/>
    <w:rsid w:val="00527C3B"/>
    <w:rsid w:val="00532211"/>
    <w:rsid w:val="0054598F"/>
    <w:rsid w:val="005521BA"/>
    <w:rsid w:val="0055310B"/>
    <w:rsid w:val="005637A0"/>
    <w:rsid w:val="005637E7"/>
    <w:rsid w:val="005645E8"/>
    <w:rsid w:val="005659EF"/>
    <w:rsid w:val="00571ED5"/>
    <w:rsid w:val="0057221B"/>
    <w:rsid w:val="00572F49"/>
    <w:rsid w:val="005812B6"/>
    <w:rsid w:val="0058163D"/>
    <w:rsid w:val="005826FD"/>
    <w:rsid w:val="0058402E"/>
    <w:rsid w:val="00587052"/>
    <w:rsid w:val="00593E78"/>
    <w:rsid w:val="005A1420"/>
    <w:rsid w:val="005A1BFC"/>
    <w:rsid w:val="005A44E5"/>
    <w:rsid w:val="005A4EE7"/>
    <w:rsid w:val="005A75FA"/>
    <w:rsid w:val="005B3245"/>
    <w:rsid w:val="005B3880"/>
    <w:rsid w:val="005B4927"/>
    <w:rsid w:val="005B65AD"/>
    <w:rsid w:val="005B7163"/>
    <w:rsid w:val="005C39FA"/>
    <w:rsid w:val="005C43D1"/>
    <w:rsid w:val="005C4AB5"/>
    <w:rsid w:val="005C6B7E"/>
    <w:rsid w:val="005D12E4"/>
    <w:rsid w:val="005D4444"/>
    <w:rsid w:val="005D5158"/>
    <w:rsid w:val="005D77F6"/>
    <w:rsid w:val="005E5A4A"/>
    <w:rsid w:val="005F12C2"/>
    <w:rsid w:val="005F19B2"/>
    <w:rsid w:val="005F4D88"/>
    <w:rsid w:val="005F5335"/>
    <w:rsid w:val="006017C0"/>
    <w:rsid w:val="00602279"/>
    <w:rsid w:val="00607890"/>
    <w:rsid w:val="00607DC1"/>
    <w:rsid w:val="00610D66"/>
    <w:rsid w:val="0061186D"/>
    <w:rsid w:val="00611C37"/>
    <w:rsid w:val="00611E6B"/>
    <w:rsid w:val="006127FA"/>
    <w:rsid w:val="0061799C"/>
    <w:rsid w:val="0062098B"/>
    <w:rsid w:val="00621F80"/>
    <w:rsid w:val="00623BFE"/>
    <w:rsid w:val="006329EA"/>
    <w:rsid w:val="006330E5"/>
    <w:rsid w:val="00634A3E"/>
    <w:rsid w:val="00637588"/>
    <w:rsid w:val="006447A7"/>
    <w:rsid w:val="00647DD9"/>
    <w:rsid w:val="0065168B"/>
    <w:rsid w:val="00652179"/>
    <w:rsid w:val="00652C20"/>
    <w:rsid w:val="00654413"/>
    <w:rsid w:val="0065547A"/>
    <w:rsid w:val="00662065"/>
    <w:rsid w:val="00662ED9"/>
    <w:rsid w:val="00663075"/>
    <w:rsid w:val="0066347E"/>
    <w:rsid w:val="00676F30"/>
    <w:rsid w:val="006828D2"/>
    <w:rsid w:val="0068602F"/>
    <w:rsid w:val="00687410"/>
    <w:rsid w:val="0069460E"/>
    <w:rsid w:val="00694A31"/>
    <w:rsid w:val="00696F64"/>
    <w:rsid w:val="006A476F"/>
    <w:rsid w:val="006A5E06"/>
    <w:rsid w:val="006C1002"/>
    <w:rsid w:val="006C2FAC"/>
    <w:rsid w:val="006C3803"/>
    <w:rsid w:val="006C3F76"/>
    <w:rsid w:val="006D4E2F"/>
    <w:rsid w:val="006E3618"/>
    <w:rsid w:val="006E63C3"/>
    <w:rsid w:val="006E6D7C"/>
    <w:rsid w:val="006F6B4C"/>
    <w:rsid w:val="00700B27"/>
    <w:rsid w:val="00703F05"/>
    <w:rsid w:val="007061EF"/>
    <w:rsid w:val="007065DD"/>
    <w:rsid w:val="00707B75"/>
    <w:rsid w:val="00710BAA"/>
    <w:rsid w:val="007118CC"/>
    <w:rsid w:val="007122B3"/>
    <w:rsid w:val="00717538"/>
    <w:rsid w:val="00717CB2"/>
    <w:rsid w:val="0073017A"/>
    <w:rsid w:val="007375B4"/>
    <w:rsid w:val="00740A3D"/>
    <w:rsid w:val="00743059"/>
    <w:rsid w:val="007430A0"/>
    <w:rsid w:val="007452A3"/>
    <w:rsid w:val="00745828"/>
    <w:rsid w:val="00755B02"/>
    <w:rsid w:val="00757A17"/>
    <w:rsid w:val="00760089"/>
    <w:rsid w:val="00760FEF"/>
    <w:rsid w:val="00762B14"/>
    <w:rsid w:val="00772E7D"/>
    <w:rsid w:val="007740E6"/>
    <w:rsid w:val="00780BEA"/>
    <w:rsid w:val="00780C60"/>
    <w:rsid w:val="0078460A"/>
    <w:rsid w:val="00785500"/>
    <w:rsid w:val="0079208A"/>
    <w:rsid w:val="007B306F"/>
    <w:rsid w:val="007B47B2"/>
    <w:rsid w:val="007B4C51"/>
    <w:rsid w:val="007D3B30"/>
    <w:rsid w:val="007D3C80"/>
    <w:rsid w:val="007D7904"/>
    <w:rsid w:val="007D7D2E"/>
    <w:rsid w:val="007E166E"/>
    <w:rsid w:val="007E6D91"/>
    <w:rsid w:val="007F45B2"/>
    <w:rsid w:val="007F531F"/>
    <w:rsid w:val="00800F23"/>
    <w:rsid w:val="008017F2"/>
    <w:rsid w:val="00806A3B"/>
    <w:rsid w:val="00810FEC"/>
    <w:rsid w:val="00813BF8"/>
    <w:rsid w:val="008151C2"/>
    <w:rsid w:val="00826E08"/>
    <w:rsid w:val="008414AA"/>
    <w:rsid w:val="00843A55"/>
    <w:rsid w:val="0084476E"/>
    <w:rsid w:val="00847F2F"/>
    <w:rsid w:val="00852B0E"/>
    <w:rsid w:val="008578FB"/>
    <w:rsid w:val="00864B19"/>
    <w:rsid w:val="00873617"/>
    <w:rsid w:val="00876B35"/>
    <w:rsid w:val="00876CB5"/>
    <w:rsid w:val="008801D5"/>
    <w:rsid w:val="008858AA"/>
    <w:rsid w:val="00892FC2"/>
    <w:rsid w:val="00896B6C"/>
    <w:rsid w:val="00896F58"/>
    <w:rsid w:val="008976C5"/>
    <w:rsid w:val="008977C5"/>
    <w:rsid w:val="008A2600"/>
    <w:rsid w:val="008A5462"/>
    <w:rsid w:val="008A6136"/>
    <w:rsid w:val="008B43D2"/>
    <w:rsid w:val="008B7061"/>
    <w:rsid w:val="008C1F98"/>
    <w:rsid w:val="008D2628"/>
    <w:rsid w:val="008D333D"/>
    <w:rsid w:val="008D40DE"/>
    <w:rsid w:val="008E0E4B"/>
    <w:rsid w:val="008E74FA"/>
    <w:rsid w:val="008F0DC7"/>
    <w:rsid w:val="008F15C8"/>
    <w:rsid w:val="008F51B1"/>
    <w:rsid w:val="0090169D"/>
    <w:rsid w:val="00902FF8"/>
    <w:rsid w:val="00903A5C"/>
    <w:rsid w:val="00905B3D"/>
    <w:rsid w:val="009102A7"/>
    <w:rsid w:val="00911804"/>
    <w:rsid w:val="00912DC2"/>
    <w:rsid w:val="00913262"/>
    <w:rsid w:val="009176A5"/>
    <w:rsid w:val="00922C9B"/>
    <w:rsid w:val="00931C44"/>
    <w:rsid w:val="009351E4"/>
    <w:rsid w:val="00937FAF"/>
    <w:rsid w:val="00940150"/>
    <w:rsid w:val="0094211E"/>
    <w:rsid w:val="00943B60"/>
    <w:rsid w:val="00943D58"/>
    <w:rsid w:val="00944684"/>
    <w:rsid w:val="00955276"/>
    <w:rsid w:val="00957867"/>
    <w:rsid w:val="00961E1E"/>
    <w:rsid w:val="00962D31"/>
    <w:rsid w:val="0096333E"/>
    <w:rsid w:val="00963D3F"/>
    <w:rsid w:val="00967592"/>
    <w:rsid w:val="009675A8"/>
    <w:rsid w:val="009714D9"/>
    <w:rsid w:val="009773CA"/>
    <w:rsid w:val="0098574D"/>
    <w:rsid w:val="00986340"/>
    <w:rsid w:val="00986831"/>
    <w:rsid w:val="00994231"/>
    <w:rsid w:val="00995E82"/>
    <w:rsid w:val="009960AE"/>
    <w:rsid w:val="009A3656"/>
    <w:rsid w:val="009A700D"/>
    <w:rsid w:val="009B1F6A"/>
    <w:rsid w:val="009B4ED4"/>
    <w:rsid w:val="009B5843"/>
    <w:rsid w:val="009B7174"/>
    <w:rsid w:val="009C1AFA"/>
    <w:rsid w:val="009C222B"/>
    <w:rsid w:val="009C23D6"/>
    <w:rsid w:val="009C462E"/>
    <w:rsid w:val="009D14D8"/>
    <w:rsid w:val="009D225E"/>
    <w:rsid w:val="009D2E50"/>
    <w:rsid w:val="009D79A8"/>
    <w:rsid w:val="009E5690"/>
    <w:rsid w:val="009E6F4D"/>
    <w:rsid w:val="009F3994"/>
    <w:rsid w:val="009F5FD6"/>
    <w:rsid w:val="009F75CB"/>
    <w:rsid w:val="00A00706"/>
    <w:rsid w:val="00A055E9"/>
    <w:rsid w:val="00A12427"/>
    <w:rsid w:val="00A12AE8"/>
    <w:rsid w:val="00A17850"/>
    <w:rsid w:val="00A179B2"/>
    <w:rsid w:val="00A20CBB"/>
    <w:rsid w:val="00A221CC"/>
    <w:rsid w:val="00A22579"/>
    <w:rsid w:val="00A23108"/>
    <w:rsid w:val="00A27311"/>
    <w:rsid w:val="00A313EC"/>
    <w:rsid w:val="00A37577"/>
    <w:rsid w:val="00A41E81"/>
    <w:rsid w:val="00A43342"/>
    <w:rsid w:val="00A46823"/>
    <w:rsid w:val="00A55D9D"/>
    <w:rsid w:val="00A56AED"/>
    <w:rsid w:val="00A56F9F"/>
    <w:rsid w:val="00A61830"/>
    <w:rsid w:val="00A72FDC"/>
    <w:rsid w:val="00A775C9"/>
    <w:rsid w:val="00A80791"/>
    <w:rsid w:val="00A81AF7"/>
    <w:rsid w:val="00A84058"/>
    <w:rsid w:val="00A9352A"/>
    <w:rsid w:val="00A96AC5"/>
    <w:rsid w:val="00AA7B51"/>
    <w:rsid w:val="00AB6CF6"/>
    <w:rsid w:val="00AB7360"/>
    <w:rsid w:val="00AB74C9"/>
    <w:rsid w:val="00AC45A9"/>
    <w:rsid w:val="00AD67C2"/>
    <w:rsid w:val="00AE1BAD"/>
    <w:rsid w:val="00AE2725"/>
    <w:rsid w:val="00AE511F"/>
    <w:rsid w:val="00AE59FE"/>
    <w:rsid w:val="00AE7FA2"/>
    <w:rsid w:val="00AF18C6"/>
    <w:rsid w:val="00AF2EB6"/>
    <w:rsid w:val="00AF519D"/>
    <w:rsid w:val="00AF5B9C"/>
    <w:rsid w:val="00AF6AF4"/>
    <w:rsid w:val="00B028DA"/>
    <w:rsid w:val="00B03EA8"/>
    <w:rsid w:val="00B055AB"/>
    <w:rsid w:val="00B14C7B"/>
    <w:rsid w:val="00B15CBE"/>
    <w:rsid w:val="00B22400"/>
    <w:rsid w:val="00B24CA8"/>
    <w:rsid w:val="00B264D0"/>
    <w:rsid w:val="00B339FD"/>
    <w:rsid w:val="00B34DE7"/>
    <w:rsid w:val="00B42027"/>
    <w:rsid w:val="00B4425B"/>
    <w:rsid w:val="00B44D8D"/>
    <w:rsid w:val="00B45771"/>
    <w:rsid w:val="00B46430"/>
    <w:rsid w:val="00B52858"/>
    <w:rsid w:val="00B62B2A"/>
    <w:rsid w:val="00B642AE"/>
    <w:rsid w:val="00B66EDE"/>
    <w:rsid w:val="00B714E3"/>
    <w:rsid w:val="00B73070"/>
    <w:rsid w:val="00B73BAC"/>
    <w:rsid w:val="00B80206"/>
    <w:rsid w:val="00B81F0F"/>
    <w:rsid w:val="00B825CF"/>
    <w:rsid w:val="00B82D8C"/>
    <w:rsid w:val="00B831C2"/>
    <w:rsid w:val="00B85A97"/>
    <w:rsid w:val="00B86A84"/>
    <w:rsid w:val="00B94A87"/>
    <w:rsid w:val="00B97587"/>
    <w:rsid w:val="00BB16F7"/>
    <w:rsid w:val="00BC2914"/>
    <w:rsid w:val="00BD0658"/>
    <w:rsid w:val="00BD1D2B"/>
    <w:rsid w:val="00BD3AEB"/>
    <w:rsid w:val="00BD4056"/>
    <w:rsid w:val="00BD7B2D"/>
    <w:rsid w:val="00BE3CFD"/>
    <w:rsid w:val="00BE585B"/>
    <w:rsid w:val="00BE6476"/>
    <w:rsid w:val="00BE65FD"/>
    <w:rsid w:val="00BE724E"/>
    <w:rsid w:val="00BF0FAD"/>
    <w:rsid w:val="00BF62BE"/>
    <w:rsid w:val="00C03043"/>
    <w:rsid w:val="00C043F5"/>
    <w:rsid w:val="00C05D1F"/>
    <w:rsid w:val="00C06F62"/>
    <w:rsid w:val="00C07823"/>
    <w:rsid w:val="00C13397"/>
    <w:rsid w:val="00C206BD"/>
    <w:rsid w:val="00C209E2"/>
    <w:rsid w:val="00C211D8"/>
    <w:rsid w:val="00C27097"/>
    <w:rsid w:val="00C27DE9"/>
    <w:rsid w:val="00C31B4C"/>
    <w:rsid w:val="00C34ED0"/>
    <w:rsid w:val="00C41C39"/>
    <w:rsid w:val="00C43B5A"/>
    <w:rsid w:val="00C43FD4"/>
    <w:rsid w:val="00C46493"/>
    <w:rsid w:val="00C47689"/>
    <w:rsid w:val="00C5183F"/>
    <w:rsid w:val="00C546BD"/>
    <w:rsid w:val="00C56634"/>
    <w:rsid w:val="00C6019B"/>
    <w:rsid w:val="00C63D19"/>
    <w:rsid w:val="00C6420E"/>
    <w:rsid w:val="00C64EF2"/>
    <w:rsid w:val="00C65E0E"/>
    <w:rsid w:val="00C67CCA"/>
    <w:rsid w:val="00C719E5"/>
    <w:rsid w:val="00C74605"/>
    <w:rsid w:val="00C7546A"/>
    <w:rsid w:val="00C757D9"/>
    <w:rsid w:val="00C7752A"/>
    <w:rsid w:val="00C86ED5"/>
    <w:rsid w:val="00C95B9D"/>
    <w:rsid w:val="00CA283B"/>
    <w:rsid w:val="00CA346E"/>
    <w:rsid w:val="00CA3A50"/>
    <w:rsid w:val="00CA7D48"/>
    <w:rsid w:val="00CB01E9"/>
    <w:rsid w:val="00CB2975"/>
    <w:rsid w:val="00CB2C67"/>
    <w:rsid w:val="00CB410A"/>
    <w:rsid w:val="00CB6A35"/>
    <w:rsid w:val="00CB6A74"/>
    <w:rsid w:val="00CB6DF2"/>
    <w:rsid w:val="00CC0532"/>
    <w:rsid w:val="00CC44F7"/>
    <w:rsid w:val="00CC4FBF"/>
    <w:rsid w:val="00CC4FF2"/>
    <w:rsid w:val="00CD21D7"/>
    <w:rsid w:val="00CD5646"/>
    <w:rsid w:val="00CE21C4"/>
    <w:rsid w:val="00CE37F7"/>
    <w:rsid w:val="00CE387E"/>
    <w:rsid w:val="00CE46D8"/>
    <w:rsid w:val="00CF1F17"/>
    <w:rsid w:val="00CF43FA"/>
    <w:rsid w:val="00CF5654"/>
    <w:rsid w:val="00D029D3"/>
    <w:rsid w:val="00D03989"/>
    <w:rsid w:val="00D07B78"/>
    <w:rsid w:val="00D129A2"/>
    <w:rsid w:val="00D13D17"/>
    <w:rsid w:val="00D14449"/>
    <w:rsid w:val="00D315E2"/>
    <w:rsid w:val="00D36352"/>
    <w:rsid w:val="00D36828"/>
    <w:rsid w:val="00D3788B"/>
    <w:rsid w:val="00D43DDA"/>
    <w:rsid w:val="00D52506"/>
    <w:rsid w:val="00D52A0D"/>
    <w:rsid w:val="00D530C3"/>
    <w:rsid w:val="00D54A61"/>
    <w:rsid w:val="00D559EE"/>
    <w:rsid w:val="00D57CAB"/>
    <w:rsid w:val="00D60CCE"/>
    <w:rsid w:val="00D62D06"/>
    <w:rsid w:val="00D63D71"/>
    <w:rsid w:val="00D64A8E"/>
    <w:rsid w:val="00D6567C"/>
    <w:rsid w:val="00D71BE2"/>
    <w:rsid w:val="00D71D9E"/>
    <w:rsid w:val="00D727CB"/>
    <w:rsid w:val="00D75894"/>
    <w:rsid w:val="00D762C3"/>
    <w:rsid w:val="00D762E2"/>
    <w:rsid w:val="00D77246"/>
    <w:rsid w:val="00D84EC5"/>
    <w:rsid w:val="00D92693"/>
    <w:rsid w:val="00D9631D"/>
    <w:rsid w:val="00DA08E6"/>
    <w:rsid w:val="00DA35E0"/>
    <w:rsid w:val="00DB0285"/>
    <w:rsid w:val="00DB2A1A"/>
    <w:rsid w:val="00DB2A41"/>
    <w:rsid w:val="00DB38C8"/>
    <w:rsid w:val="00DD3234"/>
    <w:rsid w:val="00DF14B0"/>
    <w:rsid w:val="00DF499D"/>
    <w:rsid w:val="00DF5E5D"/>
    <w:rsid w:val="00DF610C"/>
    <w:rsid w:val="00DF62A7"/>
    <w:rsid w:val="00DF6EAF"/>
    <w:rsid w:val="00E01D06"/>
    <w:rsid w:val="00E12746"/>
    <w:rsid w:val="00E12E71"/>
    <w:rsid w:val="00E3104F"/>
    <w:rsid w:val="00E32F4B"/>
    <w:rsid w:val="00E3620D"/>
    <w:rsid w:val="00E3721C"/>
    <w:rsid w:val="00E37A94"/>
    <w:rsid w:val="00E43B32"/>
    <w:rsid w:val="00E44EE4"/>
    <w:rsid w:val="00E521A6"/>
    <w:rsid w:val="00E53AD8"/>
    <w:rsid w:val="00E54BFF"/>
    <w:rsid w:val="00E559C9"/>
    <w:rsid w:val="00E562EA"/>
    <w:rsid w:val="00E571A5"/>
    <w:rsid w:val="00E60602"/>
    <w:rsid w:val="00E6627E"/>
    <w:rsid w:val="00E66B73"/>
    <w:rsid w:val="00E6722B"/>
    <w:rsid w:val="00E776A8"/>
    <w:rsid w:val="00E836AA"/>
    <w:rsid w:val="00E8478C"/>
    <w:rsid w:val="00E85B07"/>
    <w:rsid w:val="00E917A9"/>
    <w:rsid w:val="00E92C68"/>
    <w:rsid w:val="00E93DA5"/>
    <w:rsid w:val="00E9484F"/>
    <w:rsid w:val="00E964DF"/>
    <w:rsid w:val="00EA0F8A"/>
    <w:rsid w:val="00EA368B"/>
    <w:rsid w:val="00EA4AB3"/>
    <w:rsid w:val="00EA6A58"/>
    <w:rsid w:val="00EB0CCC"/>
    <w:rsid w:val="00EB0F01"/>
    <w:rsid w:val="00EB24E0"/>
    <w:rsid w:val="00EC4C3E"/>
    <w:rsid w:val="00EC71FB"/>
    <w:rsid w:val="00EC7CE7"/>
    <w:rsid w:val="00ED02F0"/>
    <w:rsid w:val="00ED25E4"/>
    <w:rsid w:val="00ED3126"/>
    <w:rsid w:val="00ED4A26"/>
    <w:rsid w:val="00ED5C09"/>
    <w:rsid w:val="00ED679A"/>
    <w:rsid w:val="00EE7571"/>
    <w:rsid w:val="00EE7AC8"/>
    <w:rsid w:val="00EF5B1F"/>
    <w:rsid w:val="00EF6CEB"/>
    <w:rsid w:val="00EF7C57"/>
    <w:rsid w:val="00F028E1"/>
    <w:rsid w:val="00F1208F"/>
    <w:rsid w:val="00F147ED"/>
    <w:rsid w:val="00F1647E"/>
    <w:rsid w:val="00F275C0"/>
    <w:rsid w:val="00F323F3"/>
    <w:rsid w:val="00F35AB7"/>
    <w:rsid w:val="00F4504C"/>
    <w:rsid w:val="00F51E76"/>
    <w:rsid w:val="00F61215"/>
    <w:rsid w:val="00F67E95"/>
    <w:rsid w:val="00F70CEC"/>
    <w:rsid w:val="00F77273"/>
    <w:rsid w:val="00F85460"/>
    <w:rsid w:val="00F85488"/>
    <w:rsid w:val="00F87200"/>
    <w:rsid w:val="00F90063"/>
    <w:rsid w:val="00F95578"/>
    <w:rsid w:val="00FA0028"/>
    <w:rsid w:val="00FA4E61"/>
    <w:rsid w:val="00FA792D"/>
    <w:rsid w:val="00FB1147"/>
    <w:rsid w:val="00FB1ACF"/>
    <w:rsid w:val="00FB7E54"/>
    <w:rsid w:val="00FC260A"/>
    <w:rsid w:val="00FC4471"/>
    <w:rsid w:val="00FD77F5"/>
    <w:rsid w:val="00FD7AA9"/>
    <w:rsid w:val="00FF3818"/>
    <w:rsid w:val="00FF3CDE"/>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4A1C5D3"/>
  <w15:docId w15:val="{71D99EFF-3E51-45A7-AB33-B0575C38EC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07DC1"/>
    <w:pPr>
      <w:spacing w:line="240" w:lineRule="auto"/>
    </w:pPr>
    <w:rPr>
      <w:rFonts w:ascii="Times New Roman" w:hAnsi="Times New Roman" w:cs="Times New Roman"/>
      <w:sz w:val="24"/>
      <w:szCs w:val="24"/>
    </w:rPr>
  </w:style>
  <w:style w:type="paragraph" w:styleId="Heading1">
    <w:name w:val="heading 1"/>
    <w:basedOn w:val="Normal"/>
    <w:link w:val="Heading1Char"/>
    <w:uiPriority w:val="9"/>
    <w:qFormat/>
    <w:rsid w:val="00C6019B"/>
    <w:pPr>
      <w:spacing w:before="100" w:beforeAutospacing="1" w:after="100" w:afterAutospacing="1"/>
      <w:outlineLvl w:val="0"/>
    </w:pPr>
    <w:rPr>
      <w:b/>
      <w:bCs/>
      <w:kern w:val="36"/>
      <w:sz w:val="48"/>
      <w:szCs w:val="4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IntenseReference">
    <w:name w:val="Intense Reference"/>
    <w:basedOn w:val="DefaultParagraphFont"/>
    <w:uiPriority w:val="32"/>
    <w:qFormat/>
    <w:rsid w:val="00512784"/>
    <w:rPr>
      <w:b/>
      <w:bCs/>
      <w:smallCaps/>
      <w:color w:val="C0504D" w:themeColor="accent2"/>
      <w:spacing w:val="5"/>
      <w:u w:val="single"/>
    </w:rPr>
  </w:style>
  <w:style w:type="character" w:styleId="Strong">
    <w:name w:val="Strong"/>
    <w:aliases w:val="FFA Sub3"/>
    <w:basedOn w:val="DefaultParagraphFont"/>
    <w:uiPriority w:val="22"/>
    <w:qFormat/>
    <w:rsid w:val="00A9352A"/>
    <w:rPr>
      <w:rFonts w:ascii="Verdana" w:hAnsi="Verdana"/>
      <w:b/>
      <w:bCs/>
      <w:color w:val="595959" w:themeColor="text1" w:themeTint="A6"/>
      <w:sz w:val="17"/>
    </w:rPr>
  </w:style>
  <w:style w:type="paragraph" w:customStyle="1" w:styleId="DocumentSubhead">
    <w:name w:val="Document Subhead"/>
    <w:basedOn w:val="Normal"/>
    <w:rsid w:val="00512784"/>
    <w:pPr>
      <w:widowControl w:val="0"/>
      <w:suppressAutoHyphens/>
      <w:autoSpaceDE w:val="0"/>
      <w:autoSpaceDN w:val="0"/>
      <w:adjustRightInd w:val="0"/>
      <w:spacing w:after="90" w:line="260" w:lineRule="exact"/>
      <w:textAlignment w:val="center"/>
    </w:pPr>
    <w:rPr>
      <w:rFonts w:ascii="Georgia" w:hAnsi="Georgia" w:cs="KlinicSlab-Medium"/>
      <w:caps/>
      <w:color w:val="DA291C"/>
      <w:sz w:val="20"/>
    </w:rPr>
  </w:style>
  <w:style w:type="character" w:customStyle="1" w:styleId="DocumentLink">
    <w:name w:val="Document Link"/>
    <w:basedOn w:val="DefaultParagraphFont"/>
    <w:rsid w:val="00512784"/>
    <w:rPr>
      <w:rFonts w:ascii="Lasiver" w:hAnsi="Lasiver"/>
      <w:color w:val="004C97"/>
      <w:sz w:val="17"/>
      <w:u w:val="single"/>
    </w:rPr>
  </w:style>
  <w:style w:type="paragraph" w:styleId="BalloonText">
    <w:name w:val="Balloon Text"/>
    <w:basedOn w:val="Normal"/>
    <w:link w:val="BalloonTextChar"/>
    <w:uiPriority w:val="99"/>
    <w:semiHidden/>
    <w:unhideWhenUsed/>
    <w:rsid w:val="008D333D"/>
    <w:rPr>
      <w:rFonts w:ascii="Tahoma" w:hAnsi="Tahoma" w:cs="Tahoma"/>
      <w:sz w:val="16"/>
      <w:szCs w:val="16"/>
    </w:rPr>
  </w:style>
  <w:style w:type="character" w:customStyle="1" w:styleId="BalloonTextChar">
    <w:name w:val="Balloon Text Char"/>
    <w:basedOn w:val="DefaultParagraphFont"/>
    <w:link w:val="BalloonText"/>
    <w:uiPriority w:val="99"/>
    <w:semiHidden/>
    <w:rsid w:val="008D333D"/>
    <w:rPr>
      <w:rFonts w:ascii="Tahoma" w:hAnsi="Tahoma" w:cs="Tahoma"/>
      <w:sz w:val="16"/>
      <w:szCs w:val="16"/>
    </w:rPr>
  </w:style>
  <w:style w:type="paragraph" w:customStyle="1" w:styleId="DocumentTitle">
    <w:name w:val="Document Title"/>
    <w:basedOn w:val="Normal"/>
    <w:autoRedefine/>
    <w:qFormat/>
    <w:rsid w:val="00E3620D"/>
    <w:pPr>
      <w:widowControl w:val="0"/>
      <w:suppressAutoHyphens/>
      <w:autoSpaceDE w:val="0"/>
      <w:autoSpaceDN w:val="0"/>
      <w:adjustRightInd w:val="0"/>
      <w:spacing w:before="120" w:after="120"/>
      <w:textAlignment w:val="center"/>
    </w:pPr>
    <w:rPr>
      <w:rFonts w:ascii="Verdana" w:eastAsiaTheme="minorEastAsia" w:hAnsi="Verdana" w:cs="MinionPro-Regular"/>
      <w:b/>
      <w:color w:val="000000" w:themeColor="text1"/>
      <w:szCs w:val="30"/>
      <w:lang w:eastAsia="ja-JP"/>
    </w:rPr>
  </w:style>
  <w:style w:type="paragraph" w:customStyle="1" w:styleId="DocumentSub1">
    <w:name w:val="Document Sub1"/>
    <w:basedOn w:val="Normal"/>
    <w:qFormat/>
    <w:rsid w:val="008D333D"/>
    <w:pPr>
      <w:widowControl w:val="0"/>
      <w:suppressAutoHyphens/>
      <w:autoSpaceDE w:val="0"/>
      <w:autoSpaceDN w:val="0"/>
      <w:adjustRightInd w:val="0"/>
      <w:spacing w:after="90"/>
      <w:textAlignment w:val="center"/>
    </w:pPr>
    <w:rPr>
      <w:rFonts w:ascii="Georgia" w:hAnsi="Georgia" w:cs="KlinicSlab-Medium"/>
      <w:caps/>
      <w:color w:val="DA291C"/>
      <w:sz w:val="20"/>
    </w:rPr>
  </w:style>
  <w:style w:type="paragraph" w:customStyle="1" w:styleId="DocumentBodyText">
    <w:name w:val="Document Body Text"/>
    <w:basedOn w:val="Normal"/>
    <w:rsid w:val="008D333D"/>
    <w:pPr>
      <w:widowControl w:val="0"/>
      <w:suppressAutoHyphens/>
      <w:autoSpaceDE w:val="0"/>
      <w:autoSpaceDN w:val="0"/>
      <w:adjustRightInd w:val="0"/>
      <w:spacing w:after="4" w:line="240" w:lineRule="exact"/>
      <w:textAlignment w:val="center"/>
    </w:pPr>
    <w:rPr>
      <w:rFonts w:ascii="Verdana" w:hAnsi="Verdana" w:cs="Lasiver-Regular"/>
      <w:color w:val="505150"/>
      <w:sz w:val="17"/>
      <w:szCs w:val="17"/>
    </w:rPr>
  </w:style>
  <w:style w:type="paragraph" w:customStyle="1" w:styleId="FFABody">
    <w:name w:val="FFA Body"/>
    <w:basedOn w:val="Normal"/>
    <w:link w:val="FFABodyChar"/>
    <w:qFormat/>
    <w:rsid w:val="008D333D"/>
    <w:pPr>
      <w:widowControl w:val="0"/>
      <w:suppressAutoHyphens/>
      <w:autoSpaceDE w:val="0"/>
      <w:autoSpaceDN w:val="0"/>
      <w:adjustRightInd w:val="0"/>
      <w:textAlignment w:val="center"/>
    </w:pPr>
    <w:rPr>
      <w:rFonts w:ascii="Verdana" w:hAnsi="Verdana" w:cs="Lasiver-Regular"/>
      <w:color w:val="070909"/>
      <w:sz w:val="17"/>
      <w:szCs w:val="17"/>
    </w:rPr>
  </w:style>
  <w:style w:type="character" w:customStyle="1" w:styleId="FFABodyChar">
    <w:name w:val="FFA Body Char"/>
    <w:basedOn w:val="DefaultParagraphFont"/>
    <w:link w:val="FFABody"/>
    <w:rsid w:val="008D333D"/>
    <w:rPr>
      <w:rFonts w:ascii="Verdana" w:eastAsiaTheme="minorEastAsia" w:hAnsi="Verdana" w:cs="Lasiver-Regular"/>
      <w:color w:val="070909"/>
      <w:sz w:val="17"/>
      <w:szCs w:val="17"/>
      <w:lang w:eastAsia="ja-JP"/>
    </w:rPr>
  </w:style>
  <w:style w:type="paragraph" w:customStyle="1" w:styleId="FFASub2">
    <w:name w:val="FFA Sub2"/>
    <w:basedOn w:val="Normal"/>
    <w:link w:val="FFASub2Char"/>
    <w:qFormat/>
    <w:rsid w:val="008D333D"/>
    <w:pPr>
      <w:suppressAutoHyphens/>
    </w:pPr>
    <w:rPr>
      <w:rFonts w:ascii="Georgia" w:hAnsi="Georgia" w:cs="KlinicSlab-MediumItalic"/>
      <w:i/>
      <w:iCs/>
      <w:color w:val="004C97"/>
      <w:position w:val="4"/>
      <w:sz w:val="20"/>
      <w:szCs w:val="17"/>
    </w:rPr>
  </w:style>
  <w:style w:type="character" w:customStyle="1" w:styleId="FFASub2Char">
    <w:name w:val="FFA Sub2 Char"/>
    <w:basedOn w:val="DefaultParagraphFont"/>
    <w:link w:val="FFASub2"/>
    <w:rsid w:val="008D333D"/>
    <w:rPr>
      <w:rFonts w:ascii="Georgia" w:eastAsiaTheme="minorEastAsia" w:hAnsi="Georgia" w:cs="KlinicSlab-MediumItalic"/>
      <w:i/>
      <w:iCs/>
      <w:color w:val="004C97"/>
      <w:position w:val="4"/>
      <w:sz w:val="20"/>
      <w:szCs w:val="17"/>
      <w:lang w:eastAsia="ja-JP"/>
    </w:rPr>
  </w:style>
  <w:style w:type="paragraph" w:customStyle="1" w:styleId="BulletPoints">
    <w:name w:val="Bullet Points"/>
    <w:basedOn w:val="FFABody"/>
    <w:qFormat/>
    <w:rsid w:val="008D333D"/>
    <w:pPr>
      <w:numPr>
        <w:numId w:val="1"/>
      </w:numPr>
      <w:tabs>
        <w:tab w:val="num" w:pos="360"/>
      </w:tabs>
      <w:ind w:left="0" w:firstLine="0"/>
    </w:pPr>
  </w:style>
  <w:style w:type="paragraph" w:customStyle="1" w:styleId="DocumentSummary">
    <w:name w:val="Document Summary"/>
    <w:basedOn w:val="Normal"/>
    <w:qFormat/>
    <w:rsid w:val="00D77246"/>
    <w:pPr>
      <w:widowControl w:val="0"/>
      <w:suppressAutoHyphens/>
      <w:autoSpaceDE w:val="0"/>
      <w:autoSpaceDN w:val="0"/>
      <w:adjustRightInd w:val="0"/>
      <w:spacing w:after="360"/>
      <w:textAlignment w:val="center"/>
    </w:pPr>
    <w:rPr>
      <w:rFonts w:ascii="Georgia" w:hAnsi="Georgia" w:cs="KlinicSlab-MediumItalic"/>
      <w:i/>
      <w:iCs/>
      <w:color w:val="505150"/>
      <w:sz w:val="30"/>
      <w:szCs w:val="30"/>
    </w:rPr>
  </w:style>
  <w:style w:type="character" w:customStyle="1" w:styleId="DocumentThirdSubhead">
    <w:name w:val="Document Third Subhead"/>
    <w:basedOn w:val="DefaultParagraphFont"/>
    <w:rsid w:val="00512784"/>
    <w:rPr>
      <w:rFonts w:ascii="Lasiver" w:hAnsi="Lasiver"/>
      <w:b/>
      <w:color w:val="505150"/>
      <w:sz w:val="17"/>
    </w:rPr>
  </w:style>
  <w:style w:type="character" w:styleId="Emphasis">
    <w:name w:val="Emphasis"/>
    <w:basedOn w:val="DefaultParagraphFont"/>
    <w:uiPriority w:val="20"/>
    <w:qFormat/>
    <w:rsid w:val="00512784"/>
    <w:rPr>
      <w:i/>
      <w:iCs/>
    </w:rPr>
  </w:style>
  <w:style w:type="character" w:styleId="IntenseEmphasis">
    <w:name w:val="Intense Emphasis"/>
    <w:basedOn w:val="DefaultParagraphFont"/>
    <w:uiPriority w:val="21"/>
    <w:qFormat/>
    <w:rsid w:val="00512784"/>
    <w:rPr>
      <w:b/>
      <w:bCs/>
      <w:i/>
      <w:iCs/>
      <w:color w:val="4F81BD" w:themeColor="accent1"/>
    </w:rPr>
  </w:style>
  <w:style w:type="paragraph" w:customStyle="1" w:styleId="FFATitle">
    <w:name w:val="FFA Title"/>
    <w:basedOn w:val="Normal"/>
    <w:qFormat/>
    <w:rsid w:val="00A9352A"/>
    <w:pPr>
      <w:widowControl w:val="0"/>
      <w:suppressAutoHyphens/>
      <w:autoSpaceDE w:val="0"/>
      <w:autoSpaceDN w:val="0"/>
      <w:adjustRightInd w:val="0"/>
      <w:spacing w:after="240"/>
      <w:textAlignment w:val="center"/>
    </w:pPr>
    <w:rPr>
      <w:rFonts w:ascii="Georgia" w:hAnsi="Georgia" w:cs="MinionPro-Regular"/>
      <w:b/>
      <w:color w:val="004C97"/>
      <w:sz w:val="38"/>
      <w:szCs w:val="38"/>
    </w:rPr>
  </w:style>
  <w:style w:type="paragraph" w:customStyle="1" w:styleId="FFASub1">
    <w:name w:val="FFA Sub1"/>
    <w:basedOn w:val="Normal"/>
    <w:qFormat/>
    <w:rsid w:val="00A9352A"/>
    <w:pPr>
      <w:widowControl w:val="0"/>
      <w:suppressAutoHyphens/>
      <w:autoSpaceDE w:val="0"/>
      <w:autoSpaceDN w:val="0"/>
      <w:adjustRightInd w:val="0"/>
      <w:spacing w:after="90" w:line="260" w:lineRule="exact"/>
      <w:textAlignment w:val="center"/>
    </w:pPr>
    <w:rPr>
      <w:rFonts w:ascii="Georgia" w:hAnsi="Georgia" w:cs="KlinicSlab-Medium"/>
      <w:b/>
      <w:caps/>
      <w:color w:val="DA291C"/>
      <w:sz w:val="18"/>
    </w:rPr>
  </w:style>
  <w:style w:type="paragraph" w:customStyle="1" w:styleId="FFASummary">
    <w:name w:val="FFA Summary"/>
    <w:basedOn w:val="Normal"/>
    <w:qFormat/>
    <w:rsid w:val="00A9352A"/>
    <w:pPr>
      <w:widowControl w:val="0"/>
      <w:suppressAutoHyphens/>
      <w:autoSpaceDE w:val="0"/>
      <w:autoSpaceDN w:val="0"/>
      <w:adjustRightInd w:val="0"/>
      <w:textAlignment w:val="center"/>
    </w:pPr>
    <w:rPr>
      <w:rFonts w:ascii="Georgia" w:hAnsi="Georgia" w:cs="KlinicSlab-MediumItalic"/>
      <w:i/>
      <w:iCs/>
      <w:color w:val="505150"/>
      <w:sz w:val="30"/>
      <w:szCs w:val="30"/>
    </w:rPr>
  </w:style>
  <w:style w:type="table" w:styleId="TableGrid">
    <w:name w:val="Table Grid"/>
    <w:basedOn w:val="TableNormal"/>
    <w:rsid w:val="00A9352A"/>
    <w:pPr>
      <w:spacing w:line="240" w:lineRule="auto"/>
    </w:pPr>
    <w:rPr>
      <w:rFonts w:eastAsiaTheme="minorEastAsia"/>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A9352A"/>
    <w:pPr>
      <w:tabs>
        <w:tab w:val="center" w:pos="4320"/>
        <w:tab w:val="right" w:pos="8640"/>
      </w:tabs>
    </w:pPr>
  </w:style>
  <w:style w:type="character" w:customStyle="1" w:styleId="HeaderChar">
    <w:name w:val="Header Char"/>
    <w:basedOn w:val="DefaultParagraphFont"/>
    <w:link w:val="Header"/>
    <w:uiPriority w:val="99"/>
    <w:rsid w:val="00A9352A"/>
    <w:rPr>
      <w:rFonts w:eastAsiaTheme="minorEastAsia"/>
      <w:sz w:val="24"/>
      <w:szCs w:val="24"/>
      <w:lang w:eastAsia="ja-JP"/>
    </w:rPr>
  </w:style>
  <w:style w:type="paragraph" w:styleId="Footer">
    <w:name w:val="footer"/>
    <w:basedOn w:val="Normal"/>
    <w:link w:val="FooterChar"/>
    <w:uiPriority w:val="99"/>
    <w:unhideWhenUsed/>
    <w:rsid w:val="00A9352A"/>
    <w:pPr>
      <w:tabs>
        <w:tab w:val="center" w:pos="4320"/>
        <w:tab w:val="right" w:pos="8640"/>
      </w:tabs>
    </w:pPr>
  </w:style>
  <w:style w:type="character" w:customStyle="1" w:styleId="FooterChar">
    <w:name w:val="Footer Char"/>
    <w:basedOn w:val="DefaultParagraphFont"/>
    <w:link w:val="Footer"/>
    <w:uiPriority w:val="99"/>
    <w:rsid w:val="00A9352A"/>
    <w:rPr>
      <w:rFonts w:eastAsiaTheme="minorEastAsia"/>
      <w:sz w:val="24"/>
      <w:szCs w:val="24"/>
      <w:lang w:eastAsia="ja-JP"/>
    </w:rPr>
  </w:style>
  <w:style w:type="paragraph" w:styleId="ListParagraph">
    <w:name w:val="List Paragraph"/>
    <w:basedOn w:val="Normal"/>
    <w:uiPriority w:val="34"/>
    <w:qFormat/>
    <w:rsid w:val="009D2E50"/>
    <w:pPr>
      <w:spacing w:after="200" w:line="276" w:lineRule="auto"/>
      <w:ind w:left="720"/>
      <w:contextualSpacing/>
    </w:pPr>
    <w:rPr>
      <w:sz w:val="22"/>
      <w:szCs w:val="22"/>
    </w:rPr>
  </w:style>
  <w:style w:type="character" w:styleId="Hyperlink">
    <w:name w:val="Hyperlink"/>
    <w:basedOn w:val="DefaultParagraphFont"/>
    <w:uiPriority w:val="99"/>
    <w:unhideWhenUsed/>
    <w:rsid w:val="001A3DB4"/>
    <w:rPr>
      <w:color w:val="0000FF" w:themeColor="hyperlink"/>
      <w:u w:val="single"/>
    </w:rPr>
  </w:style>
  <w:style w:type="character" w:customStyle="1" w:styleId="UnresolvedMention1">
    <w:name w:val="Unresolved Mention1"/>
    <w:basedOn w:val="DefaultParagraphFont"/>
    <w:uiPriority w:val="99"/>
    <w:semiHidden/>
    <w:unhideWhenUsed/>
    <w:rsid w:val="0061799C"/>
    <w:rPr>
      <w:color w:val="605E5C"/>
      <w:shd w:val="clear" w:color="auto" w:fill="E1DFDD"/>
    </w:rPr>
  </w:style>
  <w:style w:type="character" w:styleId="FollowedHyperlink">
    <w:name w:val="FollowedHyperlink"/>
    <w:basedOn w:val="DefaultParagraphFont"/>
    <w:uiPriority w:val="99"/>
    <w:semiHidden/>
    <w:unhideWhenUsed/>
    <w:rsid w:val="001824A6"/>
    <w:rPr>
      <w:color w:val="800080" w:themeColor="followedHyperlink"/>
      <w:u w:val="single"/>
    </w:rPr>
  </w:style>
  <w:style w:type="character" w:styleId="CommentReference">
    <w:name w:val="annotation reference"/>
    <w:basedOn w:val="DefaultParagraphFont"/>
    <w:uiPriority w:val="99"/>
    <w:semiHidden/>
    <w:unhideWhenUsed/>
    <w:rsid w:val="00A43342"/>
    <w:rPr>
      <w:sz w:val="16"/>
      <w:szCs w:val="16"/>
    </w:rPr>
  </w:style>
  <w:style w:type="paragraph" w:styleId="CommentText">
    <w:name w:val="annotation text"/>
    <w:basedOn w:val="Normal"/>
    <w:link w:val="CommentTextChar"/>
    <w:uiPriority w:val="99"/>
    <w:semiHidden/>
    <w:unhideWhenUsed/>
    <w:rsid w:val="00A43342"/>
    <w:rPr>
      <w:sz w:val="20"/>
      <w:szCs w:val="20"/>
    </w:rPr>
  </w:style>
  <w:style w:type="character" w:customStyle="1" w:styleId="CommentTextChar">
    <w:name w:val="Comment Text Char"/>
    <w:basedOn w:val="DefaultParagraphFont"/>
    <w:link w:val="CommentText"/>
    <w:uiPriority w:val="99"/>
    <w:semiHidden/>
    <w:rsid w:val="00A43342"/>
    <w:rPr>
      <w:rFonts w:eastAsiaTheme="minorEastAsia"/>
      <w:sz w:val="20"/>
      <w:szCs w:val="20"/>
      <w:lang w:eastAsia="ja-JP"/>
    </w:rPr>
  </w:style>
  <w:style w:type="paragraph" w:styleId="CommentSubject">
    <w:name w:val="annotation subject"/>
    <w:basedOn w:val="CommentText"/>
    <w:next w:val="CommentText"/>
    <w:link w:val="CommentSubjectChar"/>
    <w:uiPriority w:val="99"/>
    <w:semiHidden/>
    <w:unhideWhenUsed/>
    <w:rsid w:val="00A43342"/>
    <w:rPr>
      <w:b/>
      <w:bCs/>
    </w:rPr>
  </w:style>
  <w:style w:type="character" w:customStyle="1" w:styleId="CommentSubjectChar">
    <w:name w:val="Comment Subject Char"/>
    <w:basedOn w:val="CommentTextChar"/>
    <w:link w:val="CommentSubject"/>
    <w:uiPriority w:val="99"/>
    <w:semiHidden/>
    <w:rsid w:val="00A43342"/>
    <w:rPr>
      <w:rFonts w:eastAsiaTheme="minorEastAsia"/>
      <w:b/>
      <w:bCs/>
      <w:sz w:val="20"/>
      <w:szCs w:val="20"/>
      <w:lang w:eastAsia="ja-JP"/>
    </w:rPr>
  </w:style>
  <w:style w:type="character" w:customStyle="1" w:styleId="oecd-shared-footercopyright-first">
    <w:name w:val="oecd-shared-footer__copyright-first"/>
    <w:basedOn w:val="DefaultParagraphFont"/>
    <w:rsid w:val="004131B4"/>
  </w:style>
  <w:style w:type="character" w:customStyle="1" w:styleId="apple-converted-space">
    <w:name w:val="apple-converted-space"/>
    <w:basedOn w:val="DefaultParagraphFont"/>
    <w:rsid w:val="004131B4"/>
  </w:style>
  <w:style w:type="character" w:customStyle="1" w:styleId="oecd-shared-footercopyright-second">
    <w:name w:val="oecd-shared-footer__copyright-second"/>
    <w:basedOn w:val="DefaultParagraphFont"/>
    <w:rsid w:val="004131B4"/>
  </w:style>
  <w:style w:type="paragraph" w:styleId="Revision">
    <w:name w:val="Revision"/>
    <w:hidden/>
    <w:uiPriority w:val="99"/>
    <w:semiHidden/>
    <w:rsid w:val="00E836AA"/>
    <w:pPr>
      <w:spacing w:line="240" w:lineRule="auto"/>
    </w:pPr>
    <w:rPr>
      <w:rFonts w:ascii="Times New Roman" w:hAnsi="Times New Roman" w:cs="Times New Roman"/>
      <w:sz w:val="24"/>
      <w:szCs w:val="24"/>
    </w:rPr>
  </w:style>
  <w:style w:type="character" w:customStyle="1" w:styleId="Heading1Char">
    <w:name w:val="Heading 1 Char"/>
    <w:basedOn w:val="DefaultParagraphFont"/>
    <w:link w:val="Heading1"/>
    <w:uiPriority w:val="9"/>
    <w:rsid w:val="00C6019B"/>
    <w:rPr>
      <w:rFonts w:ascii="Times New Roman" w:hAnsi="Times New Roman" w:cs="Times New Roman"/>
      <w:b/>
      <w:bCs/>
      <w:kern w:val="36"/>
      <w:sz w:val="48"/>
      <w:szCs w:val="48"/>
    </w:rPr>
  </w:style>
  <w:style w:type="character" w:customStyle="1" w:styleId="UnresolvedMention2">
    <w:name w:val="Unresolved Mention2"/>
    <w:basedOn w:val="DefaultParagraphFont"/>
    <w:uiPriority w:val="99"/>
    <w:semiHidden/>
    <w:unhideWhenUsed/>
    <w:rsid w:val="00EA4AB3"/>
    <w:rPr>
      <w:color w:val="605E5C"/>
      <w:shd w:val="clear" w:color="auto" w:fill="E1DFDD"/>
    </w:rPr>
  </w:style>
  <w:style w:type="character" w:customStyle="1" w:styleId="UnresolvedMention3">
    <w:name w:val="Unresolved Mention3"/>
    <w:basedOn w:val="DefaultParagraphFont"/>
    <w:uiPriority w:val="99"/>
    <w:semiHidden/>
    <w:unhideWhenUsed/>
    <w:rsid w:val="00507BD9"/>
    <w:rPr>
      <w:color w:val="605E5C"/>
      <w:shd w:val="clear" w:color="auto" w:fill="E1DFDD"/>
    </w:rPr>
  </w:style>
  <w:style w:type="character" w:styleId="UnresolvedMention">
    <w:name w:val="Unresolved Mention"/>
    <w:basedOn w:val="DefaultParagraphFont"/>
    <w:uiPriority w:val="99"/>
    <w:semiHidden/>
    <w:unhideWhenUsed/>
    <w:rsid w:val="004C58D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8208328">
      <w:bodyDiv w:val="1"/>
      <w:marLeft w:val="0"/>
      <w:marRight w:val="0"/>
      <w:marTop w:val="0"/>
      <w:marBottom w:val="0"/>
      <w:divBdr>
        <w:top w:val="none" w:sz="0" w:space="0" w:color="auto"/>
        <w:left w:val="none" w:sz="0" w:space="0" w:color="auto"/>
        <w:bottom w:val="none" w:sz="0" w:space="0" w:color="auto"/>
        <w:right w:val="none" w:sz="0" w:space="0" w:color="auto"/>
      </w:divBdr>
    </w:div>
    <w:div w:id="219244729">
      <w:bodyDiv w:val="1"/>
      <w:marLeft w:val="0"/>
      <w:marRight w:val="0"/>
      <w:marTop w:val="0"/>
      <w:marBottom w:val="0"/>
      <w:divBdr>
        <w:top w:val="none" w:sz="0" w:space="0" w:color="auto"/>
        <w:left w:val="none" w:sz="0" w:space="0" w:color="auto"/>
        <w:bottom w:val="none" w:sz="0" w:space="0" w:color="auto"/>
        <w:right w:val="none" w:sz="0" w:space="0" w:color="auto"/>
      </w:divBdr>
    </w:div>
    <w:div w:id="304893860">
      <w:bodyDiv w:val="1"/>
      <w:marLeft w:val="0"/>
      <w:marRight w:val="0"/>
      <w:marTop w:val="0"/>
      <w:marBottom w:val="0"/>
      <w:divBdr>
        <w:top w:val="none" w:sz="0" w:space="0" w:color="auto"/>
        <w:left w:val="none" w:sz="0" w:space="0" w:color="auto"/>
        <w:bottom w:val="none" w:sz="0" w:space="0" w:color="auto"/>
        <w:right w:val="none" w:sz="0" w:space="0" w:color="auto"/>
      </w:divBdr>
    </w:div>
    <w:div w:id="319386138">
      <w:bodyDiv w:val="1"/>
      <w:marLeft w:val="0"/>
      <w:marRight w:val="0"/>
      <w:marTop w:val="0"/>
      <w:marBottom w:val="0"/>
      <w:divBdr>
        <w:top w:val="none" w:sz="0" w:space="0" w:color="auto"/>
        <w:left w:val="none" w:sz="0" w:space="0" w:color="auto"/>
        <w:bottom w:val="none" w:sz="0" w:space="0" w:color="auto"/>
        <w:right w:val="none" w:sz="0" w:space="0" w:color="auto"/>
      </w:divBdr>
    </w:div>
    <w:div w:id="328211923">
      <w:bodyDiv w:val="1"/>
      <w:marLeft w:val="0"/>
      <w:marRight w:val="0"/>
      <w:marTop w:val="0"/>
      <w:marBottom w:val="0"/>
      <w:divBdr>
        <w:top w:val="none" w:sz="0" w:space="0" w:color="auto"/>
        <w:left w:val="none" w:sz="0" w:space="0" w:color="auto"/>
        <w:bottom w:val="none" w:sz="0" w:space="0" w:color="auto"/>
        <w:right w:val="none" w:sz="0" w:space="0" w:color="auto"/>
      </w:divBdr>
    </w:div>
    <w:div w:id="451095533">
      <w:bodyDiv w:val="1"/>
      <w:marLeft w:val="0"/>
      <w:marRight w:val="0"/>
      <w:marTop w:val="0"/>
      <w:marBottom w:val="0"/>
      <w:divBdr>
        <w:top w:val="none" w:sz="0" w:space="0" w:color="auto"/>
        <w:left w:val="none" w:sz="0" w:space="0" w:color="auto"/>
        <w:bottom w:val="none" w:sz="0" w:space="0" w:color="auto"/>
        <w:right w:val="none" w:sz="0" w:space="0" w:color="auto"/>
      </w:divBdr>
    </w:div>
    <w:div w:id="540673745">
      <w:bodyDiv w:val="1"/>
      <w:marLeft w:val="0"/>
      <w:marRight w:val="0"/>
      <w:marTop w:val="0"/>
      <w:marBottom w:val="0"/>
      <w:divBdr>
        <w:top w:val="none" w:sz="0" w:space="0" w:color="auto"/>
        <w:left w:val="none" w:sz="0" w:space="0" w:color="auto"/>
        <w:bottom w:val="none" w:sz="0" w:space="0" w:color="auto"/>
        <w:right w:val="none" w:sz="0" w:space="0" w:color="auto"/>
      </w:divBdr>
    </w:div>
    <w:div w:id="595215047">
      <w:bodyDiv w:val="1"/>
      <w:marLeft w:val="0"/>
      <w:marRight w:val="0"/>
      <w:marTop w:val="0"/>
      <w:marBottom w:val="0"/>
      <w:divBdr>
        <w:top w:val="none" w:sz="0" w:space="0" w:color="auto"/>
        <w:left w:val="none" w:sz="0" w:space="0" w:color="auto"/>
        <w:bottom w:val="none" w:sz="0" w:space="0" w:color="auto"/>
        <w:right w:val="none" w:sz="0" w:space="0" w:color="auto"/>
      </w:divBdr>
    </w:div>
    <w:div w:id="637612327">
      <w:bodyDiv w:val="1"/>
      <w:marLeft w:val="0"/>
      <w:marRight w:val="0"/>
      <w:marTop w:val="0"/>
      <w:marBottom w:val="0"/>
      <w:divBdr>
        <w:top w:val="none" w:sz="0" w:space="0" w:color="auto"/>
        <w:left w:val="none" w:sz="0" w:space="0" w:color="auto"/>
        <w:bottom w:val="none" w:sz="0" w:space="0" w:color="auto"/>
        <w:right w:val="none" w:sz="0" w:space="0" w:color="auto"/>
      </w:divBdr>
    </w:div>
    <w:div w:id="753093975">
      <w:bodyDiv w:val="1"/>
      <w:marLeft w:val="0"/>
      <w:marRight w:val="0"/>
      <w:marTop w:val="0"/>
      <w:marBottom w:val="0"/>
      <w:divBdr>
        <w:top w:val="none" w:sz="0" w:space="0" w:color="auto"/>
        <w:left w:val="none" w:sz="0" w:space="0" w:color="auto"/>
        <w:bottom w:val="none" w:sz="0" w:space="0" w:color="auto"/>
        <w:right w:val="none" w:sz="0" w:space="0" w:color="auto"/>
      </w:divBdr>
      <w:divsChild>
        <w:div w:id="2091272972">
          <w:marLeft w:val="0"/>
          <w:marRight w:val="0"/>
          <w:marTop w:val="255"/>
          <w:marBottom w:val="0"/>
          <w:divBdr>
            <w:top w:val="none" w:sz="0" w:space="0" w:color="auto"/>
            <w:left w:val="none" w:sz="0" w:space="0" w:color="auto"/>
            <w:bottom w:val="none" w:sz="0" w:space="0" w:color="auto"/>
            <w:right w:val="none" w:sz="0" w:space="0" w:color="auto"/>
          </w:divBdr>
        </w:div>
      </w:divsChild>
    </w:div>
    <w:div w:id="1307776984">
      <w:bodyDiv w:val="1"/>
      <w:marLeft w:val="0"/>
      <w:marRight w:val="0"/>
      <w:marTop w:val="0"/>
      <w:marBottom w:val="0"/>
      <w:divBdr>
        <w:top w:val="none" w:sz="0" w:space="0" w:color="auto"/>
        <w:left w:val="none" w:sz="0" w:space="0" w:color="auto"/>
        <w:bottom w:val="none" w:sz="0" w:space="0" w:color="auto"/>
        <w:right w:val="none" w:sz="0" w:space="0" w:color="auto"/>
      </w:divBdr>
    </w:div>
    <w:div w:id="1412700051">
      <w:bodyDiv w:val="1"/>
      <w:marLeft w:val="0"/>
      <w:marRight w:val="0"/>
      <w:marTop w:val="0"/>
      <w:marBottom w:val="0"/>
      <w:divBdr>
        <w:top w:val="none" w:sz="0" w:space="0" w:color="auto"/>
        <w:left w:val="none" w:sz="0" w:space="0" w:color="auto"/>
        <w:bottom w:val="none" w:sz="0" w:space="0" w:color="auto"/>
        <w:right w:val="none" w:sz="0" w:space="0" w:color="auto"/>
      </w:divBdr>
    </w:div>
    <w:div w:id="1427575322">
      <w:bodyDiv w:val="1"/>
      <w:marLeft w:val="0"/>
      <w:marRight w:val="0"/>
      <w:marTop w:val="0"/>
      <w:marBottom w:val="0"/>
      <w:divBdr>
        <w:top w:val="none" w:sz="0" w:space="0" w:color="auto"/>
        <w:left w:val="none" w:sz="0" w:space="0" w:color="auto"/>
        <w:bottom w:val="none" w:sz="0" w:space="0" w:color="auto"/>
        <w:right w:val="none" w:sz="0" w:space="0" w:color="auto"/>
      </w:divBdr>
    </w:div>
    <w:div w:id="1461261341">
      <w:bodyDiv w:val="1"/>
      <w:marLeft w:val="0"/>
      <w:marRight w:val="0"/>
      <w:marTop w:val="0"/>
      <w:marBottom w:val="0"/>
      <w:divBdr>
        <w:top w:val="none" w:sz="0" w:space="0" w:color="auto"/>
        <w:left w:val="none" w:sz="0" w:space="0" w:color="auto"/>
        <w:bottom w:val="none" w:sz="0" w:space="0" w:color="auto"/>
        <w:right w:val="none" w:sz="0" w:space="0" w:color="auto"/>
      </w:divBdr>
    </w:div>
    <w:div w:id="1466199636">
      <w:bodyDiv w:val="1"/>
      <w:marLeft w:val="0"/>
      <w:marRight w:val="0"/>
      <w:marTop w:val="0"/>
      <w:marBottom w:val="0"/>
      <w:divBdr>
        <w:top w:val="none" w:sz="0" w:space="0" w:color="auto"/>
        <w:left w:val="none" w:sz="0" w:space="0" w:color="auto"/>
        <w:bottom w:val="none" w:sz="0" w:space="0" w:color="auto"/>
        <w:right w:val="none" w:sz="0" w:space="0" w:color="auto"/>
      </w:divBdr>
    </w:div>
    <w:div w:id="1558468775">
      <w:bodyDiv w:val="1"/>
      <w:marLeft w:val="0"/>
      <w:marRight w:val="0"/>
      <w:marTop w:val="0"/>
      <w:marBottom w:val="0"/>
      <w:divBdr>
        <w:top w:val="none" w:sz="0" w:space="0" w:color="auto"/>
        <w:left w:val="none" w:sz="0" w:space="0" w:color="auto"/>
        <w:bottom w:val="none" w:sz="0" w:space="0" w:color="auto"/>
        <w:right w:val="none" w:sz="0" w:space="0" w:color="auto"/>
      </w:divBdr>
    </w:div>
    <w:div w:id="1787459109">
      <w:bodyDiv w:val="1"/>
      <w:marLeft w:val="0"/>
      <w:marRight w:val="0"/>
      <w:marTop w:val="0"/>
      <w:marBottom w:val="0"/>
      <w:divBdr>
        <w:top w:val="none" w:sz="0" w:space="0" w:color="auto"/>
        <w:left w:val="none" w:sz="0" w:space="0" w:color="auto"/>
        <w:bottom w:val="none" w:sz="0" w:space="0" w:color="auto"/>
        <w:right w:val="none" w:sz="0" w:space="0" w:color="auto"/>
      </w:divBdr>
      <w:divsChild>
        <w:div w:id="731542038">
          <w:marLeft w:val="0"/>
          <w:marRight w:val="0"/>
          <w:marTop w:val="0"/>
          <w:marBottom w:val="0"/>
          <w:divBdr>
            <w:top w:val="none" w:sz="0" w:space="0" w:color="auto"/>
            <w:left w:val="none" w:sz="0" w:space="0" w:color="auto"/>
            <w:bottom w:val="none" w:sz="0" w:space="0" w:color="auto"/>
            <w:right w:val="none" w:sz="0" w:space="0" w:color="auto"/>
          </w:divBdr>
        </w:div>
      </w:divsChild>
    </w:div>
    <w:div w:id="1806855503">
      <w:bodyDiv w:val="1"/>
      <w:marLeft w:val="0"/>
      <w:marRight w:val="0"/>
      <w:marTop w:val="0"/>
      <w:marBottom w:val="0"/>
      <w:divBdr>
        <w:top w:val="none" w:sz="0" w:space="0" w:color="auto"/>
        <w:left w:val="none" w:sz="0" w:space="0" w:color="auto"/>
        <w:bottom w:val="none" w:sz="0" w:space="0" w:color="auto"/>
        <w:right w:val="none" w:sz="0" w:space="0" w:color="auto"/>
      </w:divBdr>
    </w:div>
    <w:div w:id="1838768903">
      <w:bodyDiv w:val="1"/>
      <w:marLeft w:val="0"/>
      <w:marRight w:val="0"/>
      <w:marTop w:val="0"/>
      <w:marBottom w:val="0"/>
      <w:divBdr>
        <w:top w:val="none" w:sz="0" w:space="0" w:color="auto"/>
        <w:left w:val="none" w:sz="0" w:space="0" w:color="auto"/>
        <w:bottom w:val="none" w:sz="0" w:space="0" w:color="auto"/>
        <w:right w:val="none" w:sz="0" w:space="0" w:color="auto"/>
      </w:divBdr>
    </w:div>
    <w:div w:id="1842157701">
      <w:bodyDiv w:val="1"/>
      <w:marLeft w:val="0"/>
      <w:marRight w:val="0"/>
      <w:marTop w:val="0"/>
      <w:marBottom w:val="0"/>
      <w:divBdr>
        <w:top w:val="none" w:sz="0" w:space="0" w:color="auto"/>
        <w:left w:val="none" w:sz="0" w:space="0" w:color="auto"/>
        <w:bottom w:val="none" w:sz="0" w:space="0" w:color="auto"/>
        <w:right w:val="none" w:sz="0" w:space="0" w:color="auto"/>
      </w:divBdr>
      <w:divsChild>
        <w:div w:id="1011303148">
          <w:marLeft w:val="0"/>
          <w:marRight w:val="0"/>
          <w:marTop w:val="0"/>
          <w:marBottom w:val="0"/>
          <w:divBdr>
            <w:top w:val="none" w:sz="0" w:space="0" w:color="auto"/>
            <w:left w:val="none" w:sz="0" w:space="0" w:color="auto"/>
            <w:bottom w:val="none" w:sz="0" w:space="0" w:color="auto"/>
            <w:right w:val="none" w:sz="0" w:space="0" w:color="auto"/>
          </w:divBdr>
        </w:div>
        <w:div w:id="2093772150">
          <w:marLeft w:val="0"/>
          <w:marRight w:val="0"/>
          <w:marTop w:val="0"/>
          <w:marBottom w:val="0"/>
          <w:divBdr>
            <w:top w:val="none" w:sz="0" w:space="0" w:color="auto"/>
            <w:left w:val="none" w:sz="0" w:space="0" w:color="auto"/>
            <w:bottom w:val="none" w:sz="0" w:space="0" w:color="auto"/>
            <w:right w:val="none" w:sz="0" w:space="0" w:color="auto"/>
          </w:divBdr>
        </w:div>
      </w:divsChild>
    </w:div>
    <w:div w:id="1941721187">
      <w:bodyDiv w:val="1"/>
      <w:marLeft w:val="0"/>
      <w:marRight w:val="0"/>
      <w:marTop w:val="0"/>
      <w:marBottom w:val="0"/>
      <w:divBdr>
        <w:top w:val="none" w:sz="0" w:space="0" w:color="auto"/>
        <w:left w:val="none" w:sz="0" w:space="0" w:color="auto"/>
        <w:bottom w:val="none" w:sz="0" w:space="0" w:color="auto"/>
        <w:right w:val="none" w:sz="0" w:space="0" w:color="auto"/>
      </w:divBdr>
    </w:div>
    <w:div w:id="1973174838">
      <w:bodyDiv w:val="1"/>
      <w:marLeft w:val="0"/>
      <w:marRight w:val="0"/>
      <w:marTop w:val="0"/>
      <w:marBottom w:val="0"/>
      <w:divBdr>
        <w:top w:val="none" w:sz="0" w:space="0" w:color="auto"/>
        <w:left w:val="none" w:sz="0" w:space="0" w:color="auto"/>
        <w:bottom w:val="none" w:sz="0" w:space="0" w:color="auto"/>
        <w:right w:val="none" w:sz="0" w:space="0" w:color="auto"/>
      </w:divBdr>
    </w:div>
    <w:div w:id="2033221218">
      <w:bodyDiv w:val="1"/>
      <w:marLeft w:val="0"/>
      <w:marRight w:val="0"/>
      <w:marTop w:val="0"/>
      <w:marBottom w:val="0"/>
      <w:divBdr>
        <w:top w:val="none" w:sz="0" w:space="0" w:color="auto"/>
        <w:left w:val="none" w:sz="0" w:space="0" w:color="auto"/>
        <w:bottom w:val="none" w:sz="0" w:space="0" w:color="auto"/>
        <w:right w:val="none" w:sz="0" w:space="0" w:color="auto"/>
      </w:divBdr>
    </w:div>
    <w:div w:id="2146660041">
      <w:bodyDiv w:val="1"/>
      <w:marLeft w:val="0"/>
      <w:marRight w:val="0"/>
      <w:marTop w:val="0"/>
      <w:marBottom w:val="0"/>
      <w:divBdr>
        <w:top w:val="none" w:sz="0" w:space="0" w:color="auto"/>
        <w:left w:val="none" w:sz="0" w:space="0" w:color="auto"/>
        <w:bottom w:val="none" w:sz="0" w:space="0" w:color="auto"/>
        <w:right w:val="none" w:sz="0" w:space="0" w:color="auto"/>
      </w:divBdr>
      <w:divsChild>
        <w:div w:id="126776628">
          <w:marLeft w:val="0"/>
          <w:marRight w:val="0"/>
          <w:marTop w:val="0"/>
          <w:marBottom w:val="0"/>
          <w:divBdr>
            <w:top w:val="none" w:sz="0" w:space="0" w:color="auto"/>
            <w:left w:val="none" w:sz="0" w:space="0" w:color="auto"/>
            <w:bottom w:val="none" w:sz="0" w:space="0" w:color="auto"/>
            <w:right w:val="none" w:sz="0" w:space="0" w:color="auto"/>
          </w:divBdr>
        </w:div>
        <w:div w:id="1898936109">
          <w:marLeft w:val="0"/>
          <w:marRight w:val="0"/>
          <w:marTop w:val="0"/>
          <w:marBottom w:val="0"/>
          <w:divBdr>
            <w:top w:val="none" w:sz="0" w:space="0" w:color="auto"/>
            <w:left w:val="none" w:sz="0" w:space="0" w:color="auto"/>
            <w:bottom w:val="none" w:sz="0" w:space="0" w:color="auto"/>
            <w:right w:val="none" w:sz="0" w:space="0" w:color="auto"/>
          </w:divBdr>
        </w:div>
        <w:div w:id="336927303">
          <w:marLeft w:val="0"/>
          <w:marRight w:val="0"/>
          <w:marTop w:val="0"/>
          <w:marBottom w:val="0"/>
          <w:divBdr>
            <w:top w:val="none" w:sz="0" w:space="0" w:color="auto"/>
            <w:left w:val="none" w:sz="0" w:space="0" w:color="auto"/>
            <w:bottom w:val="none" w:sz="0" w:space="0" w:color="auto"/>
            <w:right w:val="none" w:sz="0" w:space="0" w:color="auto"/>
          </w:divBdr>
        </w:div>
        <w:div w:id="463624386">
          <w:marLeft w:val="0"/>
          <w:marRight w:val="0"/>
          <w:marTop w:val="0"/>
          <w:marBottom w:val="0"/>
          <w:divBdr>
            <w:top w:val="none" w:sz="0" w:space="0" w:color="auto"/>
            <w:left w:val="none" w:sz="0" w:space="0" w:color="auto"/>
            <w:bottom w:val="none" w:sz="0" w:space="0" w:color="auto"/>
            <w:right w:val="none" w:sz="0" w:space="0" w:color="auto"/>
          </w:divBdr>
        </w:div>
        <w:div w:id="693530919">
          <w:marLeft w:val="0"/>
          <w:marRight w:val="0"/>
          <w:marTop w:val="0"/>
          <w:marBottom w:val="0"/>
          <w:divBdr>
            <w:top w:val="none" w:sz="0" w:space="0" w:color="auto"/>
            <w:left w:val="none" w:sz="0" w:space="0" w:color="auto"/>
            <w:bottom w:val="none" w:sz="0" w:space="0" w:color="auto"/>
            <w:right w:val="none" w:sz="0" w:space="0" w:color="auto"/>
          </w:divBdr>
        </w:div>
        <w:div w:id="15816020">
          <w:marLeft w:val="0"/>
          <w:marRight w:val="0"/>
          <w:marTop w:val="0"/>
          <w:marBottom w:val="0"/>
          <w:divBdr>
            <w:top w:val="none" w:sz="0" w:space="0" w:color="auto"/>
            <w:left w:val="none" w:sz="0" w:space="0" w:color="auto"/>
            <w:bottom w:val="none" w:sz="0" w:space="0" w:color="auto"/>
            <w:right w:val="none" w:sz="0" w:space="0" w:color="auto"/>
          </w:divBdr>
        </w:div>
        <w:div w:id="721294691">
          <w:marLeft w:val="0"/>
          <w:marRight w:val="0"/>
          <w:marTop w:val="0"/>
          <w:marBottom w:val="0"/>
          <w:divBdr>
            <w:top w:val="none" w:sz="0" w:space="0" w:color="auto"/>
            <w:left w:val="none" w:sz="0" w:space="0" w:color="auto"/>
            <w:bottom w:val="none" w:sz="0" w:space="0" w:color="auto"/>
            <w:right w:val="none" w:sz="0" w:space="0" w:color="auto"/>
          </w:divBdr>
        </w:div>
        <w:div w:id="2019498273">
          <w:marLeft w:val="0"/>
          <w:marRight w:val="0"/>
          <w:marTop w:val="0"/>
          <w:marBottom w:val="0"/>
          <w:divBdr>
            <w:top w:val="none" w:sz="0" w:space="0" w:color="auto"/>
            <w:left w:val="none" w:sz="0" w:space="0" w:color="auto"/>
            <w:bottom w:val="none" w:sz="0" w:space="0" w:color="auto"/>
            <w:right w:val="none" w:sz="0" w:space="0" w:color="auto"/>
          </w:divBdr>
        </w:div>
        <w:div w:id="668872086">
          <w:marLeft w:val="0"/>
          <w:marRight w:val="0"/>
          <w:marTop w:val="0"/>
          <w:marBottom w:val="0"/>
          <w:divBdr>
            <w:top w:val="none" w:sz="0" w:space="0" w:color="auto"/>
            <w:left w:val="none" w:sz="0" w:space="0" w:color="auto"/>
            <w:bottom w:val="none" w:sz="0" w:space="0" w:color="auto"/>
            <w:right w:val="none" w:sz="0" w:space="0" w:color="auto"/>
          </w:divBdr>
        </w:div>
        <w:div w:id="1763337108">
          <w:marLeft w:val="0"/>
          <w:marRight w:val="0"/>
          <w:marTop w:val="0"/>
          <w:marBottom w:val="0"/>
          <w:divBdr>
            <w:top w:val="none" w:sz="0" w:space="0" w:color="auto"/>
            <w:left w:val="none" w:sz="0" w:space="0" w:color="auto"/>
            <w:bottom w:val="none" w:sz="0" w:space="0" w:color="auto"/>
            <w:right w:val="none" w:sz="0" w:space="0" w:color="auto"/>
          </w:divBdr>
        </w:div>
        <w:div w:id="994185842">
          <w:marLeft w:val="0"/>
          <w:marRight w:val="0"/>
          <w:marTop w:val="0"/>
          <w:marBottom w:val="0"/>
          <w:divBdr>
            <w:top w:val="none" w:sz="0" w:space="0" w:color="auto"/>
            <w:left w:val="none" w:sz="0" w:space="0" w:color="auto"/>
            <w:bottom w:val="none" w:sz="0" w:space="0" w:color="auto"/>
            <w:right w:val="none" w:sz="0" w:space="0" w:color="auto"/>
          </w:divBdr>
        </w:div>
        <w:div w:id="794832625">
          <w:marLeft w:val="0"/>
          <w:marRight w:val="0"/>
          <w:marTop w:val="0"/>
          <w:marBottom w:val="0"/>
          <w:divBdr>
            <w:top w:val="none" w:sz="0" w:space="0" w:color="auto"/>
            <w:left w:val="none" w:sz="0" w:space="0" w:color="auto"/>
            <w:bottom w:val="none" w:sz="0" w:space="0" w:color="auto"/>
            <w:right w:val="none" w:sz="0" w:space="0" w:color="auto"/>
          </w:divBdr>
        </w:div>
        <w:div w:id="1606577713">
          <w:marLeft w:val="0"/>
          <w:marRight w:val="0"/>
          <w:marTop w:val="0"/>
          <w:marBottom w:val="0"/>
          <w:divBdr>
            <w:top w:val="none" w:sz="0" w:space="0" w:color="auto"/>
            <w:left w:val="none" w:sz="0" w:space="0" w:color="auto"/>
            <w:bottom w:val="none" w:sz="0" w:space="0" w:color="auto"/>
            <w:right w:val="none" w:sz="0" w:space="0" w:color="auto"/>
          </w:divBdr>
        </w:div>
        <w:div w:id="11077028">
          <w:marLeft w:val="0"/>
          <w:marRight w:val="0"/>
          <w:marTop w:val="0"/>
          <w:marBottom w:val="0"/>
          <w:divBdr>
            <w:top w:val="none" w:sz="0" w:space="0" w:color="auto"/>
            <w:left w:val="none" w:sz="0" w:space="0" w:color="auto"/>
            <w:bottom w:val="none" w:sz="0" w:space="0" w:color="auto"/>
            <w:right w:val="none" w:sz="0" w:space="0" w:color="auto"/>
          </w:divBdr>
        </w:div>
        <w:div w:id="1741051754">
          <w:marLeft w:val="0"/>
          <w:marRight w:val="0"/>
          <w:marTop w:val="0"/>
          <w:marBottom w:val="0"/>
          <w:divBdr>
            <w:top w:val="none" w:sz="0" w:space="0" w:color="auto"/>
            <w:left w:val="none" w:sz="0" w:space="0" w:color="auto"/>
            <w:bottom w:val="none" w:sz="0" w:space="0" w:color="auto"/>
            <w:right w:val="none" w:sz="0" w:space="0" w:color="auto"/>
          </w:divBdr>
        </w:div>
        <w:div w:id="735084332">
          <w:marLeft w:val="0"/>
          <w:marRight w:val="0"/>
          <w:marTop w:val="0"/>
          <w:marBottom w:val="0"/>
          <w:divBdr>
            <w:top w:val="none" w:sz="0" w:space="0" w:color="auto"/>
            <w:left w:val="none" w:sz="0" w:space="0" w:color="auto"/>
            <w:bottom w:val="none" w:sz="0" w:space="0" w:color="auto"/>
            <w:right w:val="none" w:sz="0" w:space="0" w:color="auto"/>
          </w:divBdr>
        </w:div>
        <w:div w:id="2027057844">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elanco.com/en-us/about-us/our-journey" TargetMode="External"/><Relationship Id="rId21" Type="http://schemas.openxmlformats.org/officeDocument/2006/relationships/hyperlink" Target="https://ffa.box.com/s/mo8upb6dxit8ibqgk2e5mnma7d9pyznx" TargetMode="External"/><Relationship Id="rId34" Type="http://schemas.openxmlformats.org/officeDocument/2006/relationships/hyperlink" Target="https://newfarmers.usda.gov/innovations-work-agriculture" TargetMode="External"/><Relationship Id="rId42" Type="http://schemas.openxmlformats.org/officeDocument/2006/relationships/hyperlink" Target="https://www.agexplorer.com/" TargetMode="External"/><Relationship Id="rId47" Type="http://schemas.openxmlformats.org/officeDocument/2006/relationships/hyperlink" Target="https://www.elanco.com/en-us/about-us/our-journey" TargetMode="External"/><Relationship Id="rId50" Type="http://schemas.openxmlformats.org/officeDocument/2006/relationships/diagramData" Target="diagrams/data1.xml"/><Relationship Id="rId55" Type="http://schemas.openxmlformats.org/officeDocument/2006/relationships/diagramData" Target="diagrams/data2.xml"/><Relationship Id="rId68"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reativity-portal.com/escribir/authors/michael-michalko/" TargetMode="External"/><Relationship Id="rId29" Type="http://schemas.openxmlformats.org/officeDocument/2006/relationships/hyperlink" Target="https://interestingengineering.com/27-inventions-of-the-industrial-revolution-that-changed-the-world" TargetMode="External"/><Relationship Id="rId11" Type="http://schemas.openxmlformats.org/officeDocument/2006/relationships/endnotes" Target="endnotes.xml"/><Relationship Id="rId24" Type="http://schemas.openxmlformats.org/officeDocument/2006/relationships/hyperlink" Target="https://newfarmers.usda.gov/innovations-work-agriculture" TargetMode="External"/><Relationship Id="rId32" Type="http://schemas.openxmlformats.org/officeDocument/2006/relationships/hyperlink" Target="https://newfarmers.usda.gov/innovations-work-agriculture" TargetMode="External"/><Relationship Id="rId37" Type="http://schemas.openxmlformats.org/officeDocument/2006/relationships/hyperlink" Target="https://www.ffa.org/livingtoserve/grants/" TargetMode="External"/><Relationship Id="rId40" Type="http://schemas.openxmlformats.org/officeDocument/2006/relationships/footer" Target="footer2.xml"/><Relationship Id="rId45" Type="http://schemas.openxmlformats.org/officeDocument/2006/relationships/hyperlink" Target="https://newfarmers.usda.gov/innovations-work-agriculture" TargetMode="External"/><Relationship Id="rId53" Type="http://schemas.openxmlformats.org/officeDocument/2006/relationships/diagramColors" Target="diagrams/colors1.xml"/><Relationship Id="rId58" Type="http://schemas.openxmlformats.org/officeDocument/2006/relationships/diagramColors" Target="diagrams/colors2.xml"/><Relationship Id="rId66" Type="http://schemas.openxmlformats.org/officeDocument/2006/relationships/hyperlink" Target="https://agexplorer.ffa.org/" TargetMode="External"/><Relationship Id="rId5" Type="http://schemas.openxmlformats.org/officeDocument/2006/relationships/customXml" Target="../customXml/item5.xml"/><Relationship Id="rId61" Type="http://schemas.openxmlformats.org/officeDocument/2006/relationships/image" Target="media/image4.jpg"/><Relationship Id="rId19" Type="http://schemas.openxmlformats.org/officeDocument/2006/relationships/hyperlink" Target="https://www.ffa.org/participate/awards/agriscience-fair/" TargetMode="External"/><Relationship Id="rId14" Type="http://schemas.openxmlformats.org/officeDocument/2006/relationships/hyperlink" Target="https://www.forbes.com/sites/maggiemcgrath/2018/06/27/the-25-most-innovative-agtech-startups-in-2018/" TargetMode="External"/><Relationship Id="rId22" Type="http://schemas.openxmlformats.org/officeDocument/2006/relationships/hyperlink" Target="https://ffa.box.com/s/o1hmjo3eq9mvx76tcdm1ae3w0s1mopnb" TargetMode="External"/><Relationship Id="rId27" Type="http://schemas.openxmlformats.org/officeDocument/2006/relationships/hyperlink" Target="https://youtu.be/Qmla9NLFBvU" TargetMode="External"/><Relationship Id="rId30" Type="http://schemas.openxmlformats.org/officeDocument/2006/relationships/hyperlink" Target="https://www.creativity-portal.com/escribir/authors/michael-michalko/" TargetMode="External"/><Relationship Id="rId35" Type="http://schemas.openxmlformats.org/officeDocument/2006/relationships/hyperlink" Target="https://www.forbes.com/sites/gregsatell/2016/02/28/if-you-want-to-innovate-learn-these-9-rules/" TargetMode="External"/><Relationship Id="rId43" Type="http://schemas.openxmlformats.org/officeDocument/2006/relationships/header" Target="header2.xml"/><Relationship Id="rId48" Type="http://schemas.openxmlformats.org/officeDocument/2006/relationships/hyperlink" Target="https://youtu.be/Qmla9NLFBvU" TargetMode="External"/><Relationship Id="rId56" Type="http://schemas.openxmlformats.org/officeDocument/2006/relationships/diagramLayout" Target="diagrams/layout2.xml"/><Relationship Id="rId64" Type="http://schemas.openxmlformats.org/officeDocument/2006/relationships/hyperlink" Target="http://qaspire.com/2017/10/23/the-9-rules-of-innovation-by-greg-satell/" TargetMode="External"/><Relationship Id="rId8" Type="http://schemas.openxmlformats.org/officeDocument/2006/relationships/settings" Target="settings.xml"/><Relationship Id="rId51" Type="http://schemas.openxmlformats.org/officeDocument/2006/relationships/diagramLayout" Target="diagrams/layout1.xml"/><Relationship Id="rId3" Type="http://schemas.openxmlformats.org/officeDocument/2006/relationships/customXml" Target="../customXml/item3.xml"/><Relationship Id="rId12" Type="http://schemas.openxmlformats.org/officeDocument/2006/relationships/hyperlink" Target="https://youtu.be/Qmla9NLFBvU" TargetMode="External"/><Relationship Id="rId17" Type="http://schemas.openxmlformats.org/officeDocument/2006/relationships/hyperlink" Target="https://interestingengineering.com/27-inventions-of-the-industrial-revolution-that-changed-the-world" TargetMode="External"/><Relationship Id="rId25" Type="http://schemas.openxmlformats.org/officeDocument/2006/relationships/hyperlink" Target="https://www.forbes.com/sites/maggiemcgrath/2018/06/27/the-25-most-innovative-agtech-startups-in-2018/" TargetMode="External"/><Relationship Id="rId33" Type="http://schemas.openxmlformats.org/officeDocument/2006/relationships/hyperlink" Target="https://www.youtube.com/watch?v=Qmla9NLFBvU&amp;t=619s" TargetMode="External"/><Relationship Id="rId38" Type="http://schemas.openxmlformats.org/officeDocument/2006/relationships/footer" Target="footer1.xml"/><Relationship Id="rId46" Type="http://schemas.openxmlformats.org/officeDocument/2006/relationships/hyperlink" Target="https://www.forbes.com/sites/maggiemcgrath/2018/06/27/the-25-most-innovative-agtech-startups-in-2018/" TargetMode="External"/><Relationship Id="rId59" Type="http://schemas.microsoft.com/office/2007/relationships/diagramDrawing" Target="diagrams/drawing2.xml"/><Relationship Id="rId67" Type="http://schemas.openxmlformats.org/officeDocument/2006/relationships/fontTable" Target="fontTable.xml"/><Relationship Id="rId20" Type="http://schemas.openxmlformats.org/officeDocument/2006/relationships/hyperlink" Target="https://www.ffa.org/livingtoserve/grants/" TargetMode="External"/><Relationship Id="rId41" Type="http://schemas.openxmlformats.org/officeDocument/2006/relationships/hyperlink" Target="https://agexplorer.ffa.org/" TargetMode="External"/><Relationship Id="rId54" Type="http://schemas.microsoft.com/office/2007/relationships/diagramDrawing" Target="diagrams/drawing1.xml"/><Relationship Id="rId62" Type="http://schemas.openxmlformats.org/officeDocument/2006/relationships/hyperlink" Target="http://qaspire.com/2017/10/23/the-9-rules-of-innovation-by-greg-satell/"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elanco.com/en-us/about-us/our-journey" TargetMode="External"/><Relationship Id="rId23" Type="http://schemas.openxmlformats.org/officeDocument/2006/relationships/hyperlink" Target="https://youtu.be/Qmla9NLFBvU" TargetMode="External"/><Relationship Id="rId28" Type="http://schemas.openxmlformats.org/officeDocument/2006/relationships/hyperlink" Target="https://newfarmers.usda.gov/innovations-work-agriculture" TargetMode="External"/><Relationship Id="rId36" Type="http://schemas.openxmlformats.org/officeDocument/2006/relationships/hyperlink" Target="https://www.ffa.org/participate/awards/agriscience-fair/" TargetMode="External"/><Relationship Id="rId49" Type="http://schemas.openxmlformats.org/officeDocument/2006/relationships/hyperlink" Target="https://newfarmers.usda.gov/innovations-work-agriculture" TargetMode="External"/><Relationship Id="rId57" Type="http://schemas.openxmlformats.org/officeDocument/2006/relationships/diagramQuickStyle" Target="diagrams/quickStyle2.xml"/><Relationship Id="rId10" Type="http://schemas.openxmlformats.org/officeDocument/2006/relationships/footnotes" Target="footnotes.xml"/><Relationship Id="rId31" Type="http://schemas.openxmlformats.org/officeDocument/2006/relationships/hyperlink" Target="https://www.youtube.com/watch?v=Qmla9NLFBvU&amp;t=619s" TargetMode="External"/><Relationship Id="rId44" Type="http://schemas.openxmlformats.org/officeDocument/2006/relationships/hyperlink" Target="https://youtu.be/Qmla9NLFBvU" TargetMode="External"/><Relationship Id="rId52" Type="http://schemas.openxmlformats.org/officeDocument/2006/relationships/diagramQuickStyle" Target="diagrams/quickStyle1.xml"/><Relationship Id="rId60" Type="http://schemas.openxmlformats.org/officeDocument/2006/relationships/image" Target="media/image3.gif"/><Relationship Id="rId65"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newfarmers.usda.gov/innovations-work-agriculture" TargetMode="External"/><Relationship Id="rId18" Type="http://schemas.openxmlformats.org/officeDocument/2006/relationships/hyperlink" Target="https://www.forbes.com/sites/gregsatell/2016/02/28/if-you-want-to-innovate-learn-these-9-rules/" TargetMode="External"/><Relationship Id="rId39" Type="http://schemas.openxmlformats.org/officeDocument/2006/relationships/header" Target="header1.xml"/></Relationships>
</file>

<file path=word/_rels/footer1.xml.rels><?xml version="1.0" encoding="UTF-8" standalone="yes"?>
<Relationships xmlns="http://schemas.openxmlformats.org/package/2006/relationships"><Relationship Id="rId1" Type="http://schemas.openxmlformats.org/officeDocument/2006/relationships/image" Target="media/image1.emf"/></Relationships>
</file>

<file path=word/_rels/footer2.xml.rels><?xml version="1.0" encoding="UTF-8" standalone="yes"?>
<Relationships xmlns="http://schemas.openxmlformats.org/package/2006/relationships"><Relationship Id="rId1" Type="http://schemas.openxmlformats.org/officeDocument/2006/relationships/image" Target="media/image1.emf"/></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06E3CF9-434A-5440-9217-C7A312A0153E}" type="doc">
      <dgm:prSet loTypeId="urn:microsoft.com/office/officeart/2005/8/layout/chevron2" loCatId="" qsTypeId="urn:microsoft.com/office/officeart/2005/8/quickstyle/simple4" qsCatId="simple" csTypeId="urn:microsoft.com/office/officeart/2005/8/colors/accent1_2" csCatId="accent1" phldr="1"/>
      <dgm:spPr/>
      <dgm:t>
        <a:bodyPr/>
        <a:lstStyle/>
        <a:p>
          <a:endParaRPr lang="en-US"/>
        </a:p>
      </dgm:t>
    </dgm:pt>
    <dgm:pt modelId="{30131D21-669A-014C-9571-BD7044CF636F}">
      <dgm:prSet phldrT="[Text]"/>
      <dgm:spPr>
        <a:solidFill>
          <a:schemeClr val="accent1">
            <a:lumMod val="60000"/>
            <a:lumOff val="40000"/>
          </a:schemeClr>
        </a:solidFill>
        <a:ln w="12700"/>
      </dgm:spPr>
      <dgm:t>
        <a:bodyPr/>
        <a:lstStyle/>
        <a:p>
          <a:pPr algn="ctr"/>
          <a:r>
            <a:rPr lang="en-US"/>
            <a:t>Research &amp; External Innovation</a:t>
          </a:r>
        </a:p>
      </dgm:t>
    </dgm:pt>
    <dgm:pt modelId="{318D8FC8-3142-B34E-A8CC-17EA1D056440}" type="parTrans" cxnId="{1C1CC9B6-092A-DB40-A292-C664F3EC5D2C}">
      <dgm:prSet/>
      <dgm:spPr/>
      <dgm:t>
        <a:bodyPr/>
        <a:lstStyle/>
        <a:p>
          <a:pPr algn="ctr"/>
          <a:endParaRPr lang="en-US"/>
        </a:p>
      </dgm:t>
    </dgm:pt>
    <dgm:pt modelId="{106ACDF2-3F0B-ED49-9C82-D435CBC6FCD8}" type="sibTrans" cxnId="{1C1CC9B6-092A-DB40-A292-C664F3EC5D2C}">
      <dgm:prSet/>
      <dgm:spPr/>
      <dgm:t>
        <a:bodyPr/>
        <a:lstStyle/>
        <a:p>
          <a:pPr algn="ctr"/>
          <a:endParaRPr lang="en-US"/>
        </a:p>
      </dgm:t>
    </dgm:pt>
    <dgm:pt modelId="{5D17C2E4-0272-B646-99B8-A3909A872D61}">
      <dgm:prSet phldrT="[Text]"/>
      <dgm:spPr>
        <a:solidFill>
          <a:schemeClr val="tx2">
            <a:lumMod val="60000"/>
            <a:lumOff val="40000"/>
          </a:schemeClr>
        </a:solidFill>
        <a:ln w="12700"/>
      </dgm:spPr>
      <dgm:t>
        <a:bodyPr/>
        <a:lstStyle/>
        <a:p>
          <a:pPr algn="ctr"/>
          <a:r>
            <a:rPr lang="en-US"/>
            <a:t>Early Development</a:t>
          </a:r>
        </a:p>
      </dgm:t>
    </dgm:pt>
    <dgm:pt modelId="{772B9C11-8E45-844B-BBE7-AA5AB416CAC8}" type="parTrans" cxnId="{24561BB9-FB99-4143-AA45-9978E9EACF76}">
      <dgm:prSet/>
      <dgm:spPr/>
      <dgm:t>
        <a:bodyPr/>
        <a:lstStyle/>
        <a:p>
          <a:pPr algn="ctr"/>
          <a:endParaRPr lang="en-US"/>
        </a:p>
      </dgm:t>
    </dgm:pt>
    <dgm:pt modelId="{7F5A487E-C380-DF4A-BA7F-BC0C7E68E935}" type="sibTrans" cxnId="{24561BB9-FB99-4143-AA45-9978E9EACF76}">
      <dgm:prSet/>
      <dgm:spPr/>
      <dgm:t>
        <a:bodyPr/>
        <a:lstStyle/>
        <a:p>
          <a:pPr algn="ctr"/>
          <a:endParaRPr lang="en-US"/>
        </a:p>
      </dgm:t>
    </dgm:pt>
    <dgm:pt modelId="{9019549E-F840-E948-B983-E38B2AACC96F}">
      <dgm:prSet phldrT="[Text]"/>
      <dgm:spPr>
        <a:solidFill>
          <a:schemeClr val="accent1">
            <a:lumMod val="75000"/>
          </a:schemeClr>
        </a:solidFill>
        <a:ln w="12700"/>
      </dgm:spPr>
      <dgm:t>
        <a:bodyPr/>
        <a:lstStyle/>
        <a:p>
          <a:pPr algn="ctr"/>
          <a:r>
            <a:rPr lang="en-US">
              <a:solidFill>
                <a:schemeClr val="lt1"/>
              </a:solidFill>
            </a:rPr>
            <a:t>Late Development</a:t>
          </a:r>
        </a:p>
      </dgm:t>
    </dgm:pt>
    <dgm:pt modelId="{1713C012-32EB-4844-B185-74A8E0F7BE2D}" type="parTrans" cxnId="{A5ABF97F-ED2E-9E40-ACDB-6D7267A80B4D}">
      <dgm:prSet/>
      <dgm:spPr/>
      <dgm:t>
        <a:bodyPr/>
        <a:lstStyle/>
        <a:p>
          <a:pPr algn="ctr"/>
          <a:endParaRPr lang="en-US"/>
        </a:p>
      </dgm:t>
    </dgm:pt>
    <dgm:pt modelId="{B5C7DF27-115E-D142-AEF1-FD7F11DF0B43}" type="sibTrans" cxnId="{A5ABF97F-ED2E-9E40-ACDB-6D7267A80B4D}">
      <dgm:prSet/>
      <dgm:spPr/>
      <dgm:t>
        <a:bodyPr/>
        <a:lstStyle/>
        <a:p>
          <a:pPr algn="ctr"/>
          <a:endParaRPr lang="en-US"/>
        </a:p>
      </dgm:t>
    </dgm:pt>
    <dgm:pt modelId="{59425074-9A22-154D-8672-5C3E2D2477A2}">
      <dgm:prSet phldrT="[Text]"/>
      <dgm:spPr>
        <a:solidFill>
          <a:schemeClr val="accent1">
            <a:lumMod val="50000"/>
          </a:schemeClr>
        </a:solidFill>
        <a:ln w="12700"/>
      </dgm:spPr>
      <dgm:t>
        <a:bodyPr/>
        <a:lstStyle/>
        <a:p>
          <a:pPr algn="ctr"/>
          <a:r>
            <a:rPr lang="en-US"/>
            <a:t>Support</a:t>
          </a:r>
        </a:p>
      </dgm:t>
    </dgm:pt>
    <dgm:pt modelId="{5AAAD021-7576-AF42-9627-F12914A9A27D}" type="parTrans" cxnId="{415B53F6-D3C2-AC48-AD10-5FB262199FF8}">
      <dgm:prSet/>
      <dgm:spPr/>
      <dgm:t>
        <a:bodyPr/>
        <a:lstStyle/>
        <a:p>
          <a:pPr algn="ctr"/>
          <a:endParaRPr lang="en-US"/>
        </a:p>
      </dgm:t>
    </dgm:pt>
    <dgm:pt modelId="{FA558709-1181-9F4B-9981-ECADEA3CED31}" type="sibTrans" cxnId="{415B53F6-D3C2-AC48-AD10-5FB262199FF8}">
      <dgm:prSet/>
      <dgm:spPr/>
      <dgm:t>
        <a:bodyPr/>
        <a:lstStyle/>
        <a:p>
          <a:pPr algn="ctr"/>
          <a:endParaRPr lang="en-US"/>
        </a:p>
      </dgm:t>
    </dgm:pt>
    <dgm:pt modelId="{8470C9ED-1114-4A42-B12C-AB5E292C6D47}" type="pres">
      <dgm:prSet presAssocID="{306E3CF9-434A-5440-9217-C7A312A0153E}" presName="linearFlow" presStyleCnt="0">
        <dgm:presLayoutVars>
          <dgm:dir/>
          <dgm:animLvl val="lvl"/>
          <dgm:resizeHandles val="exact"/>
        </dgm:presLayoutVars>
      </dgm:prSet>
      <dgm:spPr/>
    </dgm:pt>
    <dgm:pt modelId="{6BEAA415-C8D3-3B43-BF71-EE442848C5E0}" type="pres">
      <dgm:prSet presAssocID="{30131D21-669A-014C-9571-BD7044CF636F}" presName="composite" presStyleCnt="0"/>
      <dgm:spPr/>
    </dgm:pt>
    <dgm:pt modelId="{92D80B88-4AA7-C448-A0E8-9E67D1E023D5}" type="pres">
      <dgm:prSet presAssocID="{30131D21-669A-014C-9571-BD7044CF636F}" presName="parentText" presStyleLbl="alignNode1" presStyleIdx="0" presStyleCnt="4">
        <dgm:presLayoutVars>
          <dgm:chMax val="1"/>
          <dgm:bulletEnabled val="1"/>
        </dgm:presLayoutVars>
      </dgm:prSet>
      <dgm:spPr/>
    </dgm:pt>
    <dgm:pt modelId="{33150D4B-AC57-3142-B118-8C1BBE158AC5}" type="pres">
      <dgm:prSet presAssocID="{30131D21-669A-014C-9571-BD7044CF636F}" presName="descendantText" presStyleLbl="alignAcc1" presStyleIdx="0" presStyleCnt="4" custScaleY="100000">
        <dgm:presLayoutVars>
          <dgm:bulletEnabled val="1"/>
        </dgm:presLayoutVars>
      </dgm:prSet>
      <dgm:spPr>
        <a:ln w="12700"/>
      </dgm:spPr>
    </dgm:pt>
    <dgm:pt modelId="{58355AF5-97EE-3B4F-AD06-83EB65426C88}" type="pres">
      <dgm:prSet presAssocID="{106ACDF2-3F0B-ED49-9C82-D435CBC6FCD8}" presName="sp" presStyleCnt="0"/>
      <dgm:spPr/>
    </dgm:pt>
    <dgm:pt modelId="{EE189E43-618D-1F41-AC9E-FE85FD4B2585}" type="pres">
      <dgm:prSet presAssocID="{5D17C2E4-0272-B646-99B8-A3909A872D61}" presName="composite" presStyleCnt="0"/>
      <dgm:spPr/>
    </dgm:pt>
    <dgm:pt modelId="{01AF9B6B-040D-F44F-BA86-96E6B2E631C7}" type="pres">
      <dgm:prSet presAssocID="{5D17C2E4-0272-B646-99B8-A3909A872D61}" presName="parentText" presStyleLbl="alignNode1" presStyleIdx="1" presStyleCnt="4">
        <dgm:presLayoutVars>
          <dgm:chMax val="1"/>
          <dgm:bulletEnabled val="1"/>
        </dgm:presLayoutVars>
      </dgm:prSet>
      <dgm:spPr/>
    </dgm:pt>
    <dgm:pt modelId="{F848A4B3-3E11-394B-B7E8-A42B741BC410}" type="pres">
      <dgm:prSet presAssocID="{5D17C2E4-0272-B646-99B8-A3909A872D61}" presName="descendantText" presStyleLbl="alignAcc1" presStyleIdx="1" presStyleCnt="4">
        <dgm:presLayoutVars>
          <dgm:bulletEnabled val="1"/>
        </dgm:presLayoutVars>
      </dgm:prSet>
      <dgm:spPr>
        <a:ln w="12700"/>
      </dgm:spPr>
    </dgm:pt>
    <dgm:pt modelId="{B0AAF9AA-BDC2-A74C-8F78-8CE8DF0A7D85}" type="pres">
      <dgm:prSet presAssocID="{7F5A487E-C380-DF4A-BA7F-BC0C7E68E935}" presName="sp" presStyleCnt="0"/>
      <dgm:spPr/>
    </dgm:pt>
    <dgm:pt modelId="{24246018-0E30-194E-92B4-9D7118C887F3}" type="pres">
      <dgm:prSet presAssocID="{9019549E-F840-E948-B983-E38B2AACC96F}" presName="composite" presStyleCnt="0"/>
      <dgm:spPr/>
    </dgm:pt>
    <dgm:pt modelId="{692AA2B9-59EB-974F-8168-54445C8CC411}" type="pres">
      <dgm:prSet presAssocID="{9019549E-F840-E948-B983-E38B2AACC96F}" presName="parentText" presStyleLbl="alignNode1" presStyleIdx="2" presStyleCnt="4">
        <dgm:presLayoutVars>
          <dgm:chMax val="1"/>
          <dgm:bulletEnabled val="1"/>
        </dgm:presLayoutVars>
      </dgm:prSet>
      <dgm:spPr/>
    </dgm:pt>
    <dgm:pt modelId="{D0674E5A-2B4A-8F4F-99EA-0BA3A42B5F00}" type="pres">
      <dgm:prSet presAssocID="{9019549E-F840-E948-B983-E38B2AACC96F}" presName="descendantText" presStyleLbl="alignAcc1" presStyleIdx="2" presStyleCnt="4">
        <dgm:presLayoutVars>
          <dgm:bulletEnabled val="1"/>
        </dgm:presLayoutVars>
      </dgm:prSet>
      <dgm:spPr>
        <a:ln w="12700"/>
      </dgm:spPr>
    </dgm:pt>
    <dgm:pt modelId="{7667C176-D3FB-D34E-9376-CA3D5FFC889E}" type="pres">
      <dgm:prSet presAssocID="{B5C7DF27-115E-D142-AEF1-FD7F11DF0B43}" presName="sp" presStyleCnt="0"/>
      <dgm:spPr/>
    </dgm:pt>
    <dgm:pt modelId="{B00A9DB8-7A10-A14E-91B7-197B3B9BA68D}" type="pres">
      <dgm:prSet presAssocID="{59425074-9A22-154D-8672-5C3E2D2477A2}" presName="composite" presStyleCnt="0"/>
      <dgm:spPr/>
    </dgm:pt>
    <dgm:pt modelId="{7A627382-8CD1-E445-BD29-7DA63411C103}" type="pres">
      <dgm:prSet presAssocID="{59425074-9A22-154D-8672-5C3E2D2477A2}" presName="parentText" presStyleLbl="alignNode1" presStyleIdx="3" presStyleCnt="4">
        <dgm:presLayoutVars>
          <dgm:chMax val="1"/>
          <dgm:bulletEnabled val="1"/>
        </dgm:presLayoutVars>
      </dgm:prSet>
      <dgm:spPr/>
    </dgm:pt>
    <dgm:pt modelId="{78B0FC80-350B-C049-AA80-77D5AD2437C4}" type="pres">
      <dgm:prSet presAssocID="{59425074-9A22-154D-8672-5C3E2D2477A2}" presName="descendantText" presStyleLbl="alignAcc1" presStyleIdx="3" presStyleCnt="4" custLinFactNeighborY="2090">
        <dgm:presLayoutVars>
          <dgm:bulletEnabled val="1"/>
        </dgm:presLayoutVars>
      </dgm:prSet>
      <dgm:spPr>
        <a:ln w="12700"/>
      </dgm:spPr>
    </dgm:pt>
  </dgm:ptLst>
  <dgm:cxnLst>
    <dgm:cxn modelId="{A5ABF97F-ED2E-9E40-ACDB-6D7267A80B4D}" srcId="{306E3CF9-434A-5440-9217-C7A312A0153E}" destId="{9019549E-F840-E948-B983-E38B2AACC96F}" srcOrd="2" destOrd="0" parTransId="{1713C012-32EB-4844-B185-74A8E0F7BE2D}" sibTransId="{B5C7DF27-115E-D142-AEF1-FD7F11DF0B43}"/>
    <dgm:cxn modelId="{C836608D-89DA-274C-A251-1F81424E0F62}" type="presOf" srcId="{59425074-9A22-154D-8672-5C3E2D2477A2}" destId="{7A627382-8CD1-E445-BD29-7DA63411C103}" srcOrd="0" destOrd="0" presId="urn:microsoft.com/office/officeart/2005/8/layout/chevron2"/>
    <dgm:cxn modelId="{6839C798-4D74-BF4B-8C1A-299591A29CAF}" type="presOf" srcId="{30131D21-669A-014C-9571-BD7044CF636F}" destId="{92D80B88-4AA7-C448-A0E8-9E67D1E023D5}" srcOrd="0" destOrd="0" presId="urn:microsoft.com/office/officeart/2005/8/layout/chevron2"/>
    <dgm:cxn modelId="{37C36D99-9041-CC49-A656-DCFD1A0B005E}" type="presOf" srcId="{9019549E-F840-E948-B983-E38B2AACC96F}" destId="{692AA2B9-59EB-974F-8168-54445C8CC411}" srcOrd="0" destOrd="0" presId="urn:microsoft.com/office/officeart/2005/8/layout/chevron2"/>
    <dgm:cxn modelId="{1C1CC9B6-092A-DB40-A292-C664F3EC5D2C}" srcId="{306E3CF9-434A-5440-9217-C7A312A0153E}" destId="{30131D21-669A-014C-9571-BD7044CF636F}" srcOrd="0" destOrd="0" parTransId="{318D8FC8-3142-B34E-A8CC-17EA1D056440}" sibTransId="{106ACDF2-3F0B-ED49-9C82-D435CBC6FCD8}"/>
    <dgm:cxn modelId="{24561BB9-FB99-4143-AA45-9978E9EACF76}" srcId="{306E3CF9-434A-5440-9217-C7A312A0153E}" destId="{5D17C2E4-0272-B646-99B8-A3909A872D61}" srcOrd="1" destOrd="0" parTransId="{772B9C11-8E45-844B-BBE7-AA5AB416CAC8}" sibTransId="{7F5A487E-C380-DF4A-BA7F-BC0C7E68E935}"/>
    <dgm:cxn modelId="{425C84B9-4998-FF41-87F3-376400CDFFD2}" type="presOf" srcId="{5D17C2E4-0272-B646-99B8-A3909A872D61}" destId="{01AF9B6B-040D-F44F-BA86-96E6B2E631C7}" srcOrd="0" destOrd="0" presId="urn:microsoft.com/office/officeart/2005/8/layout/chevron2"/>
    <dgm:cxn modelId="{E06036E2-D310-7D4A-965C-734D9F21B5F0}" type="presOf" srcId="{306E3CF9-434A-5440-9217-C7A312A0153E}" destId="{8470C9ED-1114-4A42-B12C-AB5E292C6D47}" srcOrd="0" destOrd="0" presId="urn:microsoft.com/office/officeart/2005/8/layout/chevron2"/>
    <dgm:cxn modelId="{415B53F6-D3C2-AC48-AD10-5FB262199FF8}" srcId="{306E3CF9-434A-5440-9217-C7A312A0153E}" destId="{59425074-9A22-154D-8672-5C3E2D2477A2}" srcOrd="3" destOrd="0" parTransId="{5AAAD021-7576-AF42-9627-F12914A9A27D}" sibTransId="{FA558709-1181-9F4B-9981-ECADEA3CED31}"/>
    <dgm:cxn modelId="{1D242358-4893-8A4D-9A00-05DDB1EDE2AB}" type="presParOf" srcId="{8470C9ED-1114-4A42-B12C-AB5E292C6D47}" destId="{6BEAA415-C8D3-3B43-BF71-EE442848C5E0}" srcOrd="0" destOrd="0" presId="urn:microsoft.com/office/officeart/2005/8/layout/chevron2"/>
    <dgm:cxn modelId="{0BA74FA6-1C26-CD4B-B9B8-C86A6143AC8D}" type="presParOf" srcId="{6BEAA415-C8D3-3B43-BF71-EE442848C5E0}" destId="{92D80B88-4AA7-C448-A0E8-9E67D1E023D5}" srcOrd="0" destOrd="0" presId="urn:microsoft.com/office/officeart/2005/8/layout/chevron2"/>
    <dgm:cxn modelId="{2226B996-DEC2-6245-8249-C7C9B0B24364}" type="presParOf" srcId="{6BEAA415-C8D3-3B43-BF71-EE442848C5E0}" destId="{33150D4B-AC57-3142-B118-8C1BBE158AC5}" srcOrd="1" destOrd="0" presId="urn:microsoft.com/office/officeart/2005/8/layout/chevron2"/>
    <dgm:cxn modelId="{63C6CD98-9C17-1E4B-8DBE-02676AF402A8}" type="presParOf" srcId="{8470C9ED-1114-4A42-B12C-AB5E292C6D47}" destId="{58355AF5-97EE-3B4F-AD06-83EB65426C88}" srcOrd="1" destOrd="0" presId="urn:microsoft.com/office/officeart/2005/8/layout/chevron2"/>
    <dgm:cxn modelId="{EBCAE833-E930-554B-A22A-1B853C71974F}" type="presParOf" srcId="{8470C9ED-1114-4A42-B12C-AB5E292C6D47}" destId="{EE189E43-618D-1F41-AC9E-FE85FD4B2585}" srcOrd="2" destOrd="0" presId="urn:microsoft.com/office/officeart/2005/8/layout/chevron2"/>
    <dgm:cxn modelId="{7D99B70A-614A-374E-BE4D-F1DD3C08C189}" type="presParOf" srcId="{EE189E43-618D-1F41-AC9E-FE85FD4B2585}" destId="{01AF9B6B-040D-F44F-BA86-96E6B2E631C7}" srcOrd="0" destOrd="0" presId="urn:microsoft.com/office/officeart/2005/8/layout/chevron2"/>
    <dgm:cxn modelId="{9F74F2F8-8E7F-524B-A4B2-F57BCDACA4B0}" type="presParOf" srcId="{EE189E43-618D-1F41-AC9E-FE85FD4B2585}" destId="{F848A4B3-3E11-394B-B7E8-A42B741BC410}" srcOrd="1" destOrd="0" presId="urn:microsoft.com/office/officeart/2005/8/layout/chevron2"/>
    <dgm:cxn modelId="{BD7E2C2F-FBD2-F44E-9EED-EEBB2925A2E6}" type="presParOf" srcId="{8470C9ED-1114-4A42-B12C-AB5E292C6D47}" destId="{B0AAF9AA-BDC2-A74C-8F78-8CE8DF0A7D85}" srcOrd="3" destOrd="0" presId="urn:microsoft.com/office/officeart/2005/8/layout/chevron2"/>
    <dgm:cxn modelId="{D78505BB-2368-9049-9868-77B2B97BA3BD}" type="presParOf" srcId="{8470C9ED-1114-4A42-B12C-AB5E292C6D47}" destId="{24246018-0E30-194E-92B4-9D7118C887F3}" srcOrd="4" destOrd="0" presId="urn:microsoft.com/office/officeart/2005/8/layout/chevron2"/>
    <dgm:cxn modelId="{A06DEBAB-C856-EC40-B809-37551E5E8D2D}" type="presParOf" srcId="{24246018-0E30-194E-92B4-9D7118C887F3}" destId="{692AA2B9-59EB-974F-8168-54445C8CC411}" srcOrd="0" destOrd="0" presId="urn:microsoft.com/office/officeart/2005/8/layout/chevron2"/>
    <dgm:cxn modelId="{9C8045C0-C2E6-134F-9F88-8ACE766D5586}" type="presParOf" srcId="{24246018-0E30-194E-92B4-9D7118C887F3}" destId="{D0674E5A-2B4A-8F4F-99EA-0BA3A42B5F00}" srcOrd="1" destOrd="0" presId="urn:microsoft.com/office/officeart/2005/8/layout/chevron2"/>
    <dgm:cxn modelId="{EF8501E2-2664-F246-B72F-1933C3D3CC5A}" type="presParOf" srcId="{8470C9ED-1114-4A42-B12C-AB5E292C6D47}" destId="{7667C176-D3FB-D34E-9376-CA3D5FFC889E}" srcOrd="5" destOrd="0" presId="urn:microsoft.com/office/officeart/2005/8/layout/chevron2"/>
    <dgm:cxn modelId="{1B8743A8-0C75-B745-8B57-19A57E2C92F0}" type="presParOf" srcId="{8470C9ED-1114-4A42-B12C-AB5E292C6D47}" destId="{B00A9DB8-7A10-A14E-91B7-197B3B9BA68D}" srcOrd="6" destOrd="0" presId="urn:microsoft.com/office/officeart/2005/8/layout/chevron2"/>
    <dgm:cxn modelId="{3452AB59-2E90-3C47-94CF-A207087BC294}" type="presParOf" srcId="{B00A9DB8-7A10-A14E-91B7-197B3B9BA68D}" destId="{7A627382-8CD1-E445-BD29-7DA63411C103}" srcOrd="0" destOrd="0" presId="urn:microsoft.com/office/officeart/2005/8/layout/chevron2"/>
    <dgm:cxn modelId="{F5364D45-BF90-A64F-9BF7-82BEBBB04771}" type="presParOf" srcId="{B00A9DB8-7A10-A14E-91B7-197B3B9BA68D}" destId="{78B0FC80-350B-C049-AA80-77D5AD2437C4}" srcOrd="1" destOrd="0" presId="urn:microsoft.com/office/officeart/2005/8/layout/chevron2"/>
  </dgm:cxnLst>
  <dgm:bg/>
  <dgm:whole/>
  <dgm:extLst>
    <a:ext uri="http://schemas.microsoft.com/office/drawing/2008/diagram">
      <dsp:dataModelExt xmlns:dsp="http://schemas.microsoft.com/office/drawing/2008/diagram" relId="rId54"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306E3CF9-434A-5440-9217-C7A312A0153E}" type="doc">
      <dgm:prSet loTypeId="urn:microsoft.com/office/officeart/2005/8/layout/chevron2" loCatId="" qsTypeId="urn:microsoft.com/office/officeart/2005/8/quickstyle/simple4" qsCatId="simple" csTypeId="urn:microsoft.com/office/officeart/2005/8/colors/accent1_2" csCatId="accent1" phldr="1"/>
      <dgm:spPr/>
      <dgm:t>
        <a:bodyPr/>
        <a:lstStyle/>
        <a:p>
          <a:endParaRPr lang="en-US"/>
        </a:p>
      </dgm:t>
    </dgm:pt>
    <dgm:pt modelId="{30131D21-669A-014C-9571-BD7044CF636F}">
      <dgm:prSet phldrT="[Text]"/>
      <dgm:spPr>
        <a:solidFill>
          <a:schemeClr val="accent1">
            <a:lumMod val="60000"/>
            <a:lumOff val="40000"/>
          </a:schemeClr>
        </a:solidFill>
        <a:ln w="12700"/>
      </dgm:spPr>
      <dgm:t>
        <a:bodyPr/>
        <a:lstStyle/>
        <a:p>
          <a:pPr algn="ctr"/>
          <a:r>
            <a:rPr lang="en-US"/>
            <a:t>Research &amp; External Innovation</a:t>
          </a:r>
        </a:p>
      </dgm:t>
    </dgm:pt>
    <dgm:pt modelId="{318D8FC8-3142-B34E-A8CC-17EA1D056440}" type="parTrans" cxnId="{1C1CC9B6-092A-DB40-A292-C664F3EC5D2C}">
      <dgm:prSet/>
      <dgm:spPr/>
      <dgm:t>
        <a:bodyPr/>
        <a:lstStyle/>
        <a:p>
          <a:pPr algn="ctr"/>
          <a:endParaRPr lang="en-US"/>
        </a:p>
      </dgm:t>
    </dgm:pt>
    <dgm:pt modelId="{106ACDF2-3F0B-ED49-9C82-D435CBC6FCD8}" type="sibTrans" cxnId="{1C1CC9B6-092A-DB40-A292-C664F3EC5D2C}">
      <dgm:prSet/>
      <dgm:spPr/>
      <dgm:t>
        <a:bodyPr/>
        <a:lstStyle/>
        <a:p>
          <a:pPr algn="ctr"/>
          <a:endParaRPr lang="en-US"/>
        </a:p>
      </dgm:t>
    </dgm:pt>
    <dgm:pt modelId="{5D17C2E4-0272-B646-99B8-A3909A872D61}">
      <dgm:prSet phldrT="[Text]"/>
      <dgm:spPr>
        <a:solidFill>
          <a:schemeClr val="tx2">
            <a:lumMod val="60000"/>
            <a:lumOff val="40000"/>
          </a:schemeClr>
        </a:solidFill>
        <a:ln w="12700"/>
      </dgm:spPr>
      <dgm:t>
        <a:bodyPr/>
        <a:lstStyle/>
        <a:p>
          <a:pPr algn="ctr"/>
          <a:r>
            <a:rPr lang="en-US"/>
            <a:t>Early Development</a:t>
          </a:r>
        </a:p>
      </dgm:t>
    </dgm:pt>
    <dgm:pt modelId="{772B9C11-8E45-844B-BBE7-AA5AB416CAC8}" type="parTrans" cxnId="{24561BB9-FB99-4143-AA45-9978E9EACF76}">
      <dgm:prSet/>
      <dgm:spPr/>
      <dgm:t>
        <a:bodyPr/>
        <a:lstStyle/>
        <a:p>
          <a:pPr algn="ctr"/>
          <a:endParaRPr lang="en-US"/>
        </a:p>
      </dgm:t>
    </dgm:pt>
    <dgm:pt modelId="{7F5A487E-C380-DF4A-BA7F-BC0C7E68E935}" type="sibTrans" cxnId="{24561BB9-FB99-4143-AA45-9978E9EACF76}">
      <dgm:prSet/>
      <dgm:spPr/>
      <dgm:t>
        <a:bodyPr/>
        <a:lstStyle/>
        <a:p>
          <a:pPr algn="ctr"/>
          <a:endParaRPr lang="en-US"/>
        </a:p>
      </dgm:t>
    </dgm:pt>
    <dgm:pt modelId="{9019549E-F840-E948-B983-E38B2AACC96F}">
      <dgm:prSet phldrT="[Text]"/>
      <dgm:spPr>
        <a:solidFill>
          <a:schemeClr val="accent1">
            <a:lumMod val="75000"/>
          </a:schemeClr>
        </a:solidFill>
        <a:ln w="12700"/>
      </dgm:spPr>
      <dgm:t>
        <a:bodyPr/>
        <a:lstStyle/>
        <a:p>
          <a:pPr algn="ctr"/>
          <a:r>
            <a:rPr lang="en-US">
              <a:solidFill>
                <a:schemeClr val="lt1"/>
              </a:solidFill>
            </a:rPr>
            <a:t>Late Development</a:t>
          </a:r>
        </a:p>
      </dgm:t>
    </dgm:pt>
    <dgm:pt modelId="{1713C012-32EB-4844-B185-74A8E0F7BE2D}" type="parTrans" cxnId="{A5ABF97F-ED2E-9E40-ACDB-6D7267A80B4D}">
      <dgm:prSet/>
      <dgm:spPr/>
      <dgm:t>
        <a:bodyPr/>
        <a:lstStyle/>
        <a:p>
          <a:pPr algn="ctr"/>
          <a:endParaRPr lang="en-US"/>
        </a:p>
      </dgm:t>
    </dgm:pt>
    <dgm:pt modelId="{B5C7DF27-115E-D142-AEF1-FD7F11DF0B43}" type="sibTrans" cxnId="{A5ABF97F-ED2E-9E40-ACDB-6D7267A80B4D}">
      <dgm:prSet/>
      <dgm:spPr/>
      <dgm:t>
        <a:bodyPr/>
        <a:lstStyle/>
        <a:p>
          <a:pPr algn="ctr"/>
          <a:endParaRPr lang="en-US"/>
        </a:p>
      </dgm:t>
    </dgm:pt>
    <dgm:pt modelId="{59425074-9A22-154D-8672-5C3E2D2477A2}">
      <dgm:prSet phldrT="[Text]"/>
      <dgm:spPr>
        <a:solidFill>
          <a:schemeClr val="accent1">
            <a:lumMod val="50000"/>
          </a:schemeClr>
        </a:solidFill>
        <a:ln w="12700"/>
      </dgm:spPr>
      <dgm:t>
        <a:bodyPr/>
        <a:lstStyle/>
        <a:p>
          <a:pPr algn="ctr"/>
          <a:r>
            <a:rPr lang="en-US"/>
            <a:t>Support</a:t>
          </a:r>
        </a:p>
      </dgm:t>
    </dgm:pt>
    <dgm:pt modelId="{5AAAD021-7576-AF42-9627-F12914A9A27D}" type="parTrans" cxnId="{415B53F6-D3C2-AC48-AD10-5FB262199FF8}">
      <dgm:prSet/>
      <dgm:spPr/>
      <dgm:t>
        <a:bodyPr/>
        <a:lstStyle/>
        <a:p>
          <a:pPr algn="ctr"/>
          <a:endParaRPr lang="en-US"/>
        </a:p>
      </dgm:t>
    </dgm:pt>
    <dgm:pt modelId="{FA558709-1181-9F4B-9981-ECADEA3CED31}" type="sibTrans" cxnId="{415B53F6-D3C2-AC48-AD10-5FB262199FF8}">
      <dgm:prSet/>
      <dgm:spPr/>
      <dgm:t>
        <a:bodyPr/>
        <a:lstStyle/>
        <a:p>
          <a:pPr algn="ctr"/>
          <a:endParaRPr lang="en-US"/>
        </a:p>
      </dgm:t>
    </dgm:pt>
    <dgm:pt modelId="{8470C9ED-1114-4A42-B12C-AB5E292C6D47}" type="pres">
      <dgm:prSet presAssocID="{306E3CF9-434A-5440-9217-C7A312A0153E}" presName="linearFlow" presStyleCnt="0">
        <dgm:presLayoutVars>
          <dgm:dir/>
          <dgm:animLvl val="lvl"/>
          <dgm:resizeHandles val="exact"/>
        </dgm:presLayoutVars>
      </dgm:prSet>
      <dgm:spPr/>
    </dgm:pt>
    <dgm:pt modelId="{6BEAA415-C8D3-3B43-BF71-EE442848C5E0}" type="pres">
      <dgm:prSet presAssocID="{30131D21-669A-014C-9571-BD7044CF636F}" presName="composite" presStyleCnt="0"/>
      <dgm:spPr/>
    </dgm:pt>
    <dgm:pt modelId="{92D80B88-4AA7-C448-A0E8-9E67D1E023D5}" type="pres">
      <dgm:prSet presAssocID="{30131D21-669A-014C-9571-BD7044CF636F}" presName="parentText" presStyleLbl="alignNode1" presStyleIdx="0" presStyleCnt="4">
        <dgm:presLayoutVars>
          <dgm:chMax val="1"/>
          <dgm:bulletEnabled val="1"/>
        </dgm:presLayoutVars>
      </dgm:prSet>
      <dgm:spPr/>
    </dgm:pt>
    <dgm:pt modelId="{33150D4B-AC57-3142-B118-8C1BBE158AC5}" type="pres">
      <dgm:prSet presAssocID="{30131D21-669A-014C-9571-BD7044CF636F}" presName="descendantText" presStyleLbl="alignAcc1" presStyleIdx="0" presStyleCnt="4" custScaleY="100000">
        <dgm:presLayoutVars>
          <dgm:bulletEnabled val="1"/>
        </dgm:presLayoutVars>
      </dgm:prSet>
      <dgm:spPr>
        <a:ln w="12700"/>
      </dgm:spPr>
    </dgm:pt>
    <dgm:pt modelId="{58355AF5-97EE-3B4F-AD06-83EB65426C88}" type="pres">
      <dgm:prSet presAssocID="{106ACDF2-3F0B-ED49-9C82-D435CBC6FCD8}" presName="sp" presStyleCnt="0"/>
      <dgm:spPr/>
    </dgm:pt>
    <dgm:pt modelId="{EE189E43-618D-1F41-AC9E-FE85FD4B2585}" type="pres">
      <dgm:prSet presAssocID="{5D17C2E4-0272-B646-99B8-A3909A872D61}" presName="composite" presStyleCnt="0"/>
      <dgm:spPr/>
    </dgm:pt>
    <dgm:pt modelId="{01AF9B6B-040D-F44F-BA86-96E6B2E631C7}" type="pres">
      <dgm:prSet presAssocID="{5D17C2E4-0272-B646-99B8-A3909A872D61}" presName="parentText" presStyleLbl="alignNode1" presStyleIdx="1" presStyleCnt="4">
        <dgm:presLayoutVars>
          <dgm:chMax val="1"/>
          <dgm:bulletEnabled val="1"/>
        </dgm:presLayoutVars>
      </dgm:prSet>
      <dgm:spPr/>
    </dgm:pt>
    <dgm:pt modelId="{F848A4B3-3E11-394B-B7E8-A42B741BC410}" type="pres">
      <dgm:prSet presAssocID="{5D17C2E4-0272-B646-99B8-A3909A872D61}" presName="descendantText" presStyleLbl="alignAcc1" presStyleIdx="1" presStyleCnt="4">
        <dgm:presLayoutVars>
          <dgm:bulletEnabled val="1"/>
        </dgm:presLayoutVars>
      </dgm:prSet>
      <dgm:spPr>
        <a:ln w="12700"/>
      </dgm:spPr>
    </dgm:pt>
    <dgm:pt modelId="{B0AAF9AA-BDC2-A74C-8F78-8CE8DF0A7D85}" type="pres">
      <dgm:prSet presAssocID="{7F5A487E-C380-DF4A-BA7F-BC0C7E68E935}" presName="sp" presStyleCnt="0"/>
      <dgm:spPr/>
    </dgm:pt>
    <dgm:pt modelId="{24246018-0E30-194E-92B4-9D7118C887F3}" type="pres">
      <dgm:prSet presAssocID="{9019549E-F840-E948-B983-E38B2AACC96F}" presName="composite" presStyleCnt="0"/>
      <dgm:spPr/>
    </dgm:pt>
    <dgm:pt modelId="{692AA2B9-59EB-974F-8168-54445C8CC411}" type="pres">
      <dgm:prSet presAssocID="{9019549E-F840-E948-B983-E38B2AACC96F}" presName="parentText" presStyleLbl="alignNode1" presStyleIdx="2" presStyleCnt="4">
        <dgm:presLayoutVars>
          <dgm:chMax val="1"/>
          <dgm:bulletEnabled val="1"/>
        </dgm:presLayoutVars>
      </dgm:prSet>
      <dgm:spPr/>
    </dgm:pt>
    <dgm:pt modelId="{D0674E5A-2B4A-8F4F-99EA-0BA3A42B5F00}" type="pres">
      <dgm:prSet presAssocID="{9019549E-F840-E948-B983-E38B2AACC96F}" presName="descendantText" presStyleLbl="alignAcc1" presStyleIdx="2" presStyleCnt="4">
        <dgm:presLayoutVars>
          <dgm:bulletEnabled val="1"/>
        </dgm:presLayoutVars>
      </dgm:prSet>
      <dgm:spPr>
        <a:ln w="12700"/>
      </dgm:spPr>
    </dgm:pt>
    <dgm:pt modelId="{7667C176-D3FB-D34E-9376-CA3D5FFC889E}" type="pres">
      <dgm:prSet presAssocID="{B5C7DF27-115E-D142-AEF1-FD7F11DF0B43}" presName="sp" presStyleCnt="0"/>
      <dgm:spPr/>
    </dgm:pt>
    <dgm:pt modelId="{B00A9DB8-7A10-A14E-91B7-197B3B9BA68D}" type="pres">
      <dgm:prSet presAssocID="{59425074-9A22-154D-8672-5C3E2D2477A2}" presName="composite" presStyleCnt="0"/>
      <dgm:spPr/>
    </dgm:pt>
    <dgm:pt modelId="{7A627382-8CD1-E445-BD29-7DA63411C103}" type="pres">
      <dgm:prSet presAssocID="{59425074-9A22-154D-8672-5C3E2D2477A2}" presName="parentText" presStyleLbl="alignNode1" presStyleIdx="3" presStyleCnt="4">
        <dgm:presLayoutVars>
          <dgm:chMax val="1"/>
          <dgm:bulletEnabled val="1"/>
        </dgm:presLayoutVars>
      </dgm:prSet>
      <dgm:spPr/>
    </dgm:pt>
    <dgm:pt modelId="{78B0FC80-350B-C049-AA80-77D5AD2437C4}" type="pres">
      <dgm:prSet presAssocID="{59425074-9A22-154D-8672-5C3E2D2477A2}" presName="descendantText" presStyleLbl="alignAcc1" presStyleIdx="3" presStyleCnt="4" custLinFactNeighborY="2090">
        <dgm:presLayoutVars>
          <dgm:bulletEnabled val="1"/>
        </dgm:presLayoutVars>
      </dgm:prSet>
      <dgm:spPr>
        <a:ln w="12700"/>
      </dgm:spPr>
    </dgm:pt>
  </dgm:ptLst>
  <dgm:cxnLst>
    <dgm:cxn modelId="{999FC901-CDFF-D345-8899-97D7579FD9A8}" type="presOf" srcId="{30131D21-669A-014C-9571-BD7044CF636F}" destId="{92D80B88-4AA7-C448-A0E8-9E67D1E023D5}" srcOrd="0" destOrd="0" presId="urn:microsoft.com/office/officeart/2005/8/layout/chevron2"/>
    <dgm:cxn modelId="{C8CC7F23-0B09-D045-ACCF-B7EB4F3C2272}" type="presOf" srcId="{306E3CF9-434A-5440-9217-C7A312A0153E}" destId="{8470C9ED-1114-4A42-B12C-AB5E292C6D47}" srcOrd="0" destOrd="0" presId="urn:microsoft.com/office/officeart/2005/8/layout/chevron2"/>
    <dgm:cxn modelId="{D2629969-BD3D-6C42-A011-70673B5C02C9}" type="presOf" srcId="{5D17C2E4-0272-B646-99B8-A3909A872D61}" destId="{01AF9B6B-040D-F44F-BA86-96E6B2E631C7}" srcOrd="0" destOrd="0" presId="urn:microsoft.com/office/officeart/2005/8/layout/chevron2"/>
    <dgm:cxn modelId="{5507DB6B-C4CF-A347-B5A4-81F85773737B}" type="presOf" srcId="{59425074-9A22-154D-8672-5C3E2D2477A2}" destId="{7A627382-8CD1-E445-BD29-7DA63411C103}" srcOrd="0" destOrd="0" presId="urn:microsoft.com/office/officeart/2005/8/layout/chevron2"/>
    <dgm:cxn modelId="{B5C7E176-E1CB-BE45-94EC-4B8DEF559B3B}" type="presOf" srcId="{9019549E-F840-E948-B983-E38B2AACC96F}" destId="{692AA2B9-59EB-974F-8168-54445C8CC411}" srcOrd="0" destOrd="0" presId="urn:microsoft.com/office/officeart/2005/8/layout/chevron2"/>
    <dgm:cxn modelId="{A5ABF97F-ED2E-9E40-ACDB-6D7267A80B4D}" srcId="{306E3CF9-434A-5440-9217-C7A312A0153E}" destId="{9019549E-F840-E948-B983-E38B2AACC96F}" srcOrd="2" destOrd="0" parTransId="{1713C012-32EB-4844-B185-74A8E0F7BE2D}" sibTransId="{B5C7DF27-115E-D142-AEF1-FD7F11DF0B43}"/>
    <dgm:cxn modelId="{1C1CC9B6-092A-DB40-A292-C664F3EC5D2C}" srcId="{306E3CF9-434A-5440-9217-C7A312A0153E}" destId="{30131D21-669A-014C-9571-BD7044CF636F}" srcOrd="0" destOrd="0" parTransId="{318D8FC8-3142-B34E-A8CC-17EA1D056440}" sibTransId="{106ACDF2-3F0B-ED49-9C82-D435CBC6FCD8}"/>
    <dgm:cxn modelId="{24561BB9-FB99-4143-AA45-9978E9EACF76}" srcId="{306E3CF9-434A-5440-9217-C7A312A0153E}" destId="{5D17C2E4-0272-B646-99B8-A3909A872D61}" srcOrd="1" destOrd="0" parTransId="{772B9C11-8E45-844B-BBE7-AA5AB416CAC8}" sibTransId="{7F5A487E-C380-DF4A-BA7F-BC0C7E68E935}"/>
    <dgm:cxn modelId="{415B53F6-D3C2-AC48-AD10-5FB262199FF8}" srcId="{306E3CF9-434A-5440-9217-C7A312A0153E}" destId="{59425074-9A22-154D-8672-5C3E2D2477A2}" srcOrd="3" destOrd="0" parTransId="{5AAAD021-7576-AF42-9627-F12914A9A27D}" sibTransId="{FA558709-1181-9F4B-9981-ECADEA3CED31}"/>
    <dgm:cxn modelId="{65952DB9-A80D-DF46-A6F0-1F27FC665934}" type="presParOf" srcId="{8470C9ED-1114-4A42-B12C-AB5E292C6D47}" destId="{6BEAA415-C8D3-3B43-BF71-EE442848C5E0}" srcOrd="0" destOrd="0" presId="urn:microsoft.com/office/officeart/2005/8/layout/chevron2"/>
    <dgm:cxn modelId="{DF7CB03C-7692-0943-9A29-56EB6BC036F9}" type="presParOf" srcId="{6BEAA415-C8D3-3B43-BF71-EE442848C5E0}" destId="{92D80B88-4AA7-C448-A0E8-9E67D1E023D5}" srcOrd="0" destOrd="0" presId="urn:microsoft.com/office/officeart/2005/8/layout/chevron2"/>
    <dgm:cxn modelId="{805FE881-4156-F647-9D8F-2276EC23A268}" type="presParOf" srcId="{6BEAA415-C8D3-3B43-BF71-EE442848C5E0}" destId="{33150D4B-AC57-3142-B118-8C1BBE158AC5}" srcOrd="1" destOrd="0" presId="urn:microsoft.com/office/officeart/2005/8/layout/chevron2"/>
    <dgm:cxn modelId="{0D1AC723-D216-5746-B870-83BEBFC3335B}" type="presParOf" srcId="{8470C9ED-1114-4A42-B12C-AB5E292C6D47}" destId="{58355AF5-97EE-3B4F-AD06-83EB65426C88}" srcOrd="1" destOrd="0" presId="urn:microsoft.com/office/officeart/2005/8/layout/chevron2"/>
    <dgm:cxn modelId="{6266BD72-29D5-4D49-B27B-195F4C90A67B}" type="presParOf" srcId="{8470C9ED-1114-4A42-B12C-AB5E292C6D47}" destId="{EE189E43-618D-1F41-AC9E-FE85FD4B2585}" srcOrd="2" destOrd="0" presId="urn:microsoft.com/office/officeart/2005/8/layout/chevron2"/>
    <dgm:cxn modelId="{FE04567A-AC84-F64F-8BC9-C7AB238F5F74}" type="presParOf" srcId="{EE189E43-618D-1F41-AC9E-FE85FD4B2585}" destId="{01AF9B6B-040D-F44F-BA86-96E6B2E631C7}" srcOrd="0" destOrd="0" presId="urn:microsoft.com/office/officeart/2005/8/layout/chevron2"/>
    <dgm:cxn modelId="{706E493D-6969-B94E-A43F-4BFE5DEA8686}" type="presParOf" srcId="{EE189E43-618D-1F41-AC9E-FE85FD4B2585}" destId="{F848A4B3-3E11-394B-B7E8-A42B741BC410}" srcOrd="1" destOrd="0" presId="urn:microsoft.com/office/officeart/2005/8/layout/chevron2"/>
    <dgm:cxn modelId="{E3324ECC-C461-0D4A-AFFC-12EE5D17A2C9}" type="presParOf" srcId="{8470C9ED-1114-4A42-B12C-AB5E292C6D47}" destId="{B0AAF9AA-BDC2-A74C-8F78-8CE8DF0A7D85}" srcOrd="3" destOrd="0" presId="urn:microsoft.com/office/officeart/2005/8/layout/chevron2"/>
    <dgm:cxn modelId="{C4BFA68D-AE20-7D48-B0FE-EB6E92F80013}" type="presParOf" srcId="{8470C9ED-1114-4A42-B12C-AB5E292C6D47}" destId="{24246018-0E30-194E-92B4-9D7118C887F3}" srcOrd="4" destOrd="0" presId="urn:microsoft.com/office/officeart/2005/8/layout/chevron2"/>
    <dgm:cxn modelId="{9A0CA538-277E-4849-96EC-A982058E16E9}" type="presParOf" srcId="{24246018-0E30-194E-92B4-9D7118C887F3}" destId="{692AA2B9-59EB-974F-8168-54445C8CC411}" srcOrd="0" destOrd="0" presId="urn:microsoft.com/office/officeart/2005/8/layout/chevron2"/>
    <dgm:cxn modelId="{6DFE4970-D62A-DF42-87C7-D11BE0A1C2F1}" type="presParOf" srcId="{24246018-0E30-194E-92B4-9D7118C887F3}" destId="{D0674E5A-2B4A-8F4F-99EA-0BA3A42B5F00}" srcOrd="1" destOrd="0" presId="urn:microsoft.com/office/officeart/2005/8/layout/chevron2"/>
    <dgm:cxn modelId="{8805CB98-BB51-3840-ACEE-423C282C0D02}" type="presParOf" srcId="{8470C9ED-1114-4A42-B12C-AB5E292C6D47}" destId="{7667C176-D3FB-D34E-9376-CA3D5FFC889E}" srcOrd="5" destOrd="0" presId="urn:microsoft.com/office/officeart/2005/8/layout/chevron2"/>
    <dgm:cxn modelId="{DE658E35-7B43-7C45-9307-6218BF9F3231}" type="presParOf" srcId="{8470C9ED-1114-4A42-B12C-AB5E292C6D47}" destId="{B00A9DB8-7A10-A14E-91B7-197B3B9BA68D}" srcOrd="6" destOrd="0" presId="urn:microsoft.com/office/officeart/2005/8/layout/chevron2"/>
    <dgm:cxn modelId="{BFAA0F0B-B89F-AA4B-AD31-C46471EC4AF1}" type="presParOf" srcId="{B00A9DB8-7A10-A14E-91B7-197B3B9BA68D}" destId="{7A627382-8CD1-E445-BD29-7DA63411C103}" srcOrd="0" destOrd="0" presId="urn:microsoft.com/office/officeart/2005/8/layout/chevron2"/>
    <dgm:cxn modelId="{41758B4F-356C-044F-A3CD-4540B67F1DD4}" type="presParOf" srcId="{B00A9DB8-7A10-A14E-91B7-197B3B9BA68D}" destId="{78B0FC80-350B-C049-AA80-77D5AD2437C4}" srcOrd="1" destOrd="0" presId="urn:microsoft.com/office/officeart/2005/8/layout/chevron2"/>
  </dgm:cxnLst>
  <dgm:bg/>
  <dgm:whole/>
  <dgm:extLst>
    <a:ext uri="http://schemas.microsoft.com/office/drawing/2008/diagram">
      <dsp:dataModelExt xmlns:dsp="http://schemas.microsoft.com/office/drawing/2008/diagram" relId="rId5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80B88-4AA7-C448-A0E8-9E67D1E023D5}">
      <dsp:nvSpPr>
        <dsp:cNvPr id="0" name=""/>
        <dsp:cNvSpPr/>
      </dsp:nvSpPr>
      <dsp:spPr>
        <a:xfrm rot="5400000">
          <a:off x="-226156" y="228905"/>
          <a:ext cx="1507707" cy="1055395"/>
        </a:xfrm>
        <a:prstGeom prst="chevron">
          <a:avLst/>
        </a:prstGeom>
        <a:solidFill>
          <a:schemeClr val="accent1">
            <a:lumMod val="60000"/>
            <a:lumOff val="4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Research &amp; External Innovation</a:t>
          </a:r>
        </a:p>
      </dsp:txBody>
      <dsp:txXfrm rot="-5400000">
        <a:off x="1" y="530447"/>
        <a:ext cx="1055395" cy="452312"/>
      </dsp:txXfrm>
    </dsp:sp>
    <dsp:sp modelId="{33150D4B-AC57-3142-B118-8C1BBE158AC5}">
      <dsp:nvSpPr>
        <dsp:cNvPr id="0" name=""/>
        <dsp:cNvSpPr/>
      </dsp:nvSpPr>
      <dsp:spPr>
        <a:xfrm rot="5400000">
          <a:off x="3369855" y="-2311710"/>
          <a:ext cx="980009" cy="5608929"/>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01AF9B6B-040D-F44F-BA86-96E6B2E631C7}">
      <dsp:nvSpPr>
        <dsp:cNvPr id="0" name=""/>
        <dsp:cNvSpPr/>
      </dsp:nvSpPr>
      <dsp:spPr>
        <a:xfrm rot="5400000">
          <a:off x="-226156" y="1592491"/>
          <a:ext cx="1507707" cy="1055395"/>
        </a:xfrm>
        <a:prstGeom prst="chevron">
          <a:avLst/>
        </a:prstGeom>
        <a:solidFill>
          <a:schemeClr val="tx2">
            <a:lumMod val="60000"/>
            <a:lumOff val="4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Early Development</a:t>
          </a:r>
        </a:p>
      </dsp:txBody>
      <dsp:txXfrm rot="-5400000">
        <a:off x="1" y="1894033"/>
        <a:ext cx="1055395" cy="452312"/>
      </dsp:txXfrm>
    </dsp:sp>
    <dsp:sp modelId="{F848A4B3-3E11-394B-B7E8-A42B741BC410}">
      <dsp:nvSpPr>
        <dsp:cNvPr id="0" name=""/>
        <dsp:cNvSpPr/>
      </dsp:nvSpPr>
      <dsp:spPr>
        <a:xfrm rot="5400000">
          <a:off x="3369855" y="-948124"/>
          <a:ext cx="980009" cy="5608929"/>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692AA2B9-59EB-974F-8168-54445C8CC411}">
      <dsp:nvSpPr>
        <dsp:cNvPr id="0" name=""/>
        <dsp:cNvSpPr/>
      </dsp:nvSpPr>
      <dsp:spPr>
        <a:xfrm rot="5400000">
          <a:off x="-226156" y="2956078"/>
          <a:ext cx="1507707" cy="1055395"/>
        </a:xfrm>
        <a:prstGeom prst="chevron">
          <a:avLst/>
        </a:prstGeom>
        <a:solidFill>
          <a:schemeClr val="accent1">
            <a:lumMod val="75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solidFill>
                <a:schemeClr val="lt1"/>
              </a:solidFill>
            </a:rPr>
            <a:t>Late Development</a:t>
          </a:r>
        </a:p>
      </dsp:txBody>
      <dsp:txXfrm rot="-5400000">
        <a:off x="1" y="3257620"/>
        <a:ext cx="1055395" cy="452312"/>
      </dsp:txXfrm>
    </dsp:sp>
    <dsp:sp modelId="{D0674E5A-2B4A-8F4F-99EA-0BA3A42B5F00}">
      <dsp:nvSpPr>
        <dsp:cNvPr id="0" name=""/>
        <dsp:cNvSpPr/>
      </dsp:nvSpPr>
      <dsp:spPr>
        <a:xfrm rot="5400000">
          <a:off x="3369855" y="415462"/>
          <a:ext cx="980009" cy="5608929"/>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7A627382-8CD1-E445-BD29-7DA63411C103}">
      <dsp:nvSpPr>
        <dsp:cNvPr id="0" name=""/>
        <dsp:cNvSpPr/>
      </dsp:nvSpPr>
      <dsp:spPr>
        <a:xfrm rot="5400000">
          <a:off x="-226156" y="4319665"/>
          <a:ext cx="1507707" cy="1055395"/>
        </a:xfrm>
        <a:prstGeom prst="chevron">
          <a:avLst/>
        </a:prstGeom>
        <a:solidFill>
          <a:schemeClr val="accent1">
            <a:lumMod val="5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Support</a:t>
          </a:r>
        </a:p>
      </dsp:txBody>
      <dsp:txXfrm rot="-5400000">
        <a:off x="1" y="4621207"/>
        <a:ext cx="1055395" cy="452312"/>
      </dsp:txXfrm>
    </dsp:sp>
    <dsp:sp modelId="{78B0FC80-350B-C049-AA80-77D5AD2437C4}">
      <dsp:nvSpPr>
        <dsp:cNvPr id="0" name=""/>
        <dsp:cNvSpPr/>
      </dsp:nvSpPr>
      <dsp:spPr>
        <a:xfrm rot="5400000">
          <a:off x="3369855" y="1799531"/>
          <a:ext cx="980009" cy="5608929"/>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80B88-4AA7-C448-A0E8-9E67D1E023D5}">
      <dsp:nvSpPr>
        <dsp:cNvPr id="0" name=""/>
        <dsp:cNvSpPr/>
      </dsp:nvSpPr>
      <dsp:spPr>
        <a:xfrm rot="5400000">
          <a:off x="-206452" y="206756"/>
          <a:ext cx="1376347" cy="963443"/>
        </a:xfrm>
        <a:prstGeom prst="chevron">
          <a:avLst/>
        </a:prstGeom>
        <a:solidFill>
          <a:schemeClr val="accent1">
            <a:lumMod val="60000"/>
            <a:lumOff val="4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Research &amp; External Innovation</a:t>
          </a:r>
        </a:p>
      </dsp:txBody>
      <dsp:txXfrm rot="-5400000">
        <a:off x="1" y="482026"/>
        <a:ext cx="963443" cy="412904"/>
      </dsp:txXfrm>
    </dsp:sp>
    <dsp:sp modelId="{33150D4B-AC57-3142-B118-8C1BBE158AC5}">
      <dsp:nvSpPr>
        <dsp:cNvPr id="0" name=""/>
        <dsp:cNvSpPr/>
      </dsp:nvSpPr>
      <dsp:spPr>
        <a:xfrm rot="5400000">
          <a:off x="3366571" y="-2402824"/>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01AF9B6B-040D-F44F-BA86-96E6B2E631C7}">
      <dsp:nvSpPr>
        <dsp:cNvPr id="0" name=""/>
        <dsp:cNvSpPr/>
      </dsp:nvSpPr>
      <dsp:spPr>
        <a:xfrm rot="5400000">
          <a:off x="-206452" y="1437674"/>
          <a:ext cx="1376347" cy="963443"/>
        </a:xfrm>
        <a:prstGeom prst="chevron">
          <a:avLst/>
        </a:prstGeom>
        <a:solidFill>
          <a:schemeClr val="tx2">
            <a:lumMod val="60000"/>
            <a:lumOff val="4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Early Development</a:t>
          </a:r>
        </a:p>
      </dsp:txBody>
      <dsp:txXfrm rot="-5400000">
        <a:off x="1" y="1712944"/>
        <a:ext cx="963443" cy="412904"/>
      </dsp:txXfrm>
    </dsp:sp>
    <dsp:sp modelId="{F848A4B3-3E11-394B-B7E8-A42B741BC410}">
      <dsp:nvSpPr>
        <dsp:cNvPr id="0" name=""/>
        <dsp:cNvSpPr/>
      </dsp:nvSpPr>
      <dsp:spPr>
        <a:xfrm rot="5400000">
          <a:off x="3366571" y="-1171905"/>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692AA2B9-59EB-974F-8168-54445C8CC411}">
      <dsp:nvSpPr>
        <dsp:cNvPr id="0" name=""/>
        <dsp:cNvSpPr/>
      </dsp:nvSpPr>
      <dsp:spPr>
        <a:xfrm rot="5400000">
          <a:off x="-206452" y="2668593"/>
          <a:ext cx="1376347" cy="963443"/>
        </a:xfrm>
        <a:prstGeom prst="chevron">
          <a:avLst/>
        </a:prstGeom>
        <a:solidFill>
          <a:schemeClr val="accent1">
            <a:lumMod val="75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solidFill>
                <a:schemeClr val="lt1"/>
              </a:solidFill>
            </a:rPr>
            <a:t>Late Development</a:t>
          </a:r>
        </a:p>
      </dsp:txBody>
      <dsp:txXfrm rot="-5400000">
        <a:off x="1" y="2943863"/>
        <a:ext cx="963443" cy="412904"/>
      </dsp:txXfrm>
    </dsp:sp>
    <dsp:sp modelId="{D0674E5A-2B4A-8F4F-99EA-0BA3A42B5F00}">
      <dsp:nvSpPr>
        <dsp:cNvPr id="0" name=""/>
        <dsp:cNvSpPr/>
      </dsp:nvSpPr>
      <dsp:spPr>
        <a:xfrm rot="5400000">
          <a:off x="3366571" y="59013"/>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 modelId="{7A627382-8CD1-E445-BD29-7DA63411C103}">
      <dsp:nvSpPr>
        <dsp:cNvPr id="0" name=""/>
        <dsp:cNvSpPr/>
      </dsp:nvSpPr>
      <dsp:spPr>
        <a:xfrm rot="5400000">
          <a:off x="-206452" y="3899511"/>
          <a:ext cx="1376347" cy="963443"/>
        </a:xfrm>
        <a:prstGeom prst="chevron">
          <a:avLst/>
        </a:prstGeom>
        <a:solidFill>
          <a:schemeClr val="accent1">
            <a:lumMod val="50000"/>
          </a:schemeClr>
        </a:solidFill>
        <a:ln w="12700" cap="flat" cmpd="sng" algn="ctr">
          <a:solidFill>
            <a:scrgbClr r="0" g="0" b="0">
              <a:shade val="95000"/>
              <a:satMod val="105000"/>
            </a:scrgb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Support</a:t>
          </a:r>
        </a:p>
      </dsp:txBody>
      <dsp:txXfrm rot="-5400000">
        <a:off x="1" y="4174781"/>
        <a:ext cx="963443" cy="412904"/>
      </dsp:txXfrm>
    </dsp:sp>
    <dsp:sp modelId="{78B0FC80-350B-C049-AA80-77D5AD2437C4}">
      <dsp:nvSpPr>
        <dsp:cNvPr id="0" name=""/>
        <dsp:cNvSpPr/>
      </dsp:nvSpPr>
      <dsp:spPr>
        <a:xfrm rot="5400000">
          <a:off x="3366571" y="1308629"/>
          <a:ext cx="894625" cy="5700881"/>
        </a:xfrm>
        <a:prstGeom prst="round2SameRect">
          <a:avLst/>
        </a:prstGeom>
        <a:solidFill>
          <a:schemeClr val="lt1">
            <a:alpha val="90000"/>
            <a:hueOff val="0"/>
            <a:satOff val="0"/>
            <a:lumOff val="0"/>
            <a:alphaOff val="0"/>
          </a:schemeClr>
        </a:solidFill>
        <a:ln w="12700" cap="flat" cmpd="sng" algn="ctr">
          <a:solidFill>
            <a:scrgbClr r="0" g="0" b="0">
              <a:shade val="95000"/>
              <a:satMod val="105000"/>
            </a:scrgbClr>
          </a:solidFill>
          <a:prstDash val="solid"/>
        </a:ln>
        <a:effectLst/>
      </dsp:spPr>
      <dsp:style>
        <a:lnRef idx="1">
          <a:scrgbClr r="0" g="0" b="0"/>
        </a:lnRef>
        <a:fillRef idx="1">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3872032e-a1bf-409a-91d8-79e2561f9457">6HAXTY5FZTHJ-365-3030</_dlc_DocId>
    <_dlc_DocIdUrl xmlns="3872032e-a1bf-409a-91d8-79e2561f9457">
      <Url>https://ffanet.ffa.org/sites/collaboration/edresources/_layouts/15/DocIdRedir.aspx?ID=6HAXTY5FZTHJ-365-3030</Url>
      <Description>6HAXTY5FZTHJ-365-3030</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565AB0E35B9AF249B7BACDE6FA97BE8C" ma:contentTypeVersion="0" ma:contentTypeDescription="Create a new document." ma:contentTypeScope="" ma:versionID="f090edc8bd7cd59575dc63d757fda8fb">
  <xsd:schema xmlns:xsd="http://www.w3.org/2001/XMLSchema" xmlns:xs="http://www.w3.org/2001/XMLSchema" xmlns:p="http://schemas.microsoft.com/office/2006/metadata/properties" xmlns:ns2="3872032e-a1bf-409a-91d8-79e2561f9457" targetNamespace="http://schemas.microsoft.com/office/2006/metadata/properties" ma:root="true" ma:fieldsID="8188cbde95f99d6b8c1623997bcb7823" ns2:_="">
    <xsd:import namespace="3872032e-a1bf-409a-91d8-79e2561f9457"/>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72032e-a1bf-409a-91d8-79e2561f945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66A78A9-0471-47AA-8C96-0EC53234F7A7}">
  <ds:schemaRefs>
    <ds:schemaRef ds:uri="http://schemas.microsoft.com/office/2006/metadata/properties"/>
    <ds:schemaRef ds:uri="http://schemas.microsoft.com/office/infopath/2007/PartnerControls"/>
    <ds:schemaRef ds:uri="3872032e-a1bf-409a-91d8-79e2561f9457"/>
  </ds:schemaRefs>
</ds:datastoreItem>
</file>

<file path=customXml/itemProps2.xml><?xml version="1.0" encoding="utf-8"?>
<ds:datastoreItem xmlns:ds="http://schemas.openxmlformats.org/officeDocument/2006/customXml" ds:itemID="{E6960E86-5228-4D2F-B32F-A3E1277DB172}">
  <ds:schemaRefs>
    <ds:schemaRef ds:uri="http://schemas.microsoft.com/sharepoint/v3/contenttype/forms"/>
  </ds:schemaRefs>
</ds:datastoreItem>
</file>

<file path=customXml/itemProps3.xml><?xml version="1.0" encoding="utf-8"?>
<ds:datastoreItem xmlns:ds="http://schemas.openxmlformats.org/officeDocument/2006/customXml" ds:itemID="{8F026E6F-7EF1-4082-97C0-248C0270429F}">
  <ds:schemaRefs>
    <ds:schemaRef ds:uri="http://schemas.openxmlformats.org/officeDocument/2006/bibliography"/>
  </ds:schemaRefs>
</ds:datastoreItem>
</file>

<file path=customXml/itemProps4.xml><?xml version="1.0" encoding="utf-8"?>
<ds:datastoreItem xmlns:ds="http://schemas.openxmlformats.org/officeDocument/2006/customXml" ds:itemID="{61F4BDCC-8F34-4F5C-AA7B-36C9068FA4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72032e-a1bf-409a-91d8-79e2561f94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A6053EC-C7CA-46E0-A382-8E16C58773E6}">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19</TotalTime>
  <Pages>15</Pages>
  <Words>4389</Words>
  <Characters>25020</Characters>
  <Application>Microsoft Office Word</Application>
  <DocSecurity>0</DocSecurity>
  <Lines>208</Lines>
  <Paragraphs>58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29351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Haley Hampton</dc:creator>
  <cp:lastModifiedBy>Pastir, Breanna</cp:lastModifiedBy>
  <cp:revision>5</cp:revision>
  <cp:lastPrinted>2018-11-06T13:45:00Z</cp:lastPrinted>
  <dcterms:created xsi:type="dcterms:W3CDTF">2018-12-14T17:00:00Z</dcterms:created>
  <dcterms:modified xsi:type="dcterms:W3CDTF">2025-04-16T13:43:00Z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0x010100565AB0E35B9AF249B7BACDE6FA97BE8C</vt:lpwstr>
  </property>
  <property fmtid="{D5CDD505-2E9C-101B-9397-08002B2CF9AE}" pid="3" name="_dlc_DocIdItemGuid">
    <vt:lpwstr>2c3ce942-eeee-4124-9e49-4e4a739e2c88</vt:lpwstr>
  </property>
  <property fmtid="{D5CDD505-2E9C-101B-9397-08002B2CF9AE}" pid="4" name="_dlc_DocId">
    <vt:lpwstr>6HAXTY5FZTHJ-43-319</vt:lpwstr>
  </property>
  <property fmtid="{D5CDD505-2E9C-101B-9397-08002B2CF9AE}" pid="5" name="_dlc_DocIdUrl">
    <vt:lpwstr>https://ffanet.ffa.org/sites/collaboration/edresources/_layouts/15/DocIdRedir.aspx?ID=6HAXTY5FZTHJ-43-319, 6HAXTY5FZTHJ-43-319</vt:lpwstr>
  </property>
</Properties>
</file>