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-3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6EACCEC-8477-43BF-9D32-FDC2E78DD10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0554FEA-6ACC-44B1-A386-E5445347DC0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F89F79-9EF3-42D3-A6AB-B1BD0AEBA903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5C762-CB12-4270-9626-92B29655E626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4426F3-D2E5-41F7-AA16-1F323049A290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70264-53DA-4D6F-BF1D-7809EFCA920D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957E1-940D-4958-80E2-64F9460623C9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10B2D-F9CD-463F-8441-01C6F3DF4ADE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600200" y="1981200"/>
            <a:ext cx="7543800" cy="1371600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FFFF00"/>
                </a:solidFill>
              </a:rPr>
              <a:t>Positive and Negative</a:t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4000">
                <a:solidFill>
                  <a:srgbClr val="FFFF00"/>
                </a:solidFill>
              </a:rPr>
              <a:t>Influence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352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How do I begin to grow?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21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656138"/>
            <a:ext cx="3124200" cy="2201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Positive vs. Negative Influence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0" y="1828800"/>
            <a:ext cx="6248400" cy="4572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Positive</a:t>
            </a:r>
            <a:r>
              <a:rPr lang="en-US" sz="2800">
                <a:solidFill>
                  <a:srgbClr val="FF0000"/>
                </a:solidFill>
              </a:rPr>
              <a:t> Influence: the power of one over another resulting in favorable growth.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Negative</a:t>
            </a:r>
            <a:r>
              <a:rPr lang="en-US" sz="2800">
                <a:solidFill>
                  <a:srgbClr val="FF0000"/>
                </a:solidFill>
              </a:rPr>
              <a:t> Influence: the power of one over another resulting in stagnant or unfavorable growth.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Activities: </a:t>
            </a:r>
            <a:r>
              <a:rPr lang="en-US" b="1">
                <a:solidFill>
                  <a:srgbClr val="FFFF00"/>
                </a:solidFill>
              </a:rPr>
              <a:t>Positive</a:t>
            </a:r>
            <a:r>
              <a:rPr lang="en-US">
                <a:solidFill>
                  <a:srgbClr val="FFFF00"/>
                </a:solidFill>
              </a:rPr>
              <a:t> Influence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781800" cy="4876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Be a </a:t>
            </a:r>
            <a:r>
              <a:rPr lang="en-US" sz="2800" b="1">
                <a:solidFill>
                  <a:srgbClr val="FFFF00"/>
                </a:solidFill>
              </a:rPr>
              <a:t>good example</a:t>
            </a:r>
            <a:r>
              <a:rPr lang="en-US" sz="2800">
                <a:solidFill>
                  <a:srgbClr val="FF0000"/>
                </a:solidFill>
              </a:rPr>
              <a:t> in all situations.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Make </a:t>
            </a:r>
            <a:r>
              <a:rPr lang="en-US" sz="2800" b="1">
                <a:solidFill>
                  <a:srgbClr val="FFFF00"/>
                </a:solidFill>
              </a:rPr>
              <a:t>positive choices</a:t>
            </a:r>
            <a:r>
              <a:rPr lang="en-US" sz="2800">
                <a:solidFill>
                  <a:srgbClr val="FF0000"/>
                </a:solidFill>
              </a:rPr>
              <a:t> for myself.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Avoid</a:t>
            </a:r>
            <a:r>
              <a:rPr lang="en-US" sz="2800">
                <a:solidFill>
                  <a:srgbClr val="FF0000"/>
                </a:solidFill>
              </a:rPr>
              <a:t> the use of drugs, alcohol.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Treat others</a:t>
            </a:r>
            <a:r>
              <a:rPr lang="en-US" sz="2800">
                <a:solidFill>
                  <a:srgbClr val="FF0000"/>
                </a:solidFill>
              </a:rPr>
              <a:t> the way you would want to be treated.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Speak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respectfully</a:t>
            </a:r>
            <a:r>
              <a:rPr lang="en-US" sz="2800">
                <a:solidFill>
                  <a:srgbClr val="FF0000"/>
                </a:solidFill>
              </a:rPr>
              <a:t> to my elders—parents, teachers, community members.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To Lead is to Influence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2057400"/>
            <a:ext cx="7010400" cy="434340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Positive influence affects a leader’s performance by:</a:t>
            </a:r>
          </a:p>
          <a:p>
            <a:pPr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Gaining the </a:t>
            </a:r>
            <a:r>
              <a:rPr lang="en-US" b="1">
                <a:solidFill>
                  <a:srgbClr val="FFFF00"/>
                </a:solidFill>
              </a:rPr>
              <a:t>respect</a:t>
            </a:r>
            <a:r>
              <a:rPr lang="en-US">
                <a:solidFill>
                  <a:srgbClr val="FF0000"/>
                </a:solidFill>
              </a:rPr>
              <a:t> of others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Building a positive </a:t>
            </a:r>
            <a:r>
              <a:rPr lang="en-US" b="1">
                <a:solidFill>
                  <a:srgbClr val="FFFF00"/>
                </a:solidFill>
              </a:rPr>
              <a:t>reputation</a:t>
            </a:r>
            <a:endParaRPr lang="en-US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Improved </a:t>
            </a:r>
            <a:r>
              <a:rPr lang="en-US" b="1">
                <a:solidFill>
                  <a:srgbClr val="FFFF00"/>
                </a:solidFill>
              </a:rPr>
              <a:t>self-image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To Lead is to Influence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447800"/>
            <a:ext cx="7010400" cy="495300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Positive influence affects a leader’s performance by: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number of </a:t>
            </a:r>
            <a:r>
              <a:rPr lang="en-US" b="1">
                <a:solidFill>
                  <a:srgbClr val="FFFF00"/>
                </a:solidFill>
              </a:rPr>
              <a:t>successes</a:t>
            </a:r>
            <a:endParaRPr lang="en-US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Lessened impact by daily stresses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Greater ease in </a:t>
            </a:r>
            <a:r>
              <a:rPr lang="en-US" b="1">
                <a:solidFill>
                  <a:srgbClr val="FFFF00"/>
                </a:solidFill>
              </a:rPr>
              <a:t>decision-making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endParaRPr lang="en-US" b="1">
              <a:solidFill>
                <a:srgbClr val="FFFF00"/>
              </a:solidFill>
            </a:endParaRPr>
          </a:p>
          <a:p>
            <a:pPr lvl="1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</a:rPr>
              <a:t>Everyone can influence!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6000" b="1">
                <a:solidFill>
                  <a:srgbClr val="FFFF00"/>
                </a:solidFill>
              </a:rPr>
              <a:t>True or False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905000"/>
            <a:ext cx="7543800" cy="4724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____________1. Positive influence can result in stagnant growth.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____________2. Influence helps dictate the kind of choices we will make and the quality of life we will lead.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____________3. Positive influence can lessen the impact daily stresses have on our lives.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____________4. Everyone can influence.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____________5. To lead is to influence.</a:t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2954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HS.21.Assess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596B87D2-FC75-466D-866F-00A563CF6AC8}"/>
</file>

<file path=customXml/itemProps2.xml><?xml version="1.0" encoding="utf-8"?>
<ds:datastoreItem xmlns:ds="http://schemas.openxmlformats.org/officeDocument/2006/customXml" ds:itemID="{ED0A16EC-CDBA-4ECB-96EF-2EACE102D9DE}"/>
</file>

<file path=customXml/itemProps3.xml><?xml version="1.0" encoding="utf-8"?>
<ds:datastoreItem xmlns:ds="http://schemas.openxmlformats.org/officeDocument/2006/customXml" ds:itemID="{9A5B7FB4-8317-4FD8-9C2E-A672BF81AC77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62</TotalTime>
  <Words>215</Words>
  <Application>Microsoft PowerPoint</Application>
  <PresentationFormat>On-screen Show (4:3)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Times New Roman</vt:lpstr>
      <vt:lpstr>Arial</vt:lpstr>
      <vt:lpstr>Lucida Calligraphy</vt:lpstr>
      <vt:lpstr>Wingdings</vt:lpstr>
      <vt:lpstr>LK Template</vt:lpstr>
      <vt:lpstr>Positive and Negative Influence</vt:lpstr>
      <vt:lpstr>Positive vs. Negative Influence</vt:lpstr>
      <vt:lpstr>Activities: Positive Influence</vt:lpstr>
      <vt:lpstr>To Lead is to Influence</vt:lpstr>
      <vt:lpstr>To Lead is to Influence</vt:lpstr>
      <vt:lpstr>True or False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6</cp:revision>
  <cp:lastPrinted>1601-01-01T00:00:00Z</cp:lastPrinted>
  <dcterms:created xsi:type="dcterms:W3CDTF">2003-12-01T23:24:41Z</dcterms:created>
  <dcterms:modified xsi:type="dcterms:W3CDTF">2008-01-01T18:30:48Z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