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75" r:id="rId4"/>
    <p:sldId id="271" r:id="rId5"/>
    <p:sldId id="276" r:id="rId6"/>
    <p:sldId id="272" r:id="rId7"/>
    <p:sldId id="277" r:id="rId8"/>
    <p:sldId id="273" r:id="rId9"/>
    <p:sldId id="278" r:id="rId10"/>
    <p:sldId id="274" r:id="rId11"/>
    <p:sldId id="279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-33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1177E8B0-8D84-4477-8DF1-52D9319283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143E3E4-2B29-4A7B-8594-64EF1F7683B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364C3-5AB1-49FA-AAA3-C5D76F7B3148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D63E12-21BD-4521-A013-9D9080C74CAD}" type="slidenum">
              <a:rPr lang="en-US"/>
              <a:pPr/>
              <a:t>10</a:t>
            </a:fld>
            <a:endParaRPr lang="en-US"/>
          </a:p>
        </p:txBody>
      </p:sp>
      <p:sp>
        <p:nvSpPr>
          <p:cNvPr id="149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2F851-2E77-47C8-9317-9A4DA6EDC9E6}" type="slidenum">
              <a:rPr lang="en-US"/>
              <a:pPr/>
              <a:t>11</a:t>
            </a:fld>
            <a:endParaRPr lang="en-US"/>
          </a:p>
        </p:txBody>
      </p:sp>
      <p:sp>
        <p:nvSpPr>
          <p:cNvPr id="159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E05FB-21EA-4E77-8C6E-F758CFEDC579}" type="slidenum">
              <a:rPr lang="en-US"/>
              <a:pPr/>
              <a:t>12</a:t>
            </a:fld>
            <a:endParaRPr lang="en-US"/>
          </a:p>
        </p:txBody>
      </p:sp>
      <p:sp>
        <p:nvSpPr>
          <p:cNvPr id="1392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81F9CC-F756-4306-8359-862A15F7045D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CDE185-4CD9-443B-9D69-44DFFA4E1AF3}" type="slidenum">
              <a:rPr lang="en-US"/>
              <a:pPr/>
              <a:t>3</a:t>
            </a:fld>
            <a:endParaRPr lang="en-US"/>
          </a:p>
        </p:txBody>
      </p:sp>
      <p:sp>
        <p:nvSpPr>
          <p:cNvPr id="151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D845D9-69A4-4E97-BF76-BB52583D64B3}" type="slidenum">
              <a:rPr lang="en-US"/>
              <a:pPr/>
              <a:t>4</a:t>
            </a:fld>
            <a:endParaRPr lang="en-US"/>
          </a:p>
        </p:txBody>
      </p:sp>
      <p:sp>
        <p:nvSpPr>
          <p:cNvPr id="1433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8DEAFF-6927-4A49-88B6-43FEA6411373}" type="slidenum">
              <a:rPr lang="en-US"/>
              <a:pPr/>
              <a:t>5</a:t>
            </a:fld>
            <a:endParaRPr lang="en-US"/>
          </a:p>
        </p:txBody>
      </p:sp>
      <p:sp>
        <p:nvSpPr>
          <p:cNvPr id="153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329F1E-B0C2-46D8-A15C-B252C78BDC7B}" type="slidenum">
              <a:rPr lang="en-US"/>
              <a:pPr/>
              <a:t>6</a:t>
            </a:fld>
            <a:endParaRPr lang="en-US"/>
          </a:p>
        </p:txBody>
      </p:sp>
      <p:sp>
        <p:nvSpPr>
          <p:cNvPr id="1454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A0612-A373-40AB-9F25-1B491640CA17}" type="slidenum">
              <a:rPr lang="en-US"/>
              <a:pPr/>
              <a:t>7</a:t>
            </a:fld>
            <a:endParaRPr lang="en-US"/>
          </a:p>
        </p:txBody>
      </p:sp>
      <p:sp>
        <p:nvSpPr>
          <p:cNvPr id="155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958781-479C-4995-8D92-4BA8FDE4B0F1}" type="slidenum">
              <a:rPr lang="en-US"/>
              <a:pPr/>
              <a:t>8</a:t>
            </a:fld>
            <a:endParaRPr lang="en-US"/>
          </a:p>
        </p:txBody>
      </p:sp>
      <p:sp>
        <p:nvSpPr>
          <p:cNvPr id="147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EB7D4-9A01-4C72-AF87-1BEC6EC47C28}" type="slidenum">
              <a:rPr lang="en-US"/>
              <a:pPr/>
              <a:t>9</a:t>
            </a:fld>
            <a:endParaRPr lang="en-US"/>
          </a:p>
        </p:txBody>
      </p:sp>
      <p:sp>
        <p:nvSpPr>
          <p:cNvPr id="157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685800"/>
            <a:ext cx="6934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95700" y="2476500"/>
            <a:ext cx="8610600" cy="12192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277813"/>
            <a:ext cx="18097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7813"/>
            <a:ext cx="52768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57400" y="1600200"/>
            <a:ext cx="6629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0" y="3941763"/>
            <a:ext cx="6629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5532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600200"/>
            <a:ext cx="3238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0"/>
            <a:ext cx="3238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7813"/>
            <a:ext cx="7239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57400" y="1600200"/>
            <a:ext cx="6629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553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xfrm>
            <a:off x="1524000" y="685800"/>
            <a:ext cx="6934200" cy="1676400"/>
          </a:xfrm>
          <a:noFill/>
          <a:ln/>
        </p:spPr>
        <p:txBody>
          <a:bodyPr lIns="92075" tIns="46038" rIns="92075" bIns="46038"/>
          <a:lstStyle/>
          <a:p>
            <a:r>
              <a:rPr lang="en-US" sz="7600" b="1">
                <a:cs typeface="Times New Roman" pitchFamily="18" charset="0"/>
              </a:rPr>
              <a:t>Setting Goals 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22860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9938"/>
            <a:ext cx="2895600" cy="227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848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S.M.A.R.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6000" b="1">
                <a:cs typeface="Times New Roman" pitchFamily="18" charset="0"/>
              </a:rPr>
              <a:t>. Goals </a:t>
            </a:r>
          </a:p>
        </p:txBody>
      </p:sp>
      <p:sp>
        <p:nvSpPr>
          <p:cNvPr id="1484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239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Time-stamped:</a:t>
            </a:r>
            <a:r>
              <a:rPr lang="en-US" sz="3600" b="1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established within a time frame.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Goals have to have a time stamp.  By setting and writing your deadlines down, you will start to live your goals.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872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S.M.A.R.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6000" b="1">
                <a:cs typeface="Times New Roman" pitchFamily="18" charset="0"/>
              </a:rPr>
              <a:t>. Goals </a:t>
            </a:r>
          </a:p>
        </p:txBody>
      </p:sp>
      <p:sp>
        <p:nvSpPr>
          <p:cNvPr id="1587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2390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I will visit my grandmother versus I will visit my grandmother by the end of the week.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8242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Reasons people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Do Not</a:t>
            </a:r>
            <a:r>
              <a:rPr lang="en-US" sz="4800" b="1">
                <a:cs typeface="Times New Roman" pitchFamily="18" charset="0"/>
              </a:rPr>
              <a:t> achieve their goals </a:t>
            </a:r>
          </a:p>
        </p:txBody>
      </p:sp>
      <p:sp>
        <p:nvSpPr>
          <p:cNvPr id="13824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752600"/>
            <a:ext cx="6400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They set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goals</a:t>
            </a:r>
            <a:r>
              <a:rPr lang="en-US">
                <a:cs typeface="Times New Roman" pitchFamily="18" charset="0"/>
              </a:rPr>
              <a:t> that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too big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Goals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not written down</a:t>
            </a:r>
            <a:r>
              <a:rPr lang="en-US">
                <a:cs typeface="Times New Roman" pitchFamily="18" charset="0"/>
              </a:rPr>
              <a:t> or planned.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Their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fear of failure</a:t>
            </a:r>
            <a:r>
              <a:rPr lang="en-US">
                <a:cs typeface="Times New Roman" pitchFamily="18" charset="0"/>
              </a:rPr>
              <a:t> leads to a fear to start.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They go it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alone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.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S.</a:t>
            </a:r>
            <a:r>
              <a:rPr lang="en-US" sz="4800" b="1">
                <a:cs typeface="Times New Roman" pitchFamily="18" charset="0"/>
              </a:rPr>
              <a:t>M.A.R.T. Goals </a:t>
            </a:r>
          </a:p>
        </p:txBody>
      </p:sp>
      <p:sp>
        <p:nvSpPr>
          <p:cNvPr id="1034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73152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Specific: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explicitly set forth; definite.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Goals must be specific. If goals are set and are not specific, it is impossible to judge whether we reach them or not.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S</a:t>
            </a:r>
            <a:r>
              <a:rPr lang="en-US" sz="4800" b="1">
                <a:cs typeface="Times New Roman" pitchFamily="18" charset="0"/>
              </a:rPr>
              <a:t>.M.A.R.T. Goals </a:t>
            </a:r>
          </a:p>
        </p:txBody>
      </p:sp>
      <p:sp>
        <p:nvSpPr>
          <p:cNvPr id="1505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73152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 of unspecific goal</a:t>
            </a:r>
            <a:r>
              <a:rPr lang="en-US" sz="3200" b="1">
                <a:cs typeface="Times New Roman" pitchFamily="18" charset="0"/>
              </a:rPr>
              <a:t>:</a:t>
            </a:r>
            <a:r>
              <a:rPr lang="en-US" sz="3200">
                <a:cs typeface="Times New Roman" pitchFamily="18" charset="0"/>
              </a:rPr>
              <a:t> I will exercise more.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 of specific goal:</a:t>
            </a:r>
            <a:r>
              <a:rPr lang="en-US" sz="3200">
                <a:cs typeface="Times New Roman" pitchFamily="18" charset="0"/>
              </a:rPr>
              <a:t> I will exercise 20 minutes three times </a:t>
            </a:r>
            <a:br>
              <a:rPr lang="en-US" sz="3200">
                <a:cs typeface="Times New Roman" pitchFamily="18" charset="0"/>
              </a:rPr>
            </a:br>
            <a:r>
              <a:rPr lang="en-US" sz="3200">
                <a:cs typeface="Times New Roman" pitchFamily="18" charset="0"/>
              </a:rPr>
              <a:t>a week.</a:t>
            </a:r>
            <a:r>
              <a:rPr lang="en-US" sz="2800">
                <a:cs typeface="Times New Roman" pitchFamily="18" charset="0"/>
              </a:rPr>
              <a:t> 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2338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en-US" sz="6000" b="1">
                <a:cs typeface="Times New Roman" pitchFamily="18" charset="0"/>
              </a:rPr>
              <a:t>.A.R.T. Goals </a:t>
            </a:r>
          </a:p>
        </p:txBody>
      </p:sp>
      <p:sp>
        <p:nvSpPr>
          <p:cNvPr id="1423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6400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Measurable: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can be measured or calculated.</a:t>
            </a:r>
            <a:r>
              <a:rPr lang="en-US" sz="2800" i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Goals must be measurable.  Measurable goals will help you evaluate your progress and measure your success.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2578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en-US" sz="6000" b="1">
                <a:cs typeface="Times New Roman" pitchFamily="18" charset="0"/>
              </a:rPr>
              <a:t>.A.R.T. Goals </a:t>
            </a:r>
          </a:p>
        </p:txBody>
      </p:sp>
      <p:sp>
        <p:nvSpPr>
          <p:cNvPr id="1525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68580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Example of an immeasurable goal</a:t>
            </a:r>
            <a:r>
              <a:rPr lang="en-US" sz="2800" b="1">
                <a:cs typeface="Times New Roman" pitchFamily="18" charset="0"/>
              </a:rPr>
              <a:t>:</a:t>
            </a:r>
            <a:r>
              <a:rPr lang="en-US" sz="2800">
                <a:cs typeface="Times New Roman" pitchFamily="18" charset="0"/>
              </a:rPr>
              <a:t> I will meet new people.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Example of a measurable goal:</a:t>
            </a:r>
            <a:r>
              <a:rPr lang="en-US" sz="2800">
                <a:cs typeface="Times New Roman" pitchFamily="18" charset="0"/>
              </a:rPr>
              <a:t> I will attend four activities each month and connect with one new person.</a:t>
            </a:r>
            <a:r>
              <a:rPr lang="en-US" sz="2800" b="1">
                <a:cs typeface="Times New Roman" pitchFamily="18" charset="0"/>
              </a:rPr>
              <a:t> 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438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en-US" sz="6000" b="1">
                <a:cs typeface="Times New Roman" pitchFamily="18" charset="0"/>
              </a:rPr>
              <a:t>.R.T. Goals </a:t>
            </a:r>
          </a:p>
        </p:txBody>
      </p:sp>
      <p:sp>
        <p:nvSpPr>
          <p:cNvPr id="1443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Approved by you: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considered and consented to by you.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Your goals must be set and approved by you. If you set you own goals, your chance of success will increase.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4626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en-US" sz="6000" b="1">
                <a:cs typeface="Times New Roman" pitchFamily="18" charset="0"/>
              </a:rPr>
              <a:t>.R.T. Goals </a:t>
            </a:r>
          </a:p>
        </p:txBody>
      </p:sp>
      <p:sp>
        <p:nvSpPr>
          <p:cNvPr id="1546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00200"/>
            <a:ext cx="71628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You’re wanting to improve your test scores versus your teachers wanting you to improve your test scores.</a:t>
            </a:r>
            <a:r>
              <a:rPr lang="en-US" sz="3600">
                <a:cs typeface="Times New Roman" pitchFamily="18" charset="0"/>
              </a:rPr>
              <a:t> 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6434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R</a:t>
            </a:r>
            <a:r>
              <a:rPr lang="en-US" sz="6000" b="1">
                <a:cs typeface="Times New Roman" pitchFamily="18" charset="0"/>
              </a:rPr>
              <a:t>.T. Goals </a:t>
            </a:r>
          </a:p>
        </p:txBody>
      </p:sp>
      <p:sp>
        <p:nvSpPr>
          <p:cNvPr id="1464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66294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Realistic:</a:t>
            </a:r>
            <a:r>
              <a:rPr lang="en-US" sz="3200" b="1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tending to or expressing an awareness of things as they really are.</a:t>
            </a:r>
            <a:r>
              <a:rPr lang="en-US" sz="2800" i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 i="1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Goals must be realistic. Setting goals you have the potential to achieve will help you follow through.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6674" name="Rectangle 2"/>
          <p:cNvSpPr>
            <a:spLocks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R</a:t>
            </a:r>
            <a:r>
              <a:rPr lang="en-US" sz="6000" b="1">
                <a:cs typeface="Times New Roman" pitchFamily="18" charset="0"/>
              </a:rPr>
              <a:t>.T. Goals </a:t>
            </a:r>
          </a:p>
        </p:txBody>
      </p:sp>
      <p:sp>
        <p:nvSpPr>
          <p:cNvPr id="1566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0" y="16002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40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I will run a marathon next week with no training versus I will run a marathon after six months of vigorous training.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 bldLvl="5"/>
    </p:bldLst>
  </p:timing>
</p:sld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DBDB6-1CBC-4FEC-983E-3B8CD07B2EE4}"/>
</file>

<file path=customXml/itemProps2.xml><?xml version="1.0" encoding="utf-8"?>
<ds:datastoreItem xmlns:ds="http://schemas.openxmlformats.org/officeDocument/2006/customXml" ds:itemID="{920D63AE-C310-457F-9458-452E8B43493C}"/>
</file>

<file path=customXml/itemProps3.xml><?xml version="1.0" encoding="utf-8"?>
<ds:datastoreItem xmlns:ds="http://schemas.openxmlformats.org/officeDocument/2006/customXml" ds:itemID="{B7AE539F-5050-47AA-8266-46CA37C9EC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8396</TotalTime>
  <Words>383</Words>
  <Application>Microsoft PowerPoint</Application>
  <PresentationFormat>On-screen Show (4:3)</PresentationFormat>
  <Paragraphs>81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Wingdings</vt:lpstr>
      <vt:lpstr>Verdana</vt:lpstr>
      <vt:lpstr>Lucida Calligraphy</vt:lpstr>
      <vt:lpstr>Level</vt:lpstr>
      <vt:lpstr>Setting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Reasons people  Do Not achieve their goals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58</cp:revision>
  <cp:lastPrinted>1601-01-01T00:00:00Z</cp:lastPrinted>
  <dcterms:created xsi:type="dcterms:W3CDTF">2003-12-22T04:45:08Z</dcterms:created>
  <dcterms:modified xsi:type="dcterms:W3CDTF">2008-01-14T15:16:14Z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