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customXml/itemProps1.xml" ContentType="application/vnd.openxmlformats-officedocument.customXmlProperties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customXml/itemProps2.xml" ContentType="application/vnd.openxmlformats-officedocument.customXmlPropertie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Layouts/slideLayout1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57" r:id="rId3"/>
    <p:sldId id="261" r:id="rId4"/>
    <p:sldId id="263" r:id="rId5"/>
    <p:sldId id="259" r:id="rId6"/>
    <p:sldId id="264" r:id="rId7"/>
    <p:sldId id="265" r:id="rId8"/>
    <p:sldId id="262" r:id="rId9"/>
    <p:sldId id="266" r:id="rId1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FFFF00"/>
    <a:srgbClr val="000000"/>
    <a:srgbClr val="FF0000"/>
    <a:srgbClr val="0000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17" autoAdjust="0"/>
    <p:restoredTop sz="94683" autoAdjust="0"/>
  </p:normalViewPr>
  <p:slideViewPr>
    <p:cSldViewPr>
      <p:cViewPr varScale="1">
        <p:scale>
          <a:sx n="100" d="100"/>
          <a:sy n="100" d="100"/>
        </p:scale>
        <p:origin x="-78" y="-2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fld id="{C904BDAC-D7AB-4F78-B38A-F79A651DF3DA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3226DFD2-296B-4218-85C8-025D37834073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57FE628-BF1A-4D5E-AA90-0DBDDF601EB6}" type="slidenum">
              <a:rPr lang="en-US"/>
              <a:pPr/>
              <a:t>1</a:t>
            </a:fld>
            <a:endParaRPr lang="en-US"/>
          </a:p>
        </p:txBody>
      </p:sp>
      <p:sp>
        <p:nvSpPr>
          <p:cNvPr id="7168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FC4F2AB-AE4D-4E5A-9B21-FB40AB947E78}" type="slidenum">
              <a:rPr lang="en-US"/>
              <a:pPr/>
              <a:t>2</a:t>
            </a:fld>
            <a:endParaRPr lang="en-US"/>
          </a:p>
        </p:txBody>
      </p:sp>
      <p:sp>
        <p:nvSpPr>
          <p:cNvPr id="7270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CE33CA0-2CB6-4DB6-BCF0-FDDDE7A6B68F}" type="slidenum">
              <a:rPr lang="en-US"/>
              <a:pPr/>
              <a:t>3</a:t>
            </a:fld>
            <a:endParaRPr lang="en-US"/>
          </a:p>
        </p:txBody>
      </p:sp>
      <p:sp>
        <p:nvSpPr>
          <p:cNvPr id="7373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3024602-26A8-4EA7-AE8D-07E3C95BE548}" type="slidenum">
              <a:rPr lang="en-US"/>
              <a:pPr/>
              <a:t>4</a:t>
            </a:fld>
            <a:endParaRPr lang="en-US"/>
          </a:p>
        </p:txBody>
      </p:sp>
      <p:sp>
        <p:nvSpPr>
          <p:cNvPr id="7782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D919BFC-50FB-46BB-A63B-C25CF369035B}" type="slidenum">
              <a:rPr lang="en-US"/>
              <a:pPr/>
              <a:t>5</a:t>
            </a:fld>
            <a:endParaRPr lang="en-US"/>
          </a:p>
        </p:txBody>
      </p:sp>
      <p:sp>
        <p:nvSpPr>
          <p:cNvPr id="7475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67F8C3E-8D2F-4727-9678-E82F65B5A9FB}" type="slidenum">
              <a:rPr lang="en-US"/>
              <a:pPr/>
              <a:t>6</a:t>
            </a:fld>
            <a:endParaRPr lang="en-US"/>
          </a:p>
        </p:txBody>
      </p:sp>
      <p:sp>
        <p:nvSpPr>
          <p:cNvPr id="7987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F170875-78F4-4F34-846E-35FE7E484FDF}" type="slidenum">
              <a:rPr lang="en-US"/>
              <a:pPr/>
              <a:t>7</a:t>
            </a:fld>
            <a:endParaRPr lang="en-US"/>
          </a:p>
        </p:txBody>
      </p:sp>
      <p:sp>
        <p:nvSpPr>
          <p:cNvPr id="8192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F7481F9-7BAF-43BD-87D8-B05FD8EE87BF}" type="slidenum">
              <a:rPr lang="en-US"/>
              <a:pPr/>
              <a:t>8</a:t>
            </a:fld>
            <a:endParaRPr lang="en-US"/>
          </a:p>
        </p:txBody>
      </p:sp>
      <p:sp>
        <p:nvSpPr>
          <p:cNvPr id="7577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1BA1C91-FB2F-4263-9A11-36AD9750BEC9}" type="slidenum">
              <a:rPr lang="en-US"/>
              <a:pPr/>
              <a:t>9</a:t>
            </a:fld>
            <a:endParaRPr lang="en-US"/>
          </a:p>
        </p:txBody>
      </p:sp>
      <p:sp>
        <p:nvSpPr>
          <p:cNvPr id="8397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600200" y="1676400"/>
            <a:ext cx="7543800" cy="11430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676400" y="2971800"/>
            <a:ext cx="7467600" cy="1371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ftr" sz="quarter" idx="3"/>
          </p:nvPr>
        </p:nvSpPr>
        <p:spPr>
          <a:xfrm>
            <a:off x="0" y="6249988"/>
            <a:ext cx="8839200" cy="60801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3084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5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9" name="AutoShape 17"/>
          <p:cNvSpPr>
            <a:spLocks noChangeArrowheads="1"/>
          </p:cNvSpPr>
          <p:nvPr/>
        </p:nvSpPr>
        <p:spPr bwMode="auto">
          <a:xfrm rot="6000000">
            <a:off x="876300" y="20955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88" name="AutoShape 16"/>
          <p:cNvSpPr>
            <a:spLocks noChangeArrowheads="1"/>
          </p:cNvSpPr>
          <p:nvPr/>
        </p:nvSpPr>
        <p:spPr bwMode="auto">
          <a:xfrm rot="6000000">
            <a:off x="533400" y="20383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247650"/>
            <a:ext cx="1905000" cy="59245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0200" y="247650"/>
            <a:ext cx="5562600" cy="59245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47650"/>
            <a:ext cx="7620000" cy="10477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00200" y="16002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00200" y="39624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0" y="6400800"/>
            <a:ext cx="89154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600200" y="247650"/>
            <a:ext cx="76200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1600200"/>
            <a:ext cx="7620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008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  <p:sp>
        <p:nvSpPr>
          <p:cNvPr id="1036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7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9" name="AutoShape 15"/>
          <p:cNvSpPr>
            <a:spLocks noChangeArrowheads="1"/>
          </p:cNvSpPr>
          <p:nvPr/>
        </p:nvSpPr>
        <p:spPr bwMode="auto">
          <a:xfrm rot="6000000">
            <a:off x="800100" y="5905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40" name="AutoShape 16"/>
          <p:cNvSpPr>
            <a:spLocks noChangeArrowheads="1"/>
          </p:cNvSpPr>
          <p:nvPr/>
        </p:nvSpPr>
        <p:spPr bwMode="auto">
          <a:xfrm rot="6000000">
            <a:off x="457200" y="5334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4098" name="Rectangle 2"/>
          <p:cNvSpPr>
            <a:spLocks noChangeArrowheads="1"/>
          </p:cNvSpPr>
          <p:nvPr>
            <p:ph type="ctrTitle"/>
          </p:nvPr>
        </p:nvSpPr>
        <p:spPr>
          <a:noFill/>
          <a:ln/>
        </p:spPr>
        <p:txBody>
          <a:bodyPr/>
          <a:lstStyle/>
          <a:p>
            <a:r>
              <a:rPr lang="en-US" sz="5400">
                <a:solidFill>
                  <a:srgbClr val="FF0000"/>
                </a:solidFill>
              </a:rPr>
              <a:t>Goal Setting Strategies</a:t>
            </a:r>
          </a:p>
        </p:txBody>
      </p:sp>
      <p:sp>
        <p:nvSpPr>
          <p:cNvPr id="4099" name="Rectangle 3"/>
          <p:cNvSpPr>
            <a:spLocks noChangeArrowheads="1"/>
          </p:cNvSpPr>
          <p:nvPr>
            <p:ph type="subTitle" idx="1"/>
          </p:nvPr>
        </p:nvSpPr>
        <p:spPr>
          <a:xfrm>
            <a:off x="1676400" y="2971800"/>
            <a:ext cx="4876800" cy="1752600"/>
          </a:xfrm>
          <a:noFill/>
          <a:ln/>
        </p:spPr>
        <p:txBody>
          <a:bodyPr/>
          <a:lstStyle/>
          <a:p>
            <a:r>
              <a:rPr lang="en-US">
                <a:solidFill>
                  <a:schemeClr val="bg1"/>
                </a:solidFill>
              </a:rPr>
              <a:t>How do I begin to grow?</a:t>
            </a:r>
          </a:p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52400" y="6142038"/>
            <a:ext cx="12192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Stage One of Development</a:t>
            </a:r>
            <a:br>
              <a:rPr lang="en-US" sz="1200" b="1">
                <a:solidFill>
                  <a:srgbClr val="000000"/>
                </a:solidFill>
                <a:latin typeface="Arial" charset="0"/>
              </a:rPr>
            </a:br>
            <a:r>
              <a:rPr lang="en-US" sz="1200" b="1">
                <a:solidFill>
                  <a:srgbClr val="000000"/>
                </a:solidFill>
                <a:latin typeface="Arial" charset="0"/>
              </a:rPr>
              <a:t>ME 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228600" y="5867400"/>
            <a:ext cx="10668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HS 45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5122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sz="5400" b="1">
                <a:solidFill>
                  <a:srgbClr val="FF0000"/>
                </a:solidFill>
              </a:rPr>
              <a:t>Time Frames</a:t>
            </a:r>
          </a:p>
        </p:txBody>
      </p:sp>
      <p:sp>
        <p:nvSpPr>
          <p:cNvPr id="512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2286000" y="1600200"/>
            <a:ext cx="6248400" cy="4800600"/>
          </a:xfrm>
          <a:noFill/>
          <a:ln/>
        </p:spPr>
        <p:txBody>
          <a:bodyPr/>
          <a:lstStyle/>
          <a:p>
            <a:pPr>
              <a:spcBef>
                <a:spcPct val="75000"/>
              </a:spcBef>
            </a:pPr>
            <a:r>
              <a:rPr lang="en-US" sz="2800" b="1">
                <a:solidFill>
                  <a:srgbClr val="FFFF00"/>
                </a:solidFill>
              </a:rPr>
              <a:t>Short-term</a:t>
            </a:r>
            <a:r>
              <a:rPr lang="en-US" sz="2800" b="1">
                <a:solidFill>
                  <a:schemeClr val="bg1"/>
                </a:solidFill>
              </a:rPr>
              <a:t>:</a:t>
            </a:r>
            <a:r>
              <a:rPr lang="en-US" sz="2800">
                <a:solidFill>
                  <a:schemeClr val="bg1"/>
                </a:solidFill>
              </a:rPr>
              <a:t>  goals that can be accomplished in </a:t>
            </a:r>
            <a:r>
              <a:rPr lang="en-US" sz="2800" b="1">
                <a:solidFill>
                  <a:schemeClr val="bg1"/>
                </a:solidFill>
              </a:rPr>
              <a:t>less than one year</a:t>
            </a:r>
          </a:p>
          <a:p>
            <a:pPr>
              <a:spcBef>
                <a:spcPct val="75000"/>
              </a:spcBef>
            </a:pPr>
            <a:r>
              <a:rPr lang="en-US" sz="2800" b="1">
                <a:solidFill>
                  <a:srgbClr val="FFFF00"/>
                </a:solidFill>
              </a:rPr>
              <a:t>Intermediate</a:t>
            </a:r>
            <a:r>
              <a:rPr lang="en-US" sz="2800" b="1">
                <a:solidFill>
                  <a:schemeClr val="bg1"/>
                </a:solidFill>
              </a:rPr>
              <a:t>:</a:t>
            </a:r>
            <a:r>
              <a:rPr lang="en-US" sz="2800">
                <a:solidFill>
                  <a:schemeClr val="bg1"/>
                </a:solidFill>
              </a:rPr>
              <a:t>  goals that can be accomplished </a:t>
            </a:r>
            <a:r>
              <a:rPr lang="en-US" sz="2800" b="1">
                <a:solidFill>
                  <a:schemeClr val="bg1"/>
                </a:solidFill>
              </a:rPr>
              <a:t>between one and three years</a:t>
            </a:r>
          </a:p>
          <a:p>
            <a:pPr>
              <a:spcBef>
                <a:spcPct val="75000"/>
              </a:spcBef>
            </a:pPr>
            <a:r>
              <a:rPr lang="en-US" sz="2800" b="1">
                <a:solidFill>
                  <a:srgbClr val="FFFF00"/>
                </a:solidFill>
              </a:rPr>
              <a:t>Long-term</a:t>
            </a:r>
            <a:r>
              <a:rPr lang="en-US" sz="2800" b="1">
                <a:solidFill>
                  <a:schemeClr val="bg1"/>
                </a:solidFill>
              </a:rPr>
              <a:t>:</a:t>
            </a:r>
            <a:r>
              <a:rPr lang="en-US" sz="2800">
                <a:solidFill>
                  <a:schemeClr val="bg1"/>
                </a:solidFill>
              </a:rPr>
              <a:t>  goals that can be accomplished in </a:t>
            </a:r>
            <a:r>
              <a:rPr lang="en-US" sz="2800" b="1">
                <a:solidFill>
                  <a:schemeClr val="bg1"/>
                </a:solidFill>
              </a:rPr>
              <a:t>over three years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228600" y="60198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45 TM A1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 bldLvl="3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8610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sz="4800" b="1">
                <a:solidFill>
                  <a:srgbClr val="FF0000"/>
                </a:solidFill>
              </a:rPr>
              <a:t>Life Areas and Examples</a:t>
            </a:r>
          </a:p>
        </p:txBody>
      </p:sp>
      <p:sp>
        <p:nvSpPr>
          <p:cNvPr id="68611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905000" y="1600200"/>
            <a:ext cx="6858000" cy="4800600"/>
          </a:xfrm>
          <a:noFill/>
          <a:ln/>
        </p:spPr>
        <p:txBody>
          <a:bodyPr/>
          <a:lstStyle/>
          <a:p>
            <a:r>
              <a:rPr lang="en-US" b="1">
                <a:solidFill>
                  <a:srgbClr val="FFFF00"/>
                </a:solidFill>
              </a:rPr>
              <a:t>Physical</a:t>
            </a:r>
          </a:p>
          <a:p>
            <a:pPr lvl="1"/>
            <a:r>
              <a:rPr lang="en-US" sz="2400">
                <a:solidFill>
                  <a:schemeClr val="bg1"/>
                </a:solidFill>
              </a:rPr>
              <a:t>Examples: body image, health, personal hygiene</a:t>
            </a:r>
          </a:p>
          <a:p>
            <a:pPr lvl="1">
              <a:buFontTx/>
              <a:buNone/>
            </a:pPr>
            <a:endParaRPr lang="en-US" sz="2400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</a:pPr>
            <a:r>
              <a:rPr lang="en-US" b="1">
                <a:solidFill>
                  <a:srgbClr val="FFFF00"/>
                </a:solidFill>
              </a:rPr>
              <a:t>Spiritual</a:t>
            </a:r>
          </a:p>
          <a:p>
            <a:pPr lvl="1"/>
            <a:r>
              <a:rPr lang="en-US" sz="2400">
                <a:solidFill>
                  <a:schemeClr val="bg1"/>
                </a:solidFill>
              </a:rPr>
              <a:t>Examples: reflection, religious expression, </a:t>
            </a:r>
            <a:br>
              <a:rPr lang="en-US" sz="2400">
                <a:solidFill>
                  <a:schemeClr val="bg1"/>
                </a:solidFill>
              </a:rPr>
            </a:br>
            <a:r>
              <a:rPr lang="en-US" sz="2400">
                <a:solidFill>
                  <a:schemeClr val="bg1"/>
                </a:solidFill>
              </a:rPr>
              <a:t>morals, faith</a:t>
            </a:r>
          </a:p>
        </p:txBody>
      </p:sp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228600" y="63246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45 TM A2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6802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sz="4800" b="1">
                <a:solidFill>
                  <a:srgbClr val="FF0000"/>
                </a:solidFill>
              </a:rPr>
              <a:t>Life Areas and Examples</a:t>
            </a:r>
          </a:p>
        </p:txBody>
      </p:sp>
      <p:sp>
        <p:nvSpPr>
          <p:cNvPr id="7680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905000" y="1828800"/>
            <a:ext cx="6858000" cy="4572000"/>
          </a:xfrm>
          <a:noFill/>
          <a:ln/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FFFF00"/>
                </a:solidFill>
              </a:rPr>
              <a:t>Job/Career</a:t>
            </a:r>
          </a:p>
          <a:p>
            <a:pPr lvl="1"/>
            <a:r>
              <a:rPr lang="en-US" sz="2400">
                <a:solidFill>
                  <a:schemeClr val="bg1"/>
                </a:solidFill>
              </a:rPr>
              <a:t>Examples: SAE, summer jobs, long-term </a:t>
            </a:r>
            <a:br>
              <a:rPr lang="en-US" sz="2400">
                <a:solidFill>
                  <a:schemeClr val="bg1"/>
                </a:solidFill>
              </a:rPr>
            </a:br>
            <a:r>
              <a:rPr lang="en-US" sz="2400">
                <a:solidFill>
                  <a:schemeClr val="bg1"/>
                </a:solidFill>
              </a:rPr>
              <a:t>career plans</a:t>
            </a:r>
          </a:p>
          <a:p>
            <a:pPr>
              <a:spcBef>
                <a:spcPct val="50000"/>
              </a:spcBef>
            </a:pPr>
            <a:r>
              <a:rPr lang="en-US" b="1">
                <a:solidFill>
                  <a:srgbClr val="FFFF00"/>
                </a:solidFill>
              </a:rPr>
              <a:t>Family/Friends</a:t>
            </a:r>
            <a:r>
              <a:rPr lang="en-US" sz="2800">
                <a:solidFill>
                  <a:schemeClr val="bg1"/>
                </a:solidFill>
              </a:rPr>
              <a:t>	</a:t>
            </a:r>
          </a:p>
          <a:p>
            <a:pPr lvl="1"/>
            <a:r>
              <a:rPr lang="en-US" sz="2400">
                <a:solidFill>
                  <a:schemeClr val="bg1"/>
                </a:solidFill>
              </a:rPr>
              <a:t>Examples: relationships, friendships </a:t>
            </a:r>
            <a:endParaRPr lang="en-US" sz="2400" i="1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</a:pPr>
            <a:r>
              <a:rPr lang="en-US" b="1">
                <a:solidFill>
                  <a:srgbClr val="FFFF00"/>
                </a:solidFill>
              </a:rPr>
              <a:t>Education</a:t>
            </a:r>
          </a:p>
          <a:p>
            <a:pPr lvl="1"/>
            <a:r>
              <a:rPr lang="en-US" sz="2400">
                <a:solidFill>
                  <a:schemeClr val="bg1"/>
                </a:solidFill>
              </a:rPr>
              <a:t>Examples: grades, academic honors</a:t>
            </a:r>
          </a:p>
        </p:txBody>
      </p:sp>
      <p:sp>
        <p:nvSpPr>
          <p:cNvPr id="76804" name="Text Box 4"/>
          <p:cNvSpPr txBox="1">
            <a:spLocks noChangeArrowheads="1"/>
          </p:cNvSpPr>
          <p:nvPr/>
        </p:nvSpPr>
        <p:spPr bwMode="auto">
          <a:xfrm>
            <a:off x="228600" y="63246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45 TM A2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6562" name="Rectangle 2"/>
          <p:cNvSpPr>
            <a:spLocks noChangeArrowheads="1"/>
          </p:cNvSpPr>
          <p:nvPr>
            <p:ph type="title"/>
          </p:nvPr>
        </p:nvSpPr>
        <p:spPr>
          <a:xfrm>
            <a:off x="1600200" y="152400"/>
            <a:ext cx="7620000" cy="1047750"/>
          </a:xfrm>
          <a:noFill/>
          <a:ln/>
        </p:spPr>
        <p:txBody>
          <a:bodyPr/>
          <a:lstStyle/>
          <a:p>
            <a:r>
              <a:rPr lang="en-US" sz="4800" b="1">
                <a:solidFill>
                  <a:srgbClr val="FF0000"/>
                </a:solidFill>
              </a:rPr>
              <a:t>S.M.A.R.T. Goals</a:t>
            </a:r>
          </a:p>
        </p:txBody>
      </p:sp>
      <p:sp>
        <p:nvSpPr>
          <p:cNvPr id="6656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600200" y="1676400"/>
            <a:ext cx="7086600" cy="5181600"/>
          </a:xfrm>
          <a:noFill/>
          <a:ln/>
        </p:spPr>
        <p:txBody>
          <a:bodyPr/>
          <a:lstStyle/>
          <a:p>
            <a:r>
              <a:rPr lang="en-US" sz="4000" b="1" i="1">
                <a:solidFill>
                  <a:srgbClr val="FFFF00"/>
                </a:solidFill>
              </a:rPr>
              <a:t>Specific</a:t>
            </a:r>
            <a:r>
              <a:rPr lang="en-US" sz="3600">
                <a:solidFill>
                  <a:srgbClr val="FFFF00"/>
                </a:solidFill>
              </a:rPr>
              <a:t>:</a:t>
            </a:r>
            <a:r>
              <a:rPr lang="en-US" sz="2800">
                <a:solidFill>
                  <a:schemeClr val="bg1"/>
                </a:solidFill>
              </a:rPr>
              <a:t> Goals must be specific. If goals are set and are not specific, it is impossible to judge whether we reach them or not.</a:t>
            </a:r>
          </a:p>
          <a:p>
            <a:pPr>
              <a:buFontTx/>
              <a:buNone/>
            </a:pPr>
            <a:endParaRPr lang="en-US" sz="2800">
              <a:solidFill>
                <a:schemeClr val="bg1"/>
              </a:solidFill>
            </a:endParaRPr>
          </a:p>
          <a:p>
            <a:pPr lvl="1"/>
            <a:r>
              <a:rPr lang="en-US" sz="2400">
                <a:solidFill>
                  <a:schemeClr val="bg1"/>
                </a:solidFill>
              </a:rPr>
              <a:t>Example: “I will exercise more” versus “I will exercise 20 minutes three times this week.”</a:t>
            </a:r>
            <a:endParaRPr lang="en-US" sz="2400" b="1" i="1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</a:pPr>
            <a:endParaRPr lang="en-US" sz="2800">
              <a:solidFill>
                <a:schemeClr val="bg1"/>
              </a:solidFill>
            </a:endParaRP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228600" y="62484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45 TM B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8850" name="Rectangle 2"/>
          <p:cNvSpPr>
            <a:spLocks noChangeArrowheads="1"/>
          </p:cNvSpPr>
          <p:nvPr>
            <p:ph type="title"/>
          </p:nvPr>
        </p:nvSpPr>
        <p:spPr>
          <a:xfrm>
            <a:off x="1600200" y="152400"/>
            <a:ext cx="7620000" cy="1047750"/>
          </a:xfrm>
          <a:noFill/>
          <a:ln/>
        </p:spPr>
        <p:txBody>
          <a:bodyPr/>
          <a:lstStyle/>
          <a:p>
            <a:r>
              <a:rPr lang="en-US" sz="4800" b="1">
                <a:solidFill>
                  <a:srgbClr val="FF0000"/>
                </a:solidFill>
              </a:rPr>
              <a:t>S.M.A.R.T. Goals</a:t>
            </a:r>
          </a:p>
        </p:txBody>
      </p:sp>
      <p:sp>
        <p:nvSpPr>
          <p:cNvPr id="78851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600200" y="1676400"/>
            <a:ext cx="7086600" cy="5181600"/>
          </a:xfrm>
          <a:noFill/>
          <a:ln/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sz="4000" b="1" i="1">
                <a:solidFill>
                  <a:srgbClr val="FFFF00"/>
                </a:solidFill>
              </a:rPr>
              <a:t>Measurable</a:t>
            </a:r>
            <a:r>
              <a:rPr lang="en-US" sz="2800" b="1" i="1">
                <a:solidFill>
                  <a:srgbClr val="FFFF00"/>
                </a:solidFill>
              </a:rPr>
              <a:t>:</a:t>
            </a:r>
            <a:r>
              <a:rPr lang="en-US" sz="2800" b="1" i="1">
                <a:solidFill>
                  <a:schemeClr val="bg1"/>
                </a:solidFill>
              </a:rPr>
              <a:t> </a:t>
            </a:r>
            <a:r>
              <a:rPr lang="en-US" sz="2800">
                <a:solidFill>
                  <a:schemeClr val="bg1"/>
                </a:solidFill>
              </a:rPr>
              <a:t>Goals must be measurable. Measurable goals will help you evaluate your progress and measure your success.  </a:t>
            </a:r>
          </a:p>
          <a:p>
            <a:pPr>
              <a:spcBef>
                <a:spcPct val="50000"/>
              </a:spcBef>
              <a:buFontTx/>
              <a:buNone/>
            </a:pPr>
            <a:endParaRPr lang="en-US" sz="2800">
              <a:solidFill>
                <a:schemeClr val="bg1"/>
              </a:solidFill>
            </a:endParaRPr>
          </a:p>
          <a:p>
            <a:pPr lvl="1"/>
            <a:r>
              <a:rPr lang="en-US" sz="2400">
                <a:solidFill>
                  <a:schemeClr val="bg1"/>
                </a:solidFill>
              </a:rPr>
              <a:t>Example: “I will meet new people” versus “I will attend four activities each month and connect with one new person.”</a:t>
            </a:r>
            <a:endParaRPr lang="en-US" sz="2400" b="1" i="1">
              <a:solidFill>
                <a:schemeClr val="bg1"/>
              </a:solidFill>
            </a:endParaRPr>
          </a:p>
        </p:txBody>
      </p:sp>
      <p:sp>
        <p:nvSpPr>
          <p:cNvPr id="78852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45 TM B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80898" name="Rectangle 2"/>
          <p:cNvSpPr>
            <a:spLocks noChangeArrowheads="1"/>
          </p:cNvSpPr>
          <p:nvPr>
            <p:ph type="title"/>
          </p:nvPr>
        </p:nvSpPr>
        <p:spPr>
          <a:xfrm>
            <a:off x="1600200" y="152400"/>
            <a:ext cx="7620000" cy="1047750"/>
          </a:xfrm>
          <a:noFill/>
          <a:ln/>
        </p:spPr>
        <p:txBody>
          <a:bodyPr/>
          <a:lstStyle/>
          <a:p>
            <a:r>
              <a:rPr lang="en-US" sz="4800" b="1">
                <a:solidFill>
                  <a:srgbClr val="FF0000"/>
                </a:solidFill>
              </a:rPr>
              <a:t>S.M.A.R.T. Goals</a:t>
            </a:r>
          </a:p>
        </p:txBody>
      </p:sp>
      <p:sp>
        <p:nvSpPr>
          <p:cNvPr id="80899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600200" y="1676400"/>
            <a:ext cx="7086600" cy="5181600"/>
          </a:xfrm>
          <a:noFill/>
          <a:ln/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sz="4000" b="1" i="1">
                <a:solidFill>
                  <a:srgbClr val="FFFF00"/>
                </a:solidFill>
              </a:rPr>
              <a:t>Approved by you</a:t>
            </a:r>
            <a:r>
              <a:rPr lang="en-US" b="1" i="1">
                <a:solidFill>
                  <a:srgbClr val="FFFF00"/>
                </a:solidFill>
              </a:rPr>
              <a:t>:</a:t>
            </a:r>
            <a:r>
              <a:rPr lang="en-US" sz="2800" b="1" i="1">
                <a:solidFill>
                  <a:schemeClr val="bg1"/>
                </a:solidFill>
              </a:rPr>
              <a:t> </a:t>
            </a:r>
            <a:r>
              <a:rPr lang="en-US" sz="2800">
                <a:solidFill>
                  <a:schemeClr val="bg1"/>
                </a:solidFill>
              </a:rPr>
              <a:t>Your goals must be set and approved by you. If you set you own goals, your chance of success will increase.</a:t>
            </a:r>
          </a:p>
          <a:p>
            <a:pPr>
              <a:spcBef>
                <a:spcPct val="50000"/>
              </a:spcBef>
              <a:buFontTx/>
              <a:buNone/>
            </a:pPr>
            <a:endParaRPr lang="en-US" sz="2800">
              <a:solidFill>
                <a:schemeClr val="bg1"/>
              </a:solidFill>
            </a:endParaRPr>
          </a:p>
          <a:p>
            <a:pPr lvl="1"/>
            <a:r>
              <a:rPr lang="en-US" sz="2400">
                <a:solidFill>
                  <a:schemeClr val="bg1"/>
                </a:solidFill>
              </a:rPr>
              <a:t>Example: You want to improve your ACT score versus your teachers want you to improve your score.</a:t>
            </a:r>
          </a:p>
        </p:txBody>
      </p:sp>
      <p:sp>
        <p:nvSpPr>
          <p:cNvPr id="80900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45 TM B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9634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sz="5400" b="1">
                <a:solidFill>
                  <a:srgbClr val="FF0000"/>
                </a:solidFill>
              </a:rPr>
              <a:t>S.M.A.R.T. Goals</a:t>
            </a:r>
          </a:p>
        </p:txBody>
      </p:sp>
      <p:sp>
        <p:nvSpPr>
          <p:cNvPr id="69635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828800" y="1600200"/>
            <a:ext cx="6781800" cy="5257800"/>
          </a:xfrm>
          <a:noFill/>
          <a:ln/>
        </p:spPr>
        <p:txBody>
          <a:bodyPr/>
          <a:lstStyle/>
          <a:p>
            <a:r>
              <a:rPr lang="en-US" sz="3600" b="1" i="1">
                <a:solidFill>
                  <a:srgbClr val="FFFF00"/>
                </a:solidFill>
              </a:rPr>
              <a:t>Realistic</a:t>
            </a:r>
            <a:r>
              <a:rPr lang="en-US" sz="2800" b="1" i="1">
                <a:solidFill>
                  <a:srgbClr val="FFFF00"/>
                </a:solidFill>
              </a:rPr>
              <a:t>:</a:t>
            </a:r>
            <a:r>
              <a:rPr lang="en-US" sz="2800" b="1" i="1">
                <a:solidFill>
                  <a:schemeClr val="bg1"/>
                </a:solidFill>
              </a:rPr>
              <a:t> </a:t>
            </a:r>
            <a:r>
              <a:rPr lang="en-US" sz="2800">
                <a:solidFill>
                  <a:schemeClr val="bg1"/>
                </a:solidFill>
              </a:rPr>
              <a:t>Goals must be realistic. Setting goals that you have the potential to achieve will help you to follow through.</a:t>
            </a:r>
          </a:p>
          <a:p>
            <a:pPr>
              <a:buFontTx/>
              <a:buNone/>
            </a:pPr>
            <a:endParaRPr lang="en-US" sz="2800">
              <a:solidFill>
                <a:schemeClr val="bg1"/>
              </a:solidFill>
            </a:endParaRPr>
          </a:p>
          <a:p>
            <a:pPr lvl="1"/>
            <a:r>
              <a:rPr lang="en-US" sz="2400">
                <a:solidFill>
                  <a:schemeClr val="bg1"/>
                </a:solidFill>
              </a:rPr>
              <a:t>Example: “I will run a marathon next week with no training” versus “I will run a marathon after six months of vigorous training.”</a:t>
            </a:r>
            <a:endParaRPr lang="en-US" sz="2400" b="1" i="1">
              <a:solidFill>
                <a:schemeClr val="bg1"/>
              </a:solidFill>
            </a:endParaRPr>
          </a:p>
        </p:txBody>
      </p:sp>
      <p:sp>
        <p:nvSpPr>
          <p:cNvPr id="69636" name="Text Box 4"/>
          <p:cNvSpPr txBox="1">
            <a:spLocks noChangeArrowheads="1"/>
          </p:cNvSpPr>
          <p:nvPr/>
        </p:nvSpPr>
        <p:spPr bwMode="auto">
          <a:xfrm>
            <a:off x="228600" y="60960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45 TM C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82946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sz="5400" b="1">
                <a:solidFill>
                  <a:srgbClr val="FF0000"/>
                </a:solidFill>
              </a:rPr>
              <a:t>S.M.A.R.T. Goals</a:t>
            </a:r>
          </a:p>
        </p:txBody>
      </p:sp>
      <p:sp>
        <p:nvSpPr>
          <p:cNvPr id="82947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828800" y="1447800"/>
            <a:ext cx="6781800" cy="5410200"/>
          </a:xfrm>
          <a:noFill/>
          <a:ln/>
        </p:spPr>
        <p:txBody>
          <a:bodyPr/>
          <a:lstStyle/>
          <a:p>
            <a:pPr>
              <a:spcBef>
                <a:spcPct val="50000"/>
              </a:spcBef>
              <a:buFontTx/>
              <a:buNone/>
            </a:pPr>
            <a:endParaRPr lang="en-US" sz="3600" b="1" i="1">
              <a:solidFill>
                <a:srgbClr val="FFFF00"/>
              </a:solidFill>
            </a:endParaRPr>
          </a:p>
          <a:p>
            <a:pPr>
              <a:spcBef>
                <a:spcPct val="50000"/>
              </a:spcBef>
            </a:pPr>
            <a:r>
              <a:rPr lang="en-US" sz="3600" b="1" i="1">
                <a:solidFill>
                  <a:srgbClr val="FFFF00"/>
                </a:solidFill>
              </a:rPr>
              <a:t>Time-Stamped:</a:t>
            </a:r>
            <a:r>
              <a:rPr lang="en-US" sz="2800" b="1" i="1">
                <a:solidFill>
                  <a:schemeClr val="bg1"/>
                </a:solidFill>
              </a:rPr>
              <a:t> </a:t>
            </a:r>
            <a:r>
              <a:rPr lang="en-US" sz="2800">
                <a:solidFill>
                  <a:schemeClr val="bg1"/>
                </a:solidFill>
              </a:rPr>
              <a:t>Goals have to have a time stamp. By setting and writing your deadlines down, you will start to live your goals.</a:t>
            </a:r>
          </a:p>
          <a:p>
            <a:pPr>
              <a:spcBef>
                <a:spcPct val="50000"/>
              </a:spcBef>
              <a:buFontTx/>
              <a:buNone/>
            </a:pPr>
            <a:endParaRPr lang="en-US" sz="2800">
              <a:solidFill>
                <a:schemeClr val="bg1"/>
              </a:solidFill>
            </a:endParaRPr>
          </a:p>
          <a:p>
            <a:pPr lvl="1"/>
            <a:r>
              <a:rPr lang="en-US" sz="2400">
                <a:solidFill>
                  <a:schemeClr val="bg1"/>
                </a:solidFill>
              </a:rPr>
              <a:t>Example: “I will visit my grandmother” versus “I will visit my grandmother by the end of the week.”</a:t>
            </a:r>
          </a:p>
        </p:txBody>
      </p:sp>
      <p:sp>
        <p:nvSpPr>
          <p:cNvPr id="82948" name="Text Box 4"/>
          <p:cNvSpPr txBox="1">
            <a:spLocks noChangeArrowheads="1"/>
          </p:cNvSpPr>
          <p:nvPr/>
        </p:nvSpPr>
        <p:spPr bwMode="auto">
          <a:xfrm>
            <a:off x="228600" y="60960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45 TM C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K Template">
  <a:themeElements>
    <a:clrScheme name="LK Template 1">
      <a:dk1>
        <a:srgbClr val="336699"/>
      </a:dk1>
      <a:lt1>
        <a:srgbClr val="FFFFFF"/>
      </a:lt1>
      <a:dk2>
        <a:srgbClr val="0066FF"/>
      </a:dk2>
      <a:lt2>
        <a:srgbClr val="AFB5D2"/>
      </a:lt2>
      <a:accent1>
        <a:srgbClr val="66CCFF"/>
      </a:accent1>
      <a:accent2>
        <a:srgbClr val="99FFCC"/>
      </a:accent2>
      <a:accent3>
        <a:srgbClr val="FFFFFF"/>
      </a:accent3>
      <a:accent4>
        <a:srgbClr val="2A5682"/>
      </a:accent4>
      <a:accent5>
        <a:srgbClr val="B8E2FF"/>
      </a:accent5>
      <a:accent6>
        <a:srgbClr val="8AE7B9"/>
      </a:accent6>
      <a:hlink>
        <a:srgbClr val="FF99FF"/>
      </a:hlink>
      <a:folHlink>
        <a:srgbClr val="CCCCFF"/>
      </a:folHlink>
    </a:clrScheme>
    <a:fontScheme name="LK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LK Template 1">
        <a:dk1>
          <a:srgbClr val="336699"/>
        </a:dk1>
        <a:lt1>
          <a:srgbClr val="FFFFFF"/>
        </a:lt1>
        <a:dk2>
          <a:srgbClr val="0066FF"/>
        </a:dk2>
        <a:lt2>
          <a:srgbClr val="AFB5D2"/>
        </a:lt2>
        <a:accent1>
          <a:srgbClr val="66CCFF"/>
        </a:accent1>
        <a:accent2>
          <a:srgbClr val="99FFCC"/>
        </a:accent2>
        <a:accent3>
          <a:srgbClr val="FFFFFF"/>
        </a:accent3>
        <a:accent4>
          <a:srgbClr val="2A5682"/>
        </a:accent4>
        <a:accent5>
          <a:srgbClr val="B8E2FF"/>
        </a:accent5>
        <a:accent6>
          <a:srgbClr val="8AE7B9"/>
        </a:accent6>
        <a:hlink>
          <a:srgbClr val="FF99FF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2">
        <a:dk1>
          <a:srgbClr val="003366"/>
        </a:dk1>
        <a:lt1>
          <a:srgbClr val="CCECFF"/>
        </a:lt1>
        <a:dk2>
          <a:srgbClr val="4B3384"/>
        </a:dk2>
        <a:lt2>
          <a:srgbClr val="849CBB"/>
        </a:lt2>
        <a:accent1>
          <a:srgbClr val="90DBFF"/>
        </a:accent1>
        <a:accent2>
          <a:srgbClr val="99FFCC"/>
        </a:accent2>
        <a:accent3>
          <a:srgbClr val="E2F4FF"/>
        </a:accent3>
        <a:accent4>
          <a:srgbClr val="002A56"/>
        </a:accent4>
        <a:accent5>
          <a:srgbClr val="C6EAFF"/>
        </a:accent5>
        <a:accent6>
          <a:srgbClr val="8AE7B9"/>
        </a:accent6>
        <a:hlink>
          <a:srgbClr val="DFC0FF"/>
        </a:hlink>
        <a:folHlink>
          <a:srgbClr val="6DC5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7B2100E-6325-4D54-86E9-F2578C82DE57}"/>
</file>

<file path=customXml/itemProps2.xml><?xml version="1.0" encoding="utf-8"?>
<ds:datastoreItem xmlns:ds="http://schemas.openxmlformats.org/officeDocument/2006/customXml" ds:itemID="{78EFCBBB-56C7-4040-ACE1-984957420B2B}"/>
</file>

<file path=customXml/itemProps3.xml><?xml version="1.0" encoding="utf-8"?>
<ds:datastoreItem xmlns:ds="http://schemas.openxmlformats.org/officeDocument/2006/customXml" ds:itemID="{428B1335-6CAF-4AEC-A71D-0476F55F42B8}"/>
</file>

<file path=docProps/app.xml><?xml version="1.0" encoding="utf-8"?>
<Properties xmlns="http://schemas.openxmlformats.org/officeDocument/2006/extended-properties" xmlns:vt="http://schemas.openxmlformats.org/officeDocument/2006/docPropsVTypes">
  <Template>LK Template</Template>
  <TotalTime>21</TotalTime>
  <Words>347</Words>
  <Application>Microsoft PowerPoint</Application>
  <PresentationFormat>On-screen Show (4:3)</PresentationFormat>
  <Paragraphs>58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Design Template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Times New Roman</vt:lpstr>
      <vt:lpstr>Arial</vt:lpstr>
      <vt:lpstr>Lucida Calligraphy</vt:lpstr>
      <vt:lpstr>LK Template</vt:lpstr>
      <vt:lpstr>Goal Setting Strategies</vt:lpstr>
      <vt:lpstr>Time Frames</vt:lpstr>
      <vt:lpstr>Life Areas and Examples</vt:lpstr>
      <vt:lpstr>Life Areas and Examples</vt:lpstr>
      <vt:lpstr>S.M.A.R.T. Goals</vt:lpstr>
      <vt:lpstr>S.M.A.R.T. Goals</vt:lpstr>
      <vt:lpstr>S.M.A.R.T. Goals</vt:lpstr>
      <vt:lpstr>S.M.A.R.T. Goals</vt:lpstr>
      <vt:lpstr>S.M.A.R.T. Goals</vt:lpstr>
    </vt:vector>
  </TitlesOfParts>
  <Company>Centre Pointe Education,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kblankenship</cp:lastModifiedBy>
  <cp:revision>3</cp:revision>
  <cp:lastPrinted>1601-01-01T00:00:00Z</cp:lastPrinted>
  <dcterms:created xsi:type="dcterms:W3CDTF">2003-12-22T01:53:02Z</dcterms:created>
  <dcterms:modified xsi:type="dcterms:W3CDTF">2008-01-02T19:20:27Z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