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7" r:id="rId6"/>
    <p:sldId id="258" r:id="rId7"/>
    <p:sldId id="259" r:id="rId8"/>
    <p:sldId id="260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D5FB9AA8-31E6-4DD4-A252-6B606220F0F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9B52F161-42BC-43E5-8262-CDD46EC9A63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D3344A-A424-4079-83E8-DECC6F23A546}" type="slidenum">
              <a:rPr lang="en-US"/>
              <a:pPr/>
              <a:t>1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A64048-37ED-4874-8BD9-E2E69EF1348E}" type="slidenum">
              <a:rPr lang="en-US"/>
              <a:pPr/>
              <a:t>2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7818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7818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7818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13BE28A-2F6D-4A6F-8327-594ACAFF81F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78185" name="AutoShape 9"/>
          <p:cNvSpPr>
            <a:spLocks noChangeArrowheads="1"/>
          </p:cNvSpPr>
          <p:nvPr userDrawn="1"/>
        </p:nvSpPr>
        <p:spPr bwMode="auto">
          <a:xfrm>
            <a:off x="0" y="838200"/>
            <a:ext cx="7696200" cy="2514600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8186" name="Rectangle 10"/>
          <p:cNvSpPr>
            <a:spLocks noChangeArrowheads="1"/>
          </p:cNvSpPr>
          <p:nvPr userDrawn="1"/>
        </p:nvSpPr>
        <p:spPr bwMode="auto">
          <a:xfrm>
            <a:off x="6172200" y="0"/>
            <a:ext cx="304800" cy="8382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8187" name="Rectangle 11"/>
          <p:cNvSpPr>
            <a:spLocks noChangeArrowheads="1"/>
          </p:cNvSpPr>
          <p:nvPr userDrawn="1"/>
        </p:nvSpPr>
        <p:spPr bwMode="auto">
          <a:xfrm>
            <a:off x="4267200" y="3352800"/>
            <a:ext cx="304800" cy="7620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8188" name="Rectangle 12"/>
          <p:cNvSpPr>
            <a:spLocks noChangeArrowheads="1"/>
          </p:cNvSpPr>
          <p:nvPr userDrawn="1"/>
        </p:nvSpPr>
        <p:spPr bwMode="auto">
          <a:xfrm>
            <a:off x="1905000" y="3810000"/>
            <a:ext cx="2362200" cy="3048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8189" name="Rectangle 13"/>
          <p:cNvSpPr>
            <a:spLocks noChangeArrowheads="1"/>
          </p:cNvSpPr>
          <p:nvPr userDrawn="1"/>
        </p:nvSpPr>
        <p:spPr bwMode="auto">
          <a:xfrm>
            <a:off x="1524000" y="3810000"/>
            <a:ext cx="381000" cy="18288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8190" name="Rectangle 14"/>
          <p:cNvSpPr>
            <a:spLocks noChangeArrowheads="1"/>
          </p:cNvSpPr>
          <p:nvPr userDrawn="1"/>
        </p:nvSpPr>
        <p:spPr bwMode="auto">
          <a:xfrm>
            <a:off x="0" y="5257800"/>
            <a:ext cx="1524000" cy="3810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E63522-160F-4E0B-B6B9-AD5DF79F8A4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EA4FC1-7CC7-45EB-978A-FD475526D57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A24BF2D-D21C-4948-BDE3-DDAD20CA107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8CC999-069A-4009-8347-441C65399CE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DB3E09-DABD-4EB5-81FA-043754CF0CD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85F713-903C-442F-B94C-B02A586294E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D975BD-ED81-4B5D-8C59-FCDE6EFAA0A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599E60-2F41-4074-B8A6-9CBA9C0B779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46324C-510A-40FB-B0AE-1788D2502C9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9526C7-8C5C-4B8D-86D3-7D20AC9DF6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D89303-8D90-48EB-AF2A-6856680FBE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607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4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607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1" sz="14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607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400">
                <a:latin typeface="Times New Roman" pitchFamily="18" charset="0"/>
              </a:defRPr>
            </a:lvl1pPr>
          </a:lstStyle>
          <a:p>
            <a:fld id="{27AC3003-F8E0-4493-9AE9-33247A5086A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60775" name="PubHalfFrame"/>
          <p:cNvSpPr>
            <a:spLocks noEditPoints="1" noChangeArrowheads="1"/>
          </p:cNvSpPr>
          <p:nvPr userDrawn="1"/>
        </p:nvSpPr>
        <p:spPr bwMode="auto">
          <a:xfrm>
            <a:off x="0" y="0"/>
            <a:ext cx="10287000" cy="4200525"/>
          </a:xfrm>
          <a:custGeom>
            <a:avLst/>
            <a:gdLst>
              <a:gd name="G0" fmla="+- 0 0 0"/>
              <a:gd name="G1" fmla="+- 7200 0 0"/>
              <a:gd name="G2" fmla="+- 21600 0 7200"/>
              <a:gd name="G3" fmla="*/ 7200 1 2"/>
              <a:gd name="G4" fmla="+- 21600 0 G3"/>
              <a:gd name="G5" fmla="+- 7200 0 0"/>
              <a:gd name="G6" fmla="+- 21600 0 7200"/>
              <a:gd name="G7" fmla="*/ 7200 1 2"/>
              <a:gd name="G8" fmla="+- 21600 0 G7"/>
              <a:gd name="T0" fmla="*/ 10800 w 21600"/>
              <a:gd name="T1" fmla="*/ 0 h 21600"/>
              <a:gd name="T2" fmla="*/ 0 w 21600"/>
              <a:gd name="T3" fmla="*/ 10800 h 21600"/>
              <a:gd name="T4" fmla="*/ 3600 w 21600"/>
              <a:gd name="T5" fmla="*/ 18000 h 21600"/>
              <a:gd name="T6" fmla="*/ 18000 w 21600"/>
              <a:gd name="T7" fmla="*/ 36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0 w 21600"/>
              <a:gd name="T13" fmla="*/ 0 h 21600"/>
              <a:gd name="T14" fmla="*/ G2 w 21600"/>
              <a:gd name="T15" fmla="*/ G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7200" y="14400"/>
                </a:lnTo>
                <a:lnTo>
                  <a:pt x="7200" y="7200"/>
                </a:lnTo>
                <a:lnTo>
                  <a:pt x="14400" y="7200"/>
                </a:lnTo>
                <a:lnTo>
                  <a:pt x="21600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066800"/>
            <a:ext cx="7772400" cy="1752600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6000" b="1">
                <a:solidFill>
                  <a:schemeClr val="bg1"/>
                </a:solidFill>
              </a:rPr>
              <a:t>Defining Core Values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38400" y="4267200"/>
            <a:ext cx="48768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/>
              <a:t>Who am I as a leader?</a:t>
            </a:r>
          </a:p>
          <a:p>
            <a:endParaRPr lang="en-US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2182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</a:rPr>
            </a:br>
            <a:r>
              <a:rPr lang="en-US" sz="1200" b="1">
                <a:solidFill>
                  <a:srgbClr val="000000"/>
                </a:solidFill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60198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HS 10</a:t>
            </a:r>
          </a:p>
        </p:txBody>
      </p:sp>
      <p:pic>
        <p:nvPicPr>
          <p:cNvPr id="410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5181600"/>
            <a:ext cx="2057400" cy="167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3810000" cy="1143000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5400" b="1">
                <a:solidFill>
                  <a:srgbClr val="FFFF99"/>
                </a:solidFill>
              </a:rPr>
              <a:t>Values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0" y="6400800"/>
            <a:ext cx="1219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 TM A </a:t>
            </a:r>
          </a:p>
        </p:txBody>
      </p:sp>
      <p:sp>
        <p:nvSpPr>
          <p:cNvPr id="5212" name="Rectangle 92"/>
          <p:cNvSpPr>
            <a:spLocks noGrp="1" noChangeArrowheads="1"/>
          </p:cNvSpPr>
          <p:nvPr>
            <p:ph type="body" sz="half" idx="1"/>
          </p:nvPr>
        </p:nvSpPr>
        <p:spPr>
          <a:xfrm>
            <a:off x="3581400" y="1600200"/>
            <a:ext cx="5410200" cy="50292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 b="1"/>
              <a:t>Things we believe in strongly.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b="1"/>
              <a:t>Things we don’t compromise or change.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800" b="1"/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400" b="1">
                <a:solidFill>
                  <a:srgbClr val="FF0000"/>
                </a:solidFill>
              </a:rPr>
              <a:t>shaped at an</a:t>
            </a:r>
            <a:r>
              <a:rPr lang="en-US" sz="2400" b="1"/>
              <a:t> </a:t>
            </a:r>
            <a:r>
              <a:rPr lang="en-US" sz="2400"/>
              <a:t>early age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400"/>
              <a:t>Parents, teachers, friends, religious leaders, and heroes</a:t>
            </a:r>
            <a:r>
              <a:rPr lang="en-US" sz="2400" b="1"/>
              <a:t> </a:t>
            </a:r>
            <a:r>
              <a:rPr lang="en-US" sz="2400" b="1">
                <a:solidFill>
                  <a:srgbClr val="FF0000"/>
                </a:solidFill>
              </a:rPr>
              <a:t>help shape our values.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400"/>
              <a:t>can change</a:t>
            </a:r>
            <a:r>
              <a:rPr lang="en-US" sz="2400" b="1"/>
              <a:t> </a:t>
            </a:r>
            <a:r>
              <a:rPr lang="en-US" sz="2400" b="1">
                <a:solidFill>
                  <a:srgbClr val="FF0000"/>
                </a:solidFill>
              </a:rPr>
              <a:t>over time in response to changing life experiences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endParaRPr lang="en-US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800600" cy="1524000"/>
          </a:xfrm>
        </p:spPr>
        <p:txBody>
          <a:bodyPr/>
          <a:lstStyle/>
          <a:p>
            <a:pPr algn="l"/>
            <a:r>
              <a:rPr lang="en-US" sz="4800" b="1">
                <a:solidFill>
                  <a:srgbClr val="FFFF99"/>
                </a:solidFill>
              </a:rPr>
              <a:t>Values Clarification</a:t>
            </a:r>
          </a:p>
        </p:txBody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52800" y="1447800"/>
            <a:ext cx="5791200" cy="51054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en-US" sz="1800" b="1"/>
          </a:p>
          <a:p>
            <a:pPr lvl="1">
              <a:lnSpc>
                <a:spcPct val="90000"/>
              </a:lnSpc>
              <a:spcBef>
                <a:spcPct val="50000"/>
              </a:spcBef>
            </a:pPr>
            <a:r>
              <a:rPr lang="en-US" sz="2000"/>
              <a:t>Values must be</a:t>
            </a:r>
            <a:r>
              <a:rPr lang="en-US" sz="2000" b="1"/>
              <a:t> </a:t>
            </a:r>
            <a:r>
              <a:rPr lang="en-US" sz="2000" b="1">
                <a:solidFill>
                  <a:srgbClr val="FF0000"/>
                </a:solidFill>
              </a:rPr>
              <a:t>chosen freely</a:t>
            </a:r>
          </a:p>
          <a:p>
            <a:pPr lvl="2">
              <a:lnSpc>
                <a:spcPct val="90000"/>
              </a:lnSpc>
              <a:spcBef>
                <a:spcPct val="50000"/>
              </a:spcBef>
            </a:pPr>
            <a:r>
              <a:rPr lang="en-US" sz="1800" b="1"/>
              <a:t>from alternatives</a:t>
            </a:r>
          </a:p>
          <a:p>
            <a:pPr lvl="2">
              <a:lnSpc>
                <a:spcPct val="90000"/>
              </a:lnSpc>
              <a:spcBef>
                <a:spcPct val="50000"/>
              </a:spcBef>
            </a:pPr>
            <a:r>
              <a:rPr lang="en-US" sz="1800" b="1"/>
              <a:t>after thoughtful consideration of each alternative</a:t>
            </a:r>
          </a:p>
          <a:p>
            <a:pPr lvl="2">
              <a:lnSpc>
                <a:spcPct val="90000"/>
              </a:lnSpc>
              <a:spcBef>
                <a:spcPct val="50000"/>
              </a:spcBef>
            </a:pPr>
            <a:endParaRPr lang="en-US" sz="1800" b="1"/>
          </a:p>
          <a:p>
            <a:pPr lvl="1">
              <a:lnSpc>
                <a:spcPct val="90000"/>
              </a:lnSpc>
              <a:spcBef>
                <a:spcPct val="50000"/>
              </a:spcBef>
            </a:pPr>
            <a:r>
              <a:rPr lang="en-US" sz="2000"/>
              <a:t>Values must be</a:t>
            </a:r>
            <a:r>
              <a:rPr lang="en-US" sz="2000" b="1"/>
              <a:t> </a:t>
            </a:r>
            <a:r>
              <a:rPr lang="en-US" sz="2000" b="1">
                <a:solidFill>
                  <a:srgbClr val="FF0000"/>
                </a:solidFill>
              </a:rPr>
              <a:t>cherished</a:t>
            </a:r>
          </a:p>
          <a:p>
            <a:pPr lvl="2">
              <a:lnSpc>
                <a:spcPct val="90000"/>
              </a:lnSpc>
              <a:spcBef>
                <a:spcPct val="50000"/>
              </a:spcBef>
            </a:pPr>
            <a:r>
              <a:rPr lang="en-US" sz="1800" b="1"/>
              <a:t>being happy with the choice</a:t>
            </a:r>
          </a:p>
          <a:p>
            <a:pPr lvl="2">
              <a:lnSpc>
                <a:spcPct val="90000"/>
              </a:lnSpc>
              <a:spcBef>
                <a:spcPct val="50000"/>
              </a:spcBef>
            </a:pPr>
            <a:r>
              <a:rPr lang="en-US" sz="1800" b="1"/>
              <a:t>willing to affirm the choice publicly</a:t>
            </a:r>
          </a:p>
          <a:p>
            <a:pPr lvl="2">
              <a:lnSpc>
                <a:spcPct val="90000"/>
              </a:lnSpc>
              <a:spcBef>
                <a:spcPct val="50000"/>
              </a:spcBef>
            </a:pPr>
            <a:endParaRPr lang="en-US" sz="1800" b="1"/>
          </a:p>
          <a:p>
            <a:pPr lvl="1">
              <a:lnSpc>
                <a:spcPct val="90000"/>
              </a:lnSpc>
              <a:spcBef>
                <a:spcPct val="50000"/>
              </a:spcBef>
            </a:pPr>
            <a:r>
              <a:rPr lang="en-US" sz="2000"/>
              <a:t>Values must be</a:t>
            </a:r>
            <a:r>
              <a:rPr lang="en-US" sz="2000" b="1"/>
              <a:t> </a:t>
            </a:r>
            <a:r>
              <a:rPr lang="en-US" sz="2000" b="1">
                <a:solidFill>
                  <a:srgbClr val="FF0000"/>
                </a:solidFill>
              </a:rPr>
              <a:t>acted upon</a:t>
            </a:r>
          </a:p>
          <a:p>
            <a:pPr lvl="2">
              <a:lnSpc>
                <a:spcPct val="90000"/>
              </a:lnSpc>
              <a:spcBef>
                <a:spcPct val="50000"/>
              </a:spcBef>
            </a:pPr>
            <a:r>
              <a:rPr lang="en-US" sz="1800" b="1"/>
              <a:t>doing something with the choice</a:t>
            </a:r>
          </a:p>
          <a:p>
            <a:pPr lvl="2">
              <a:lnSpc>
                <a:spcPct val="90000"/>
              </a:lnSpc>
              <a:spcBef>
                <a:spcPct val="50000"/>
              </a:spcBef>
            </a:pPr>
            <a:r>
              <a:rPr lang="en-US" sz="1800" b="1"/>
              <a:t>repeating the choice consistently</a:t>
            </a:r>
          </a:p>
          <a:p>
            <a:pPr>
              <a:lnSpc>
                <a:spcPct val="90000"/>
              </a:lnSpc>
            </a:pPr>
            <a:endParaRPr lang="en-US" sz="2400"/>
          </a:p>
        </p:txBody>
      </p:sp>
      <p:sp>
        <p:nvSpPr>
          <p:cNvPr id="184324" name="Rectangle 4"/>
          <p:cNvSpPr>
            <a:spLocks noChangeArrowheads="1"/>
          </p:cNvSpPr>
          <p:nvPr/>
        </p:nvSpPr>
        <p:spPr bwMode="auto">
          <a:xfrm>
            <a:off x="533400" y="4038600"/>
            <a:ext cx="2667000" cy="13144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sz="2000" b="1"/>
              <a:t>Doesn’t state what values should be, only provides help to discover what they are.</a:t>
            </a:r>
          </a:p>
        </p:txBody>
      </p:sp>
      <p:sp>
        <p:nvSpPr>
          <p:cNvPr id="184325" name="Text Box 5"/>
          <p:cNvSpPr txBox="1">
            <a:spLocks noChangeArrowheads="1"/>
          </p:cNvSpPr>
          <p:nvPr/>
        </p:nvSpPr>
        <p:spPr bwMode="auto">
          <a:xfrm>
            <a:off x="3581400" y="6400800"/>
            <a:ext cx="5562600" cy="5667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sz="1200">
                <a:latin typeface="Times New Roman" pitchFamily="18" charset="0"/>
              </a:rPr>
              <a:t>Simon, Sidney B., et al. </a:t>
            </a:r>
            <a:r>
              <a:rPr lang="en-US" sz="1200" i="1">
                <a:latin typeface="Times New Roman" pitchFamily="18" charset="0"/>
              </a:rPr>
              <a:t>Paperback Values Clarification: A Handbook Of Practical Strategies For Teachers And Students</a:t>
            </a:r>
            <a:r>
              <a:rPr lang="en-US" sz="1200">
                <a:latin typeface="Times New Roman" pitchFamily="18" charset="0"/>
              </a:rPr>
              <a:t>. New York, New York. Dodd, Mead, 1978.</a:t>
            </a:r>
          </a:p>
          <a:p>
            <a:pPr eaLnBrk="1" hangingPunct="1"/>
            <a:endParaRPr lang="en-US" sz="1200">
              <a:latin typeface="Times New Roman" pitchFamily="18" charset="0"/>
            </a:endParaRPr>
          </a:p>
        </p:txBody>
      </p:sp>
      <p:sp>
        <p:nvSpPr>
          <p:cNvPr id="184326" name="Text Box 6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 TM B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3124200" cy="1935162"/>
          </a:xfrm>
        </p:spPr>
        <p:txBody>
          <a:bodyPr/>
          <a:lstStyle/>
          <a:p>
            <a:r>
              <a:rPr lang="en-US" sz="4800" b="1">
                <a:solidFill>
                  <a:srgbClr val="FFFF99"/>
                </a:solidFill>
              </a:rPr>
              <a:t>Strength </a:t>
            </a:r>
            <a:br>
              <a:rPr lang="en-US" sz="4800" b="1">
                <a:solidFill>
                  <a:srgbClr val="FFFF99"/>
                </a:solidFill>
              </a:rPr>
            </a:br>
            <a:r>
              <a:rPr lang="en-US" sz="4800" b="1">
                <a:solidFill>
                  <a:srgbClr val="FFFF99"/>
                </a:solidFill>
              </a:rPr>
              <a:t>of our </a:t>
            </a:r>
            <a:br>
              <a:rPr lang="en-US" sz="4800" b="1">
                <a:solidFill>
                  <a:srgbClr val="FFFF99"/>
                </a:solidFill>
              </a:rPr>
            </a:br>
            <a:r>
              <a:rPr lang="en-US" sz="4800" b="1">
                <a:solidFill>
                  <a:srgbClr val="FFFF99"/>
                </a:solidFill>
              </a:rPr>
              <a:t>Values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05200" y="1524000"/>
            <a:ext cx="5638800" cy="53340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400" b="1"/>
              <a:t>Finish each of these statements:	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400" b="1"/>
              <a:t>I would prefer to keep to myself that…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400" b="1"/>
              <a:t>I will share only with my friends that…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400" b="1"/>
              <a:t>I would quietly take a position in favor of…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400" b="1"/>
              <a:t>I would argue strongly in favor of…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400" b="1"/>
              <a:t>I would be willing to physically fight for…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400" b="1"/>
              <a:t>I would be willing to die for…</a:t>
            </a:r>
          </a:p>
          <a:p>
            <a:pPr>
              <a:lnSpc>
                <a:spcPct val="80000"/>
              </a:lnSpc>
            </a:pPr>
            <a:endParaRPr lang="en-US" sz="2400"/>
          </a:p>
        </p:txBody>
      </p:sp>
      <p:sp>
        <p:nvSpPr>
          <p:cNvPr id="185348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 TM C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74638"/>
            <a:ext cx="3352800" cy="2239962"/>
          </a:xfrm>
        </p:spPr>
        <p:txBody>
          <a:bodyPr/>
          <a:lstStyle/>
          <a:p>
            <a:r>
              <a:rPr lang="en-US" sz="5400" b="1">
                <a:solidFill>
                  <a:srgbClr val="FFFF99"/>
                </a:solidFill>
              </a:rPr>
              <a:t>Making</a:t>
            </a:r>
            <a:r>
              <a:rPr lang="en-US" b="1">
                <a:solidFill>
                  <a:srgbClr val="FFFF99"/>
                </a:solidFill>
              </a:rPr>
              <a:t> </a:t>
            </a:r>
            <a:r>
              <a:rPr lang="en-US" sz="5400" b="1">
                <a:solidFill>
                  <a:srgbClr val="FFFF99"/>
                </a:solidFill>
              </a:rPr>
              <a:t>Choices</a:t>
            </a:r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0" y="2133600"/>
            <a:ext cx="4876800" cy="39925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4400" b="1"/>
              <a:t>  What are 5 ways that our choices, based on our values, may influence others? </a:t>
            </a:r>
          </a:p>
        </p:txBody>
      </p:sp>
      <p:sp>
        <p:nvSpPr>
          <p:cNvPr id="186372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2954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/>
              <a:t>HS.10.Assess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HS">
  <a:themeElements>
    <a:clrScheme name="LK H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K H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LK H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H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H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H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H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H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H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H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H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H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H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H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B9EEE1C-3CCB-44F5-BB3A-973DA34646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B2281BD-9B90-4CAA-BE2E-473F50B3E7B4}">
  <ds:schemaRefs>
    <ds:schemaRef ds:uri="7d75d6f9-8bd4-4602-97a0-53722360a9f2"/>
    <ds:schemaRef ds:uri="http://purl.org/dc/elements/1.1/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F420EA4A-6996-4376-8C97-BAA5A27DAE8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Refined</Template>
  <TotalTime>151</TotalTime>
  <Words>203</Words>
  <Application>Microsoft Office PowerPoint</Application>
  <PresentationFormat>On-screen Show (4:3)</PresentationFormat>
  <Paragraphs>45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Times New Roman</vt:lpstr>
      <vt:lpstr>Wingdings</vt:lpstr>
      <vt:lpstr>LK HS</vt:lpstr>
      <vt:lpstr>Defining Core Values</vt:lpstr>
      <vt:lpstr>Values</vt:lpstr>
      <vt:lpstr>Values Clarification</vt:lpstr>
      <vt:lpstr>Strength  of our  Values</vt:lpstr>
      <vt:lpstr>Making Choices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22</cp:revision>
  <cp:lastPrinted>1601-01-01T00:00:00Z</cp:lastPrinted>
  <dcterms:created xsi:type="dcterms:W3CDTF">2003-11-25T06:13:37Z</dcterms:created>
  <dcterms:modified xsi:type="dcterms:W3CDTF">2018-07-09T18:17:24Z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