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2" r:id="rId4"/>
  </p:sldMasterIdLst>
  <p:notesMasterIdLst>
    <p:notesMasterId r:id="rId9"/>
  </p:notesMasterIdLst>
  <p:handoutMasterIdLst>
    <p:handoutMasterId r:id="rId10"/>
  </p:handoutMasterIdLst>
  <p:sldIdLst>
    <p:sldId id="256" r:id="rId5"/>
    <p:sldId id="257" r:id="rId6"/>
    <p:sldId id="259" r:id="rId7"/>
    <p:sldId id="260" r:id="rId8"/>
  </p:sldIdLst>
  <p:sldSz cx="9144000" cy="6858000" type="screen4x3"/>
  <p:notesSz cx="6858000" cy="9144000"/>
  <p:custDataLst>
    <p:tags r:id="rId11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3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tags" Target="tags/tag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notesMaster" Target="notesMasters/notesMaster1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kumimoji="1"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kumimoji="1" sz="1200">
                <a:latin typeface="Times New Roman" pitchFamily="18" charset="0"/>
              </a:defRPr>
            </a:lvl1pPr>
          </a:lstStyle>
          <a:p>
            <a:fld id="{3C235D64-9B6A-4EEC-B7D6-7F23EBBDDD8B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 New Roman" pitchFamily="18" charset="0"/>
              </a:defRPr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 New Roman" pitchFamily="18" charset="0"/>
              </a:defRPr>
            </a:lvl1pPr>
          </a:lstStyle>
          <a:p>
            <a:fld id="{D9B31FF6-DF00-483F-8181-6998091C42A1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582870-C4BA-4F80-A401-686D76317A35}" type="slidenum">
              <a:rPr lang="en-US"/>
              <a:pPr/>
              <a:t>1</a:t>
            </a:fld>
            <a:endParaRPr lang="en-US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4B38A1-A73F-4666-9B8E-B3E166330E34}" type="slidenum">
              <a:rPr lang="en-US"/>
              <a:pPr/>
              <a:t>2</a:t>
            </a:fld>
            <a:endParaRPr lang="en-US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059BD89-FDDD-497A-818A-D54D77EF2D36}" type="slidenum">
              <a:rPr lang="en-US"/>
              <a:pPr/>
              <a:t>3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8BE7A62-860C-4A8A-917B-F12CD4EDD228}" type="slidenum">
              <a:rPr lang="en-US"/>
              <a:pPr/>
              <a:t>4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7826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77827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rgbClr val="FF00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en-US" sz="2400">
                <a:latin typeface="Times New Roman" pitchFamily="18" charset="0"/>
              </a:endParaRPr>
            </a:p>
          </p:txBody>
        </p:sp>
        <p:sp>
          <p:nvSpPr>
            <p:cNvPr id="77828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rgbClr val="FFFFFF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 eaLnBrk="1" hangingPunct="1"/>
              <a:endParaRPr kumimoji="1" lang="en-US" sz="2400">
                <a:latin typeface="Times New Roman" pitchFamily="18" charset="0"/>
              </a:endParaRPr>
            </a:p>
          </p:txBody>
        </p:sp>
      </p:grpSp>
      <p:grpSp>
        <p:nvGrpSpPr>
          <p:cNvPr id="77829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77830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rgbClr val="FFFF00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7831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rgbClr val="FFFF00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77832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rgbClr val="FF0000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778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6246813" y="6383338"/>
            <a:ext cx="2897187" cy="47466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b="1">
                <a:solidFill>
                  <a:srgbClr val="FF0000"/>
                </a:solidFill>
                <a:latin typeface="Brush Script MT" pitchFamily="66" charset="0"/>
              </a:defRPr>
            </a:lvl1pPr>
          </a:lstStyle>
          <a:p>
            <a:r>
              <a:rPr lang="en-US"/>
              <a:t>Life</a:t>
            </a:r>
            <a:r>
              <a:rPr lang="en-US" sz="1600"/>
              <a:t>Knowledge</a:t>
            </a:r>
          </a:p>
        </p:txBody>
      </p:sp>
      <p:sp>
        <p:nvSpPr>
          <p:cNvPr id="77836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1676400" y="990600"/>
            <a:ext cx="72390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838200" y="2362200"/>
            <a:ext cx="7693025" cy="17859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8200" y="4300538"/>
            <a:ext cx="7693025" cy="17859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6802" name="Group 2"/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76803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76804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rgbClr val="FF00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6805" name="Freeform 5"/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/>
                <a:ahLst/>
                <a:cxnLst>
                  <a:cxn ang="0">
                    <a:pos x="1728" y="0"/>
                  </a:cxn>
                  <a:cxn ang="0">
                    <a:pos x="1728" y="480"/>
                  </a:cxn>
                  <a:cxn ang="0">
                    <a:pos x="380" y="482"/>
                  </a:cxn>
                  <a:cxn ang="0">
                    <a:pos x="354" y="480"/>
                  </a:cxn>
                  <a:cxn ang="0">
                    <a:pos x="308" y="489"/>
                  </a:cxn>
                  <a:cxn ang="0">
                    <a:pos x="246" y="531"/>
                  </a:cxn>
                  <a:cxn ang="0">
                    <a:pos x="206" y="597"/>
                  </a:cxn>
                  <a:cxn ang="0">
                    <a:pos x="192" y="666"/>
                  </a:cxn>
                  <a:cxn ang="0">
                    <a:pos x="192" y="735"/>
                  </a:cxn>
                  <a:cxn ang="0">
                    <a:pos x="0" y="735"/>
                  </a:cxn>
                  <a:cxn ang="0">
                    <a:pos x="0" y="480"/>
                  </a:cxn>
                  <a:cxn ang="0">
                    <a:pos x="0" y="0"/>
                  </a:cxn>
                  <a:cxn ang="0">
                    <a:pos x="1728" y="0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rgbClr val="FF0000"/>
              </a:solidFill>
              <a:ln w="9525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76806" name="Group 6"/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76807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rgbClr val="FFFF00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6808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rgbClr val="FFFF00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76809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7681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6814" name="Rectangle 14"/>
          <p:cNvSpPr>
            <a:spLocks noChangeArrowheads="1"/>
          </p:cNvSpPr>
          <p:nvPr/>
        </p:nvSpPr>
        <p:spPr bwMode="auto">
          <a:xfrm>
            <a:off x="6246813" y="6383338"/>
            <a:ext cx="2897187" cy="4746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b"/>
          <a:lstStyle/>
          <a:p>
            <a:pPr algn="r" eaLnBrk="1" hangingPunct="1"/>
            <a:r>
              <a:rPr lang="en-US" b="1">
                <a:solidFill>
                  <a:srgbClr val="FF0000"/>
                </a:solidFill>
                <a:latin typeface="Brush Script MT" pitchFamily="66" charset="0"/>
              </a:rPr>
              <a:t>Life</a:t>
            </a:r>
            <a:r>
              <a:rPr lang="en-US" sz="1600" b="1">
                <a:solidFill>
                  <a:srgbClr val="FF0000"/>
                </a:solidFill>
              </a:rPr>
              <a:t>Knowledge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rgbClr val="000000"/>
          </a:solidFill>
          <a:latin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rgbClr val="000000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rgbClr val="000000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rgbClr val="000000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rgbClr val="000000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rgbClr val="000000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rgbClr val="000000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rgbClr val="000000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rgbClr val="000000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rgbClr val="000000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>
          <a:ln/>
        </p:spPr>
        <p:txBody>
          <a:bodyPr/>
          <a:lstStyle/>
          <a:p>
            <a:r>
              <a:rPr lang="en-US"/>
              <a:t>Life</a:t>
            </a:r>
            <a:r>
              <a:rPr lang="en-US" sz="1600">
                <a:latin typeface="Arial" charset="0"/>
              </a:rPr>
              <a:t>Knowledge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6800" y="1066800"/>
            <a:ext cx="7543800" cy="1752600"/>
          </a:xfrm>
          <a:prstGeom prst="rect">
            <a:avLst/>
          </a:prstGeom>
          <a:noFill/>
          <a:ln/>
        </p:spPr>
        <p:txBody>
          <a:bodyPr lIns="92075" tIns="46038" rIns="92075" bIns="46038" anchor="b"/>
          <a:lstStyle/>
          <a:p>
            <a:r>
              <a:rPr lang="en-US" sz="4800">
                <a:cs typeface="Times New Roman" pitchFamily="18" charset="0"/>
              </a:rPr>
              <a:t>Learning to Assess Others’ Strengths</a:t>
            </a:r>
            <a:r>
              <a:rPr lang="en-US" sz="4800"/>
              <a:t> 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4267200" y="3810000"/>
            <a:ext cx="4267200" cy="1066800"/>
          </a:xfrm>
          <a:noFill/>
          <a:ln/>
        </p:spPr>
        <p:txBody>
          <a:bodyPr lIns="92075" tIns="46038" rIns="92075" bIns="46038" anchor="ctr"/>
          <a:lstStyle/>
          <a:p>
            <a:pPr algn="ctr"/>
            <a:r>
              <a:rPr lang="en-US" b="1">
                <a:cs typeface="Times New Roman" pitchFamily="18" charset="0"/>
              </a:rPr>
              <a:t>How do I help </a:t>
            </a:r>
            <a:r>
              <a:rPr lang="en-US">
                <a:cs typeface="Times New Roman" pitchFamily="18" charset="0"/>
              </a:rPr>
              <a:t>others grow</a:t>
            </a:r>
            <a:r>
              <a:rPr lang="en-US" b="1">
                <a:cs typeface="Times New Roman" pitchFamily="18" charset="0"/>
              </a:rPr>
              <a:t>?</a:t>
            </a:r>
            <a:r>
              <a:rPr lang="en-US"/>
              <a:t> </a:t>
            </a: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3716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</a:rPr>
              <a:t>Stage Four </a:t>
            </a:r>
          </a:p>
          <a:p>
            <a:pPr algn="ctr" eaLnBrk="1" hangingPunct="1"/>
            <a:r>
              <a:rPr lang="en-US" sz="1200" b="1">
                <a:solidFill>
                  <a:srgbClr val="000000"/>
                </a:solidFill>
              </a:rPr>
              <a:t>of Development</a:t>
            </a:r>
            <a:br>
              <a:rPr lang="en-US" sz="1200" b="1">
                <a:solidFill>
                  <a:srgbClr val="000000"/>
                </a:solidFill>
              </a:rPr>
            </a:br>
            <a:r>
              <a:rPr lang="en-US" sz="1200" b="1">
                <a:solidFill>
                  <a:srgbClr val="000000"/>
                </a:solidFill>
              </a:rPr>
              <a:t>Serve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457200" y="5943600"/>
            <a:ext cx="690563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pPr algn="ctr" eaLnBrk="1" hangingPunct="1"/>
            <a:r>
              <a:rPr lang="en-US" sz="1200" b="1">
                <a:solidFill>
                  <a:srgbClr val="000000"/>
                </a:solidFill>
              </a:rPr>
              <a:t>HS 101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-533400"/>
            <a:ext cx="8077200" cy="2495550"/>
          </a:xfrm>
          <a:prstGeom prst="rect">
            <a:avLst/>
          </a:prstGeom>
          <a:noFill/>
          <a:ln/>
        </p:spPr>
        <p:txBody>
          <a:bodyPr lIns="92075" tIns="46038" rIns="92075" bIns="46038"/>
          <a:lstStyle/>
          <a:p>
            <a:pPr algn="ctr"/>
            <a:r>
              <a:rPr lang="en-US" sz="3200">
                <a:cs typeface="Times New Roman" pitchFamily="18" charset="0"/>
              </a:rPr>
              <a:t>Why should we, as leaders, assess the strengths of the people around us?</a:t>
            </a:r>
            <a:r>
              <a:rPr lang="en-US"/>
              <a:t> 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531938" y="3232150"/>
            <a:ext cx="6305550" cy="278765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Clr>
                <a:srgbClr val="FF0000"/>
              </a:buClr>
              <a:buFontTx/>
              <a:buAutoNum type="arabicPeriod"/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Increases efficiency</a:t>
            </a:r>
            <a:br>
              <a:rPr lang="en-US" b="1">
                <a:solidFill>
                  <a:srgbClr val="FF0000"/>
                </a:solidFill>
                <a:cs typeface="Times New Roman" pitchFamily="18" charset="0"/>
              </a:rPr>
            </a:br>
            <a:endParaRPr lang="en-US" b="1">
              <a:solidFill>
                <a:srgbClr val="FF0000"/>
              </a:solidFill>
              <a:cs typeface="Times New Roman" pitchFamily="18" charset="0"/>
            </a:endParaRPr>
          </a:p>
          <a:p>
            <a:pPr marL="533400" indent="-533400">
              <a:buClr>
                <a:srgbClr val="FF0000"/>
              </a:buClr>
              <a:buFontTx/>
              <a:buAutoNum type="arabicPeriod"/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Increases success</a:t>
            </a:r>
            <a:br>
              <a:rPr lang="en-US" b="1">
                <a:solidFill>
                  <a:srgbClr val="FF0000"/>
                </a:solidFill>
                <a:cs typeface="Times New Roman" pitchFamily="18" charset="0"/>
              </a:rPr>
            </a:br>
            <a:endParaRPr lang="en-US" b="1">
              <a:solidFill>
                <a:srgbClr val="FF0000"/>
              </a:solidFill>
              <a:cs typeface="Times New Roman" pitchFamily="18" charset="0"/>
            </a:endParaRPr>
          </a:p>
          <a:p>
            <a:pPr marL="533400" indent="-533400">
              <a:buClr>
                <a:srgbClr val="FF0000"/>
              </a:buClr>
              <a:buFontTx/>
              <a:buAutoNum type="arabicPeriod"/>
            </a:pPr>
            <a:r>
              <a:rPr lang="en-US" b="1">
                <a:solidFill>
                  <a:srgbClr val="FF0000"/>
                </a:solidFill>
                <a:cs typeface="Times New Roman" pitchFamily="18" charset="0"/>
              </a:rPr>
              <a:t>Increases satisfaction</a:t>
            </a:r>
            <a:r>
              <a:rPr lang="en-US" b="1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0" y="63246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1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101 TM A1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12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51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1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12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52400"/>
            <a:ext cx="8382000" cy="1962150"/>
          </a:xfrm>
          <a:prstGeom prst="rect">
            <a:avLst/>
          </a:prstGeom>
          <a:noFill/>
          <a:ln/>
        </p:spPr>
        <p:txBody>
          <a:bodyPr lIns="92075" tIns="46038" rIns="92075" bIns="46038"/>
          <a:lstStyle/>
          <a:p>
            <a:pPr algn="ctr"/>
            <a:r>
              <a:rPr lang="en-US" sz="3200">
                <a:cs typeface="Times New Roman" pitchFamily="18" charset="0"/>
              </a:rPr>
              <a:t>What are we looking for? </a:t>
            </a:r>
            <a:br>
              <a:rPr lang="en-US" sz="3200">
                <a:cs typeface="Times New Roman" pitchFamily="18" charset="0"/>
              </a:rPr>
            </a:br>
            <a:r>
              <a:rPr lang="en-US" sz="3200">
                <a:cs typeface="Times New Roman" pitchFamily="18" charset="0"/>
              </a:rPr>
              <a:t>Personal Assets - Talents, Skills, and Character Strengths</a:t>
            </a:r>
            <a:r>
              <a:rPr lang="en-US"/>
              <a:t> 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143000" y="2514600"/>
            <a:ext cx="7307263" cy="3581400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Clr>
                <a:srgbClr val="000000"/>
              </a:buClr>
              <a:buFontTx/>
              <a:buAutoNum type="arabicPeriod"/>
            </a:pPr>
            <a:r>
              <a:rPr lang="en-US" sz="2400" b="1">
                <a:cs typeface="Times New Roman" pitchFamily="18" charset="0"/>
              </a:rPr>
              <a:t>Talents are those strengths that a person naturally does well without practice.</a:t>
            </a:r>
            <a:br>
              <a:rPr lang="en-US" sz="2400" b="1">
                <a:cs typeface="Times New Roman" pitchFamily="18" charset="0"/>
              </a:rPr>
            </a:br>
            <a:endParaRPr lang="en-US" sz="2400" b="1">
              <a:cs typeface="Times New Roman" pitchFamily="18" charset="0"/>
            </a:endParaRPr>
          </a:p>
          <a:p>
            <a:pPr marL="533400" indent="-533400">
              <a:buClr>
                <a:srgbClr val="000000"/>
              </a:buClr>
              <a:buFontTx/>
              <a:buAutoNum type="arabicPeriod"/>
            </a:pPr>
            <a:r>
              <a:rPr lang="en-US" sz="2400" b="1">
                <a:cs typeface="Times New Roman" pitchFamily="18" charset="0"/>
              </a:rPr>
              <a:t>Skills are those strengths that have been learned and developed through practice.</a:t>
            </a:r>
            <a:br>
              <a:rPr lang="en-US" sz="2400" b="1">
                <a:cs typeface="Times New Roman" pitchFamily="18" charset="0"/>
              </a:rPr>
            </a:br>
            <a:endParaRPr lang="en-US" sz="2400" b="1">
              <a:cs typeface="Times New Roman" pitchFamily="18" charset="0"/>
            </a:endParaRPr>
          </a:p>
          <a:p>
            <a:pPr marL="533400" indent="-533400">
              <a:buClr>
                <a:srgbClr val="000000"/>
              </a:buClr>
              <a:buFontTx/>
              <a:buAutoNum type="arabicPeriod"/>
            </a:pPr>
            <a:r>
              <a:rPr lang="en-US" sz="2400" b="1">
                <a:cs typeface="Times New Roman" pitchFamily="18" charset="0"/>
              </a:rPr>
              <a:t>Character Strengths are those strengths that guide decisions.</a:t>
            </a:r>
            <a:r>
              <a:rPr lang="en-US" sz="2400" b="1"/>
              <a:t> 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0" y="63246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2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101 TM A2 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65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65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665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63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838200" y="381000"/>
            <a:ext cx="7620000" cy="1657350"/>
          </a:xfrm>
          <a:prstGeom prst="rect">
            <a:avLst/>
          </a:prstGeom>
          <a:noFill/>
          <a:ln/>
        </p:spPr>
        <p:txBody>
          <a:bodyPr lIns="92075" tIns="46038" rIns="92075" bIns="46038"/>
          <a:lstStyle/>
          <a:p>
            <a:pPr algn="ctr"/>
            <a:r>
              <a:rPr lang="en-US">
                <a:cs typeface="Times New Roman" pitchFamily="18" charset="0"/>
              </a:rPr>
              <a:t>Where do we find these strengths?</a:t>
            </a:r>
            <a:r>
              <a:rPr lang="en-US"/>
              <a:t> 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371600" y="2859088"/>
            <a:ext cx="6096000" cy="3465512"/>
          </a:xfrm>
          <a:noFill/>
          <a:ln/>
        </p:spPr>
        <p:txBody>
          <a:bodyPr lIns="92075" tIns="46038" rIns="92075" bIns="46038"/>
          <a:lstStyle/>
          <a:p>
            <a:pPr marL="533400" indent="-533400">
              <a:buFontTx/>
              <a:buNone/>
            </a:pPr>
            <a:r>
              <a:rPr lang="en-US" sz="2400" b="1">
                <a:cs typeface="Times New Roman" pitchFamily="18" charset="0"/>
              </a:rPr>
              <a:t>Successes</a:t>
            </a:r>
            <a:br>
              <a:rPr lang="en-US" sz="2400" b="1">
                <a:cs typeface="Times New Roman" pitchFamily="18" charset="0"/>
              </a:rPr>
            </a:br>
            <a:endParaRPr lang="en-US" sz="2400" b="1">
              <a:cs typeface="Times New Roman" pitchFamily="18" charset="0"/>
            </a:endParaRPr>
          </a:p>
          <a:p>
            <a:pPr marL="533400" indent="-533400">
              <a:buFontTx/>
              <a:buNone/>
            </a:pPr>
            <a:r>
              <a:rPr lang="en-US" sz="2400" b="1">
                <a:cs typeface="Times New Roman" pitchFamily="18" charset="0"/>
              </a:rPr>
              <a:t>		Work</a:t>
            </a:r>
            <a:br>
              <a:rPr lang="en-US" sz="2400" b="1">
                <a:cs typeface="Times New Roman" pitchFamily="18" charset="0"/>
              </a:rPr>
            </a:br>
            <a:endParaRPr lang="en-US" sz="2400" b="1">
              <a:cs typeface="Times New Roman" pitchFamily="18" charset="0"/>
            </a:endParaRPr>
          </a:p>
          <a:p>
            <a:pPr marL="533400" indent="-533400">
              <a:buFontTx/>
              <a:buNone/>
            </a:pPr>
            <a:r>
              <a:rPr lang="en-US" sz="2400" b="1">
                <a:cs typeface="Times New Roman" pitchFamily="18" charset="0"/>
              </a:rPr>
              <a:t>			Activities</a:t>
            </a:r>
            <a:br>
              <a:rPr lang="en-US" sz="2400" b="1">
                <a:cs typeface="Times New Roman" pitchFamily="18" charset="0"/>
              </a:rPr>
            </a:br>
            <a:endParaRPr lang="en-US" sz="2400" b="1">
              <a:cs typeface="Times New Roman" pitchFamily="18" charset="0"/>
            </a:endParaRPr>
          </a:p>
          <a:p>
            <a:pPr marL="533400" indent="-533400">
              <a:buFontTx/>
              <a:buNone/>
            </a:pPr>
            <a:r>
              <a:rPr lang="en-US" sz="2400" b="1">
                <a:cs typeface="Times New Roman" pitchFamily="18" charset="0"/>
              </a:rPr>
              <a:t>				Hobbies</a:t>
            </a:r>
            <a:r>
              <a:rPr lang="en-US" sz="2400" b="1"/>
              <a:t> 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0" y="6248400"/>
            <a:ext cx="1233488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Objective 3</a:t>
            </a:r>
          </a:p>
          <a:p>
            <a:pPr eaLnBrk="1" hangingPunct="1"/>
            <a:r>
              <a:rPr lang="en-US" sz="1200" b="1">
                <a:solidFill>
                  <a:srgbClr val="000000"/>
                </a:solidFill>
              </a:rPr>
              <a:t>HS 101 TM A3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Capsules">
  <a:themeElements>
    <a:clrScheme name="Capsules 1">
      <a:dk1>
        <a:srgbClr val="003366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99CC99"/>
      </a:accent2>
      <a:accent3>
        <a:srgbClr val="FFFFFF"/>
      </a:accent3>
      <a:accent4>
        <a:srgbClr val="002A56"/>
      </a:accent4>
      <a:accent5>
        <a:srgbClr val="ADE2E2"/>
      </a:accent5>
      <a:accent6>
        <a:srgbClr val="8AB98A"/>
      </a:accent6>
      <a:hlink>
        <a:srgbClr val="003366"/>
      </a:hlink>
      <a:folHlink>
        <a:srgbClr val="CC99FF"/>
      </a:folHlink>
    </a:clrScheme>
    <a:fontScheme name="Capsules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Capsule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0B25437-6DA4-4C09-8CFD-C2ED60E1CC7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BEC5440-090E-4670-89C3-7961E6A791B7}">
  <ds:schemaRefs>
    <ds:schemaRef ds:uri="http://www.w3.org/XML/1998/namespace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7d75d6f9-8bd4-4602-97a0-53722360a9f2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CA250B57-A539-448D-A7EA-75340FB0C4AB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57</TotalTime>
  <Words>87</Words>
  <Application>Microsoft Office PowerPoint</Application>
  <PresentationFormat>On-screen Show (4:3)</PresentationFormat>
  <Paragraphs>29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Arial</vt:lpstr>
      <vt:lpstr>Brush Script MT</vt:lpstr>
      <vt:lpstr>Times New Roman</vt:lpstr>
      <vt:lpstr>Wingdings</vt:lpstr>
      <vt:lpstr>Capsules</vt:lpstr>
      <vt:lpstr>Learning to Assess Others’ Strengths </vt:lpstr>
      <vt:lpstr>Why should we, as leaders, assess the strengths of the people around us? </vt:lpstr>
      <vt:lpstr>What are we looking for?  Personal Assets - Talents, Skills, and Character Strengths </vt:lpstr>
      <vt:lpstr>Where do we find these strengths? 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9</cp:revision>
  <cp:lastPrinted>1601-01-01T00:00:00Z</cp:lastPrinted>
  <dcterms:created xsi:type="dcterms:W3CDTF">2003-11-25T06:13:37Z</dcterms:created>
  <dcterms:modified xsi:type="dcterms:W3CDTF">2018-07-09T19:29:17Z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